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drawings/drawing1.xml" ContentType="application/vnd.openxmlformats-officedocument.drawingml.chartshapes+xml"/>
  <Override PartName="/ppt/charts/chart6.xml" ContentType="application/vnd.openxmlformats-officedocument.drawingml.chart+xml"/>
  <Override PartName="/ppt/charts/chart7.xml" ContentType="application/vnd.openxmlformats-officedocument.drawingml.chart+xml"/>
  <Override PartName="/ppt/theme/themeOverride5.xml" ContentType="application/vnd.openxmlformats-officedocument.themeOverride+xml"/>
  <Override PartName="/ppt/charts/chart8.xml" ContentType="application/vnd.openxmlformats-officedocument.drawingml.chart+xml"/>
  <Override PartName="/ppt/drawings/drawing2.xml" ContentType="application/vnd.openxmlformats-officedocument.drawingml.chartshapes+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theme/themeOverride6.xml" ContentType="application/vnd.openxmlformats-officedocument.themeOverride+xml"/>
  <Override PartName="/ppt/charts/chart14.xml" ContentType="application/vnd.openxmlformats-officedocument.drawingml.chart+xml"/>
  <Override PartName="/ppt/charts/chart15.xml" ContentType="application/vnd.openxmlformats-officedocument.drawingml.chart+xml"/>
  <Override PartName="/ppt/theme/themeOverride7.xml" ContentType="application/vnd.openxmlformats-officedocument.themeOverride+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drawings/drawing3.xml" ContentType="application/vnd.openxmlformats-officedocument.drawingml.chartshapes+xml"/>
  <Override PartName="/ppt/charts/chart20.xml" ContentType="application/vnd.openxmlformats-officedocument.drawingml.chart+xml"/>
  <Override PartName="/ppt/theme/themeOverride8.xml" ContentType="application/vnd.openxmlformats-officedocument.themeOverride+xml"/>
  <Override PartName="/ppt/charts/chart21.xml" ContentType="application/vnd.openxmlformats-officedocument.drawingml.chart+xml"/>
  <Override PartName="/ppt/charts/chart22.xml" ContentType="application/vnd.openxmlformats-officedocument.drawingml.chart+xml"/>
  <Override PartName="/ppt/theme/themeOverride9.xml" ContentType="application/vnd.openxmlformats-officedocument.themeOverride+xml"/>
  <Override PartName="/ppt/charts/chart23.xml" ContentType="application/vnd.openxmlformats-officedocument.drawingml.chart+xml"/>
  <Override PartName="/ppt/charts/chart24.xml" ContentType="application/vnd.openxmlformats-officedocument.drawingml.chart+xml"/>
  <Override PartName="/ppt/theme/themeOverride10.xml" ContentType="application/vnd.openxmlformats-officedocument.themeOverride+xml"/>
  <Override PartName="/ppt/charts/chart2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Override PartName="/ppt/charts/colors5.xml" ContentType="application/vnd.ms-office.chartcolorstyle+xml"/>
  <Override PartName="/ppt/charts/style5.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63" r:id="rId2"/>
    <p:sldId id="262" r:id="rId3"/>
    <p:sldId id="366" r:id="rId4"/>
    <p:sldId id="369" r:id="rId5"/>
    <p:sldId id="370" r:id="rId6"/>
    <p:sldId id="428" r:id="rId7"/>
    <p:sldId id="409" r:id="rId8"/>
    <p:sldId id="410" r:id="rId9"/>
    <p:sldId id="412" r:id="rId10"/>
    <p:sldId id="424" r:id="rId11"/>
    <p:sldId id="434" r:id="rId12"/>
    <p:sldId id="429" r:id="rId13"/>
    <p:sldId id="419" r:id="rId14"/>
    <p:sldId id="423" r:id="rId15"/>
    <p:sldId id="420" r:id="rId16"/>
    <p:sldId id="435" r:id="rId17"/>
    <p:sldId id="430" r:id="rId18"/>
    <p:sldId id="381" r:id="rId19"/>
    <p:sldId id="414" r:id="rId20"/>
    <p:sldId id="413" r:id="rId21"/>
    <p:sldId id="415" r:id="rId22"/>
    <p:sldId id="416" r:id="rId23"/>
    <p:sldId id="436" r:id="rId24"/>
    <p:sldId id="431" r:id="rId25"/>
    <p:sldId id="411" r:id="rId26"/>
    <p:sldId id="417" r:id="rId27"/>
    <p:sldId id="418" r:id="rId28"/>
    <p:sldId id="426" r:id="rId29"/>
    <p:sldId id="437" r:id="rId30"/>
    <p:sldId id="432" r:id="rId31"/>
    <p:sldId id="427" r:id="rId32"/>
    <p:sldId id="421" r:id="rId33"/>
    <p:sldId id="438" r:id="rId34"/>
    <p:sldId id="439" r:id="rId35"/>
    <p:sldId id="407" r:id="rId36"/>
    <p:sldId id="440" r:id="rId37"/>
    <p:sldId id="441" r:id="rId38"/>
    <p:sldId id="394" r:id="rId39"/>
  </p:sldIdLst>
  <p:sldSz cx="12192000" cy="6858000"/>
  <p:notesSz cx="6858000" cy="9710738"/>
  <p:defaultText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F6228"/>
    <a:srgbClr val="A9D18E"/>
    <a:srgbClr val="F1A78A"/>
    <a:srgbClr val="EAEFF7"/>
    <a:srgbClr val="D2DEEF"/>
    <a:srgbClr val="5B9BD5"/>
    <a:srgbClr val="3C5A80"/>
    <a:srgbClr val="A11F60"/>
    <a:srgbClr val="D72E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סגנון ביניים 2 - הדגשה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ללא סגנון, ללא רשת">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592" autoAdjust="0"/>
    <p:restoredTop sz="94660"/>
  </p:normalViewPr>
  <p:slideViewPr>
    <p:cSldViewPr snapToGrid="0">
      <p:cViewPr varScale="1">
        <p:scale>
          <a:sx n="74" d="100"/>
          <a:sy n="74" d="100"/>
        </p:scale>
        <p:origin x="-85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2" Type="http://schemas.openxmlformats.org/officeDocument/2006/relationships/package" Target="../embeddings/Microsoft_Excel_Worksheet13.xlsx"/><Relationship Id="rId1" Type="http://schemas.openxmlformats.org/officeDocument/2006/relationships/themeOverride" Target="../theme/themeOverride6.xml"/></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2" Type="http://schemas.openxmlformats.org/officeDocument/2006/relationships/package" Target="../embeddings/Microsoft_Excel_Worksheet15.xlsx"/><Relationship Id="rId1" Type="http://schemas.openxmlformats.org/officeDocument/2006/relationships/themeOverride" Target="../theme/themeOverride7.xml"/></Relationships>
</file>

<file path=ppt/charts/_rels/chart16.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20.xml.rels><?xml version="1.0" encoding="UTF-8" standalone="yes"?>
<Relationships xmlns="http://schemas.openxmlformats.org/package/2006/relationships"><Relationship Id="rId2" Type="http://schemas.openxmlformats.org/officeDocument/2006/relationships/package" Target="../embeddings/Microsoft_Excel_Worksheet20.xlsx"/><Relationship Id="rId1" Type="http://schemas.openxmlformats.org/officeDocument/2006/relationships/themeOverride" Target="../theme/themeOverride8.xml"/></Relationships>
</file>

<file path=ppt/charts/_rels/chart21.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2" Type="http://schemas.openxmlformats.org/officeDocument/2006/relationships/package" Target="../embeddings/Microsoft_Excel_Worksheet22.xlsx"/><Relationship Id="rId1" Type="http://schemas.openxmlformats.org/officeDocument/2006/relationships/themeOverride" Target="../theme/themeOverride9.xml"/></Relationships>
</file>

<file path=ppt/charts/_rels/chart23.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2" Type="http://schemas.openxmlformats.org/officeDocument/2006/relationships/package" Target="../embeddings/Microsoft_Excel_Worksheet24.xlsx"/><Relationship Id="rId1" Type="http://schemas.openxmlformats.org/officeDocument/2006/relationships/themeOverride" Target="../theme/themeOverride10.xml"/></Relationships>
</file>

<file path=ppt/charts/_rels/chart2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Excel_Worksheet25.xlsx"/></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5.xml"/></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33808742385914747"/>
          <c:y val="2.8648076360842743E-2"/>
          <c:w val="0.57151933140440636"/>
          <c:h val="0.93317132442284323"/>
        </c:manualLayout>
      </c:layout>
      <c:barChart>
        <c:barDir val="bar"/>
        <c:grouping val="clustered"/>
        <c:varyColors val="0"/>
        <c:ser>
          <c:idx val="1"/>
          <c:order val="1"/>
          <c:tx>
            <c:strRef>
              <c:f>גיליון1!$C$1</c:f>
              <c:strCache>
                <c:ptCount val="1"/>
                <c:pt idx="0">
                  <c:v>סה"כ חשוב</c:v>
                </c:pt>
              </c:strCache>
            </c:strRef>
          </c:tx>
          <c:spPr>
            <a:solidFill>
              <a:srgbClr val="E3532E"/>
            </a:solidFill>
            <a:ln>
              <a:noFill/>
            </a:ln>
            <a:effectLst>
              <a:outerShdw blurRad="50800" dist="38100" dir="2700000" algn="tl" rotWithShape="0">
                <a:prstClr val="black">
                  <a:alpha val="40000"/>
                </a:prstClr>
              </a:outerShdw>
            </a:effectLst>
          </c:spPr>
          <c:invertIfNegative val="0"/>
          <c:dLbls>
            <c:dLbl>
              <c:idx val="0"/>
              <c:layout>
                <c:manualLayout>
                  <c:x val="0"/>
                  <c:y val="-2.3831800779656473E-3"/>
                </c:manualLayout>
              </c:layout>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0-AD9A-4A63-8240-DF0B497D43D3}"/>
                </c:ext>
              </c:extLst>
            </c:dLbl>
            <c:spPr>
              <a:noFill/>
              <a:ln w="25391">
                <a:noFill/>
              </a:ln>
            </c:spPr>
            <c:txPr>
              <a:bodyPr/>
              <a:lstStyle/>
              <a:p>
                <a:pPr>
                  <a:defRPr sz="1600" b="1">
                    <a:solidFill>
                      <a:srgbClr val="000066"/>
                    </a:solidFill>
                    <a:cs typeface="Typograph"/>
                  </a:defRPr>
                </a:pPr>
                <a:endParaRPr lang="he-IL"/>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גיליון1!$A$2:$A$6</c:f>
              <c:strCache>
                <c:ptCount val="5"/>
                <c:pt idx="0">
                  <c:v>נוחות האתר|אפליקציה</c:v>
                </c:pt>
                <c:pt idx="1">
                  <c:v>שמירה על פרטיותך, לדוגמה שמירה על הנתונים האישיים שנאספו עליך בעת הגלישה</c:v>
                </c:pt>
                <c:pt idx="2">
                  <c:v>מהירות גלישה באתר|באפליקציה</c:v>
                </c:pt>
                <c:pt idx="3">
                  <c:v>איכות האתר|אפליקציה</c:v>
                </c:pt>
                <c:pt idx="4">
                  <c:v>רציפות גלישה באתר|באפליקציה</c:v>
                </c:pt>
              </c:strCache>
            </c:strRef>
          </c:cat>
          <c:val>
            <c:numRef>
              <c:f>גיליון1!$C$2:$C$6</c:f>
              <c:numCache>
                <c:formatCode>#,##0%</c:formatCode>
                <c:ptCount val="5"/>
                <c:pt idx="0">
                  <c:v>0.78</c:v>
                </c:pt>
                <c:pt idx="1">
                  <c:v>0.74</c:v>
                </c:pt>
                <c:pt idx="2">
                  <c:v>0.66</c:v>
                </c:pt>
                <c:pt idx="3">
                  <c:v>0.49</c:v>
                </c:pt>
                <c:pt idx="4">
                  <c:v>0.34</c:v>
                </c:pt>
              </c:numCache>
            </c:numRef>
          </c:val>
          <c:extLst xmlns:c16r2="http://schemas.microsoft.com/office/drawing/2015/06/chart">
            <c:ext xmlns:c16="http://schemas.microsoft.com/office/drawing/2014/chart" uri="{C3380CC4-5D6E-409C-BE32-E72D297353CC}">
              <c16:uniqueId val="{00000001-AD9A-4A63-8240-DF0B497D43D3}"/>
            </c:ext>
          </c:extLst>
        </c:ser>
        <c:dLbls>
          <c:showLegendKey val="0"/>
          <c:showVal val="0"/>
          <c:showCatName val="0"/>
          <c:showSerName val="0"/>
          <c:showPercent val="0"/>
          <c:showBubbleSize val="0"/>
        </c:dLbls>
        <c:gapWidth val="30"/>
        <c:axId val="95260672"/>
        <c:axId val="95262208"/>
      </c:barChart>
      <c:barChart>
        <c:barDir val="bar"/>
        <c:grouping val="clustered"/>
        <c:varyColors val="0"/>
        <c:ser>
          <c:idx val="0"/>
          <c:order val="0"/>
          <c:tx>
            <c:strRef>
              <c:f>גיליון1!$B$1</c:f>
              <c:strCache>
                <c:ptCount val="1"/>
                <c:pt idx="0">
                  <c:v>החשוב ביותר</c:v>
                </c:pt>
              </c:strCache>
            </c:strRef>
          </c:tx>
          <c:spPr>
            <a:solidFill>
              <a:srgbClr val="E9B82B"/>
            </a:solidFill>
            <a:ln>
              <a:solidFill>
                <a:sysClr val="window" lastClr="FFFFFF"/>
              </a:solidFill>
            </a:ln>
          </c:spPr>
          <c:invertIfNegative val="0"/>
          <c:dLbls>
            <c:dLbl>
              <c:idx val="7"/>
              <c:layout>
                <c:manualLayout>
                  <c:x val="-5.217568341307377E-3"/>
                  <c:y val="1.8764412241377189E-7"/>
                </c:manualLayout>
              </c:layout>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AD9A-4A63-8240-DF0B497D43D3}"/>
                </c:ext>
              </c:extLst>
            </c:dLbl>
            <c:dLbl>
              <c:idx val="8"/>
              <c:layout>
                <c:manualLayout>
                  <c:x val="-1.065757775538723E-2"/>
                  <c:y val="3.7530394928592869E-7"/>
                </c:manualLayout>
              </c:layout>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AD9A-4A63-8240-DF0B497D43D3}"/>
                </c:ext>
              </c:extLst>
            </c:dLbl>
            <c:dLbl>
              <c:idx val="11"/>
              <c:layout>
                <c:manualLayout>
                  <c:x val="-7.4086670320442499E-3"/>
                  <c:y val="0"/>
                </c:manualLayout>
              </c:layout>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AD9A-4A63-8240-DF0B497D43D3}"/>
                </c:ext>
              </c:extLst>
            </c:dLbl>
            <c:dLbl>
              <c:idx val="13"/>
              <c:layout>
                <c:manualLayout>
                  <c:x val="-3.7043335160221245E-3"/>
                  <c:y val="8.7378603598928114E-17"/>
                </c:manualLayout>
              </c:layout>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AD9A-4A63-8240-DF0B497D43D3}"/>
                </c:ext>
              </c:extLst>
            </c:dLbl>
            <c:dLbl>
              <c:idx val="14"/>
              <c:layout>
                <c:manualLayout>
                  <c:x val="-1.2965167306077425E-2"/>
                  <c:y val="1.8764412232639327E-7"/>
                </c:manualLayout>
              </c:layout>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AD9A-4A63-8240-DF0B497D43D3}"/>
                </c:ext>
              </c:extLst>
            </c:dLbl>
            <c:spPr>
              <a:noFill/>
              <a:ln w="25391">
                <a:noFill/>
              </a:ln>
            </c:spPr>
            <c:txPr>
              <a:bodyPr/>
              <a:lstStyle/>
              <a:p>
                <a:pPr>
                  <a:defRPr sz="1400" b="1">
                    <a:solidFill>
                      <a:schemeClr val="bg1"/>
                    </a:solidFill>
                  </a:defRPr>
                </a:pPr>
                <a:endParaRPr lang="he-IL"/>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גיליון1!$A$2:$A$6</c:f>
              <c:strCache>
                <c:ptCount val="5"/>
                <c:pt idx="0">
                  <c:v>נוחות האתר|אפליקציה</c:v>
                </c:pt>
                <c:pt idx="1">
                  <c:v>שמירה על פרטיותך, לדוגמה שמירה על הנתונים האישיים שנאספו עליך בעת הגלישה</c:v>
                </c:pt>
                <c:pt idx="2">
                  <c:v>מהירות גלישה באתר|באפליקציה</c:v>
                </c:pt>
                <c:pt idx="3">
                  <c:v>איכות האתר|אפליקציה</c:v>
                </c:pt>
                <c:pt idx="4">
                  <c:v>רציפות גלישה באתר|באפליקציה</c:v>
                </c:pt>
              </c:strCache>
            </c:strRef>
          </c:cat>
          <c:val>
            <c:numRef>
              <c:f>גיליון1!$B$2:$B$6</c:f>
              <c:numCache>
                <c:formatCode>####%</c:formatCode>
                <c:ptCount val="5"/>
                <c:pt idx="0">
                  <c:v>0.35243649798765986</c:v>
                </c:pt>
                <c:pt idx="1">
                  <c:v>0.31998778316762161</c:v>
                </c:pt>
                <c:pt idx="2">
                  <c:v>0.17552358515096547</c:v>
                </c:pt>
                <c:pt idx="3">
                  <c:v>9.9436070309995989E-2</c:v>
                </c:pt>
                <c:pt idx="4">
                  <c:v>5.2616063383755789E-2</c:v>
                </c:pt>
              </c:numCache>
            </c:numRef>
          </c:val>
          <c:extLst xmlns:c16r2="http://schemas.microsoft.com/office/drawing/2015/06/chart">
            <c:ext xmlns:c16="http://schemas.microsoft.com/office/drawing/2014/chart" uri="{C3380CC4-5D6E-409C-BE32-E72D297353CC}">
              <c16:uniqueId val="{00000008-AD9A-4A63-8240-DF0B497D43D3}"/>
            </c:ext>
          </c:extLst>
        </c:ser>
        <c:dLbls>
          <c:showLegendKey val="0"/>
          <c:showVal val="0"/>
          <c:showCatName val="0"/>
          <c:showSerName val="0"/>
          <c:showPercent val="0"/>
          <c:showBubbleSize val="0"/>
        </c:dLbls>
        <c:gapWidth val="90"/>
        <c:axId val="95263744"/>
        <c:axId val="97006336"/>
      </c:barChart>
      <c:catAx>
        <c:axId val="95260672"/>
        <c:scaling>
          <c:orientation val="maxMin"/>
        </c:scaling>
        <c:delete val="0"/>
        <c:axPos val="l"/>
        <c:numFmt formatCode="General" sourceLinked="0"/>
        <c:majorTickMark val="none"/>
        <c:minorTickMark val="none"/>
        <c:tickLblPos val="nextTo"/>
        <c:spPr>
          <a:ln>
            <a:noFill/>
          </a:ln>
        </c:spPr>
        <c:txPr>
          <a:bodyPr/>
          <a:lstStyle/>
          <a:p>
            <a:pPr>
              <a:defRPr sz="1600" b="0">
                <a:solidFill>
                  <a:srgbClr val="000066"/>
                </a:solidFill>
                <a:latin typeface="Arial" panose="020B0604020202020204" pitchFamily="34" charset="0"/>
                <a:cs typeface="Arial" panose="020B0604020202020204" pitchFamily="34" charset="0"/>
              </a:defRPr>
            </a:pPr>
            <a:endParaRPr lang="he-IL"/>
          </a:p>
        </c:txPr>
        <c:crossAx val="95262208"/>
        <c:crosses val="autoZero"/>
        <c:auto val="1"/>
        <c:lblAlgn val="ctr"/>
        <c:lblOffset val="100"/>
        <c:noMultiLvlLbl val="0"/>
      </c:catAx>
      <c:valAx>
        <c:axId val="95262208"/>
        <c:scaling>
          <c:orientation val="minMax"/>
          <c:max val="0.9"/>
          <c:min val="0"/>
        </c:scaling>
        <c:delete val="1"/>
        <c:axPos val="t"/>
        <c:numFmt formatCode="#,##0%" sourceLinked="1"/>
        <c:majorTickMark val="out"/>
        <c:minorTickMark val="none"/>
        <c:tickLblPos val="none"/>
        <c:crossAx val="95260672"/>
        <c:crosses val="autoZero"/>
        <c:crossBetween val="between"/>
      </c:valAx>
      <c:catAx>
        <c:axId val="95263744"/>
        <c:scaling>
          <c:orientation val="maxMin"/>
        </c:scaling>
        <c:delete val="1"/>
        <c:axPos val="l"/>
        <c:numFmt formatCode="General" sourceLinked="1"/>
        <c:majorTickMark val="out"/>
        <c:minorTickMark val="none"/>
        <c:tickLblPos val="none"/>
        <c:crossAx val="97006336"/>
        <c:crosses val="autoZero"/>
        <c:auto val="1"/>
        <c:lblAlgn val="ctr"/>
        <c:lblOffset val="100"/>
        <c:noMultiLvlLbl val="0"/>
      </c:catAx>
      <c:valAx>
        <c:axId val="97006336"/>
        <c:scaling>
          <c:orientation val="minMax"/>
          <c:max val="1"/>
          <c:min val="0"/>
        </c:scaling>
        <c:delete val="1"/>
        <c:axPos val="b"/>
        <c:numFmt formatCode="####%" sourceLinked="1"/>
        <c:majorTickMark val="out"/>
        <c:minorTickMark val="none"/>
        <c:tickLblPos val="none"/>
        <c:crossAx val="95263744"/>
        <c:crosses val="max"/>
        <c:crossBetween val="between"/>
      </c:valAx>
      <c:spPr>
        <a:noFill/>
        <a:ln w="25391">
          <a:noFill/>
        </a:ln>
      </c:spPr>
    </c:plotArea>
    <c:legend>
      <c:legendPos val="r"/>
      <c:layout>
        <c:manualLayout>
          <c:xMode val="edge"/>
          <c:yMode val="edge"/>
          <c:x val="0.7931268932302975"/>
          <c:y val="0.72840027927386986"/>
          <c:w val="0.17079527451744317"/>
          <c:h val="0.22384556317892579"/>
        </c:manualLayout>
      </c:layout>
      <c:overlay val="0"/>
      <c:txPr>
        <a:bodyPr/>
        <a:lstStyle/>
        <a:p>
          <a:pPr>
            <a:defRPr sz="1600">
              <a:solidFill>
                <a:srgbClr val="000066"/>
              </a:solidFill>
              <a:latin typeface="Arial" panose="020B0604020202020204" pitchFamily="34" charset="0"/>
              <a:cs typeface="Arial" panose="020B0604020202020204" pitchFamily="34" charset="0"/>
            </a:defRPr>
          </a:pPr>
          <a:endParaRPr lang="he-IL"/>
        </a:p>
      </c:txPr>
    </c:legend>
    <c:plotVisOnly val="1"/>
    <c:dispBlanksAs val="gap"/>
    <c:showDLblsOverMax val="0"/>
  </c:chart>
  <c:txPr>
    <a:bodyPr/>
    <a:lstStyle/>
    <a:p>
      <a:pPr>
        <a:defRPr sz="1200">
          <a:solidFill>
            <a:srgbClr val="000099"/>
          </a:solidFill>
        </a:defRPr>
      </a:pPr>
      <a:endParaRPr lang="he-IL"/>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3262504943066321"/>
          <c:y val="0.13109341449655829"/>
          <c:w val="0.56737495056933684"/>
          <c:h val="0.78145770274244564"/>
        </c:manualLayout>
      </c:layout>
      <c:barChart>
        <c:barDir val="bar"/>
        <c:grouping val="clustered"/>
        <c:varyColors val="0"/>
        <c:ser>
          <c:idx val="1"/>
          <c:order val="0"/>
          <c:tx>
            <c:strRef>
              <c:f>Sheet1!$B$1</c:f>
              <c:strCache>
                <c:ptCount val="1"/>
                <c:pt idx="0">
                  <c:v>כלל המדגם</c:v>
                </c:pt>
              </c:strCache>
            </c:strRef>
          </c:tx>
          <c:spPr>
            <a:solidFill>
              <a:srgbClr val="74BDDC"/>
            </a:solidFill>
          </c:spPr>
          <c:invertIfNegative val="0"/>
          <c:dPt>
            <c:idx val="0"/>
            <c:invertIfNegative val="0"/>
            <c:bubble3D val="0"/>
            <c:extLst xmlns:c16r2="http://schemas.microsoft.com/office/drawing/2015/06/chart">
              <c:ext xmlns:c16="http://schemas.microsoft.com/office/drawing/2014/chart" uri="{C3380CC4-5D6E-409C-BE32-E72D297353CC}">
                <c16:uniqueId val="{00000001-E117-4DEA-9445-6700241BF50A}"/>
              </c:ext>
            </c:extLst>
          </c:dPt>
          <c:dPt>
            <c:idx val="1"/>
            <c:invertIfNegative val="0"/>
            <c:bubble3D val="0"/>
            <c:extLst xmlns:c16r2="http://schemas.microsoft.com/office/drawing/2015/06/chart">
              <c:ext xmlns:c16="http://schemas.microsoft.com/office/drawing/2014/chart" uri="{C3380CC4-5D6E-409C-BE32-E72D297353CC}">
                <c16:uniqueId val="{00000003-E117-4DEA-9445-6700241BF50A}"/>
              </c:ext>
            </c:extLst>
          </c:dPt>
          <c:dPt>
            <c:idx val="2"/>
            <c:invertIfNegative val="0"/>
            <c:bubble3D val="0"/>
            <c:extLst xmlns:c16r2="http://schemas.microsoft.com/office/drawing/2015/06/chart">
              <c:ext xmlns:c16="http://schemas.microsoft.com/office/drawing/2014/chart" uri="{C3380CC4-5D6E-409C-BE32-E72D297353CC}">
                <c16:uniqueId val="{00000005-E117-4DEA-9445-6700241BF50A}"/>
              </c:ext>
            </c:extLst>
          </c:dPt>
          <c:dPt>
            <c:idx val="3"/>
            <c:invertIfNegative val="0"/>
            <c:bubble3D val="0"/>
            <c:extLst xmlns:c16r2="http://schemas.microsoft.com/office/drawing/2015/06/chart">
              <c:ext xmlns:c16="http://schemas.microsoft.com/office/drawing/2014/chart" uri="{C3380CC4-5D6E-409C-BE32-E72D297353CC}">
                <c16:uniqueId val="{00000007-E117-4DEA-9445-6700241BF50A}"/>
              </c:ext>
            </c:extLst>
          </c:dPt>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Sheet1!$A$2:$A$5</c:f>
              <c:strCache>
                <c:ptCount val="4"/>
                <c:pt idx="0">
                  <c:v>קוראים בעיון</c:v>
                </c:pt>
                <c:pt idx="1">
                  <c:v>קוראים ברפרוף</c:v>
                </c:pt>
                <c:pt idx="2">
                  <c:v>לא קוראים כלל</c:v>
                </c:pt>
                <c:pt idx="3">
                  <c:v>לא יודע|לא זוכר</c:v>
                </c:pt>
              </c:strCache>
            </c:strRef>
          </c:cat>
          <c:val>
            <c:numRef>
              <c:f>Sheet1!$B$2:$B$5</c:f>
              <c:numCache>
                <c:formatCode>####%</c:formatCode>
                <c:ptCount val="4"/>
                <c:pt idx="0">
                  <c:v>0.18773011615272123</c:v>
                </c:pt>
                <c:pt idx="1">
                  <c:v>0.50108893820516232</c:v>
                </c:pt>
                <c:pt idx="2">
                  <c:v>0.25248757670939886</c:v>
                </c:pt>
                <c:pt idx="3">
                  <c:v>5.8693368932715317E-2</c:v>
                </c:pt>
              </c:numCache>
            </c:numRef>
          </c:val>
          <c:extLst xmlns:c16r2="http://schemas.microsoft.com/office/drawing/2015/06/chart">
            <c:ext xmlns:c16="http://schemas.microsoft.com/office/drawing/2014/chart" uri="{C3380CC4-5D6E-409C-BE32-E72D297353CC}">
              <c16:uniqueId val="{00000008-E117-4DEA-9445-6700241BF50A}"/>
            </c:ext>
          </c:extLst>
        </c:ser>
        <c:dLbls>
          <c:showLegendKey val="0"/>
          <c:showVal val="0"/>
          <c:showCatName val="0"/>
          <c:showSerName val="0"/>
          <c:showPercent val="0"/>
          <c:showBubbleSize val="0"/>
        </c:dLbls>
        <c:gapWidth val="100"/>
        <c:axId val="101195776"/>
        <c:axId val="101193984"/>
      </c:barChart>
      <c:valAx>
        <c:axId val="101193984"/>
        <c:scaling>
          <c:orientation val="minMax"/>
        </c:scaling>
        <c:delete val="1"/>
        <c:axPos val="t"/>
        <c:numFmt formatCode="####%" sourceLinked="1"/>
        <c:majorTickMark val="out"/>
        <c:minorTickMark val="none"/>
        <c:tickLblPos val="nextTo"/>
        <c:crossAx val="101195776"/>
        <c:crosses val="autoZero"/>
        <c:crossBetween val="between"/>
      </c:valAx>
      <c:catAx>
        <c:axId val="101195776"/>
        <c:scaling>
          <c:orientation val="maxMin"/>
        </c:scaling>
        <c:delete val="0"/>
        <c:axPos val="l"/>
        <c:numFmt formatCode="General" sourceLinked="1"/>
        <c:majorTickMark val="out"/>
        <c:minorTickMark val="none"/>
        <c:tickLblPos val="nextTo"/>
        <c:txPr>
          <a:bodyPr/>
          <a:lstStyle/>
          <a:p>
            <a:pPr>
              <a:defRPr sz="1200"/>
            </a:pPr>
            <a:endParaRPr lang="he-IL"/>
          </a:p>
        </c:txPr>
        <c:crossAx val="101193984"/>
        <c:crosses val="autoZero"/>
        <c:auto val="1"/>
        <c:lblAlgn val="ctr"/>
        <c:lblOffset val="100"/>
        <c:noMultiLvlLbl val="0"/>
      </c:catAx>
      <c:spPr>
        <a:noFill/>
        <a:ln w="25400">
          <a:noFill/>
        </a:ln>
      </c:spPr>
    </c:plotArea>
    <c:plotVisOnly val="1"/>
    <c:dispBlanksAs val="gap"/>
    <c:showDLblsOverMax val="0"/>
  </c:chart>
  <c:spPr>
    <a:noFill/>
    <a:effectLst/>
  </c:spPr>
  <c:txPr>
    <a:bodyPr/>
    <a:lstStyle/>
    <a:p>
      <a:pPr>
        <a:defRPr sz="1800"/>
      </a:pPr>
      <a:endParaRPr lang="he-IL"/>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3262504943066321"/>
          <c:y val="0.13109341449655829"/>
          <c:w val="0.56737495056933684"/>
          <c:h val="0.78145770274244564"/>
        </c:manualLayout>
      </c:layout>
      <c:barChart>
        <c:barDir val="bar"/>
        <c:grouping val="clustered"/>
        <c:varyColors val="0"/>
        <c:ser>
          <c:idx val="1"/>
          <c:order val="0"/>
          <c:tx>
            <c:strRef>
              <c:f>Sheet1!$B$1</c:f>
              <c:strCache>
                <c:ptCount val="1"/>
                <c:pt idx="0">
                  <c:v>כלל המדגם</c:v>
                </c:pt>
              </c:strCache>
            </c:strRef>
          </c:tx>
          <c:spPr>
            <a:solidFill>
              <a:srgbClr val="002060"/>
            </a:solidFill>
          </c:spPr>
          <c:invertIfNegative val="0"/>
          <c:dPt>
            <c:idx val="0"/>
            <c:invertIfNegative val="0"/>
            <c:bubble3D val="0"/>
            <c:extLst xmlns:c16r2="http://schemas.microsoft.com/office/drawing/2015/06/chart">
              <c:ext xmlns:c16="http://schemas.microsoft.com/office/drawing/2014/chart" uri="{C3380CC4-5D6E-409C-BE32-E72D297353CC}">
                <c16:uniqueId val="{00000001-E117-4DEA-9445-6700241BF50A}"/>
              </c:ext>
            </c:extLst>
          </c:dPt>
          <c:dPt>
            <c:idx val="1"/>
            <c:invertIfNegative val="0"/>
            <c:bubble3D val="0"/>
            <c:extLst xmlns:c16r2="http://schemas.microsoft.com/office/drawing/2015/06/chart">
              <c:ext xmlns:c16="http://schemas.microsoft.com/office/drawing/2014/chart" uri="{C3380CC4-5D6E-409C-BE32-E72D297353CC}">
                <c16:uniqueId val="{00000003-E117-4DEA-9445-6700241BF50A}"/>
              </c:ext>
            </c:extLst>
          </c:dPt>
          <c:dPt>
            <c:idx val="2"/>
            <c:invertIfNegative val="0"/>
            <c:bubble3D val="0"/>
            <c:extLst xmlns:c16r2="http://schemas.microsoft.com/office/drawing/2015/06/chart">
              <c:ext xmlns:c16="http://schemas.microsoft.com/office/drawing/2014/chart" uri="{C3380CC4-5D6E-409C-BE32-E72D297353CC}">
                <c16:uniqueId val="{00000005-E117-4DEA-9445-6700241BF50A}"/>
              </c:ext>
            </c:extLst>
          </c:dPt>
          <c:dPt>
            <c:idx val="3"/>
            <c:invertIfNegative val="0"/>
            <c:bubble3D val="0"/>
            <c:extLst xmlns:c16r2="http://schemas.microsoft.com/office/drawing/2015/06/chart">
              <c:ext xmlns:c16="http://schemas.microsoft.com/office/drawing/2014/chart" uri="{C3380CC4-5D6E-409C-BE32-E72D297353CC}">
                <c16:uniqueId val="{00000007-E117-4DEA-9445-6700241BF50A}"/>
              </c:ext>
            </c:extLst>
          </c:dPt>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Sheet1!$A$2:$A$5</c:f>
              <c:strCache>
                <c:ptCount val="4"/>
                <c:pt idx="0">
                  <c:v>יקראו בעיון</c:v>
                </c:pt>
                <c:pt idx="1">
                  <c:v>יקראו ברפרוף</c:v>
                </c:pt>
                <c:pt idx="2">
                  <c:v>לא יקראו כלל</c:v>
                </c:pt>
                <c:pt idx="3">
                  <c:v>לא יודע|לא זוכר</c:v>
                </c:pt>
              </c:strCache>
            </c:strRef>
          </c:cat>
          <c:val>
            <c:numRef>
              <c:f>Sheet1!$B$2:$B$5</c:f>
              <c:numCache>
                <c:formatCode>####%</c:formatCode>
                <c:ptCount val="4"/>
                <c:pt idx="0">
                  <c:v>0.62</c:v>
                </c:pt>
                <c:pt idx="1">
                  <c:v>0.28000000000000003</c:v>
                </c:pt>
                <c:pt idx="2">
                  <c:v>0.04</c:v>
                </c:pt>
                <c:pt idx="3">
                  <c:v>7.0000000000000007E-2</c:v>
                </c:pt>
              </c:numCache>
            </c:numRef>
          </c:val>
          <c:extLst xmlns:c16r2="http://schemas.microsoft.com/office/drawing/2015/06/chart">
            <c:ext xmlns:c16="http://schemas.microsoft.com/office/drawing/2014/chart" uri="{C3380CC4-5D6E-409C-BE32-E72D297353CC}">
              <c16:uniqueId val="{00000008-E117-4DEA-9445-6700241BF50A}"/>
            </c:ext>
          </c:extLst>
        </c:ser>
        <c:dLbls>
          <c:showLegendKey val="0"/>
          <c:showVal val="0"/>
          <c:showCatName val="0"/>
          <c:showSerName val="0"/>
          <c:showPercent val="0"/>
          <c:showBubbleSize val="0"/>
        </c:dLbls>
        <c:gapWidth val="100"/>
        <c:axId val="101243904"/>
        <c:axId val="101242368"/>
      </c:barChart>
      <c:valAx>
        <c:axId val="101242368"/>
        <c:scaling>
          <c:orientation val="minMax"/>
        </c:scaling>
        <c:delete val="1"/>
        <c:axPos val="t"/>
        <c:numFmt formatCode="####%" sourceLinked="1"/>
        <c:majorTickMark val="out"/>
        <c:minorTickMark val="none"/>
        <c:tickLblPos val="nextTo"/>
        <c:crossAx val="101243904"/>
        <c:crosses val="autoZero"/>
        <c:crossBetween val="between"/>
      </c:valAx>
      <c:catAx>
        <c:axId val="101243904"/>
        <c:scaling>
          <c:orientation val="maxMin"/>
        </c:scaling>
        <c:delete val="0"/>
        <c:axPos val="l"/>
        <c:numFmt formatCode="General" sourceLinked="1"/>
        <c:majorTickMark val="out"/>
        <c:minorTickMark val="none"/>
        <c:tickLblPos val="nextTo"/>
        <c:txPr>
          <a:bodyPr/>
          <a:lstStyle/>
          <a:p>
            <a:pPr>
              <a:defRPr sz="1200"/>
            </a:pPr>
            <a:endParaRPr lang="he-IL"/>
          </a:p>
        </c:txPr>
        <c:crossAx val="101242368"/>
        <c:crosses val="autoZero"/>
        <c:auto val="1"/>
        <c:lblAlgn val="ctr"/>
        <c:lblOffset val="100"/>
        <c:noMultiLvlLbl val="0"/>
      </c:catAx>
      <c:spPr>
        <a:noFill/>
        <a:ln w="25400">
          <a:noFill/>
        </a:ln>
      </c:spPr>
    </c:plotArea>
    <c:plotVisOnly val="1"/>
    <c:dispBlanksAs val="gap"/>
    <c:showDLblsOverMax val="0"/>
  </c:chart>
  <c:spPr>
    <a:noFill/>
    <a:effectLst/>
  </c:spPr>
  <c:txPr>
    <a:bodyPr/>
    <a:lstStyle/>
    <a:p>
      <a:pPr rtl="0">
        <a:defRPr sz="1800"/>
      </a:pPr>
      <a:endParaRPr lang="he-IL"/>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512493636345715"/>
          <c:y val="0.13109341449655829"/>
          <c:w val="0.7450813446068103"/>
          <c:h val="0.78145770274244564"/>
        </c:manualLayout>
      </c:layout>
      <c:pieChart>
        <c:varyColors val="1"/>
        <c:ser>
          <c:idx val="1"/>
          <c:order val="0"/>
          <c:tx>
            <c:strRef>
              <c:f>Sheet1!$B$1</c:f>
              <c:strCache>
                <c:ptCount val="1"/>
                <c:pt idx="0">
                  <c:v>אוק' 18</c:v>
                </c:pt>
              </c:strCache>
            </c:strRef>
          </c:tx>
          <c:spPr>
            <a:ln>
              <a:solidFill>
                <a:schemeClr val="bg1"/>
              </a:solidFill>
            </a:ln>
          </c:spPr>
          <c:dPt>
            <c:idx val="0"/>
            <c:bubble3D val="0"/>
            <c:spPr>
              <a:solidFill>
                <a:srgbClr val="6EAD3B"/>
              </a:solidFill>
              <a:ln>
                <a:solidFill>
                  <a:schemeClr val="bg1"/>
                </a:solidFill>
              </a:ln>
            </c:spPr>
            <c:extLst xmlns:c16r2="http://schemas.microsoft.com/office/drawing/2015/06/chart">
              <c:ext xmlns:c16="http://schemas.microsoft.com/office/drawing/2014/chart" uri="{C3380CC4-5D6E-409C-BE32-E72D297353CC}">
                <c16:uniqueId val="{00000003-64D7-49FD-B69D-F266CE5AE63E}"/>
              </c:ext>
            </c:extLst>
          </c:dPt>
          <c:dPt>
            <c:idx val="1"/>
            <c:bubble3D val="0"/>
            <c:spPr>
              <a:solidFill>
                <a:srgbClr val="D72E81"/>
              </a:solidFill>
              <a:ln>
                <a:solidFill>
                  <a:schemeClr val="bg1"/>
                </a:solidFill>
              </a:ln>
            </c:spPr>
            <c:extLst xmlns:c16r2="http://schemas.microsoft.com/office/drawing/2015/06/chart">
              <c:ext xmlns:c16="http://schemas.microsoft.com/office/drawing/2014/chart" uri="{C3380CC4-5D6E-409C-BE32-E72D297353CC}">
                <c16:uniqueId val="{00000004-64D7-49FD-B69D-F266CE5AE63E}"/>
              </c:ext>
            </c:extLst>
          </c:dPt>
          <c:dPt>
            <c:idx val="2"/>
            <c:bubble3D val="0"/>
            <c:spPr>
              <a:solidFill>
                <a:srgbClr val="74BDDC"/>
              </a:solidFill>
              <a:ln>
                <a:solidFill>
                  <a:schemeClr val="bg1"/>
                </a:solidFill>
              </a:ln>
            </c:spPr>
            <c:extLst xmlns:c16r2="http://schemas.microsoft.com/office/drawing/2015/06/chart">
              <c:ext xmlns:c16="http://schemas.microsoft.com/office/drawing/2014/chart" uri="{C3380CC4-5D6E-409C-BE32-E72D297353CC}">
                <c16:uniqueId val="{00000001-64D7-49FD-B69D-F266CE5AE63E}"/>
              </c:ext>
            </c:extLst>
          </c:dPt>
          <c:dPt>
            <c:idx val="3"/>
            <c:bubble3D val="0"/>
            <c:spPr>
              <a:solidFill>
                <a:schemeClr val="bg1">
                  <a:lumMod val="50000"/>
                </a:schemeClr>
              </a:solidFill>
              <a:ln>
                <a:solidFill>
                  <a:schemeClr val="bg1"/>
                </a:solidFill>
              </a:ln>
            </c:spPr>
            <c:extLst xmlns:c16r2="http://schemas.microsoft.com/office/drawing/2015/06/chart">
              <c:ext xmlns:c16="http://schemas.microsoft.com/office/drawing/2014/chart" uri="{C3380CC4-5D6E-409C-BE32-E72D297353CC}">
                <c16:uniqueId val="{00000005-64D7-49FD-B69D-F266CE5AE63E}"/>
              </c:ext>
            </c:extLst>
          </c:dPt>
          <c:dLbls>
            <c:dLbl>
              <c:idx val="0"/>
              <c:layout>
                <c:manualLayout>
                  <c:x val="-0.2297545339949601"/>
                  <c:y val="0.12768880143560049"/>
                </c:manualLayout>
              </c:layout>
              <c:showLegendKey val="0"/>
              <c:showVal val="1"/>
              <c:showCatName val="1"/>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64D7-49FD-B69D-F266CE5AE63E}"/>
                </c:ext>
              </c:extLst>
            </c:dLbl>
            <c:dLbl>
              <c:idx val="3"/>
              <c:spPr>
                <a:noFill/>
                <a:ln>
                  <a:noFill/>
                </a:ln>
                <a:effectLst/>
              </c:spPr>
              <c:txPr>
                <a:bodyPr wrap="square" lIns="38100" tIns="19050" rIns="38100" bIns="19050" anchor="ctr">
                  <a:spAutoFit/>
                </a:bodyPr>
                <a:lstStyle/>
                <a:p>
                  <a:pPr>
                    <a:defRPr sz="1400">
                      <a:solidFill>
                        <a:schemeClr val="bg1">
                          <a:lumMod val="50000"/>
                        </a:schemeClr>
                      </a:solidFill>
                    </a:defRPr>
                  </a:pPr>
                  <a:endParaRPr lang="he-IL"/>
                </a:p>
              </c:txPr>
              <c:showLegendKey val="0"/>
              <c:showVal val="1"/>
              <c:showCatName val="1"/>
              <c:showSerName val="0"/>
              <c:showPercent val="0"/>
              <c:showBubbleSize val="0"/>
            </c:dLbl>
            <c:spPr>
              <a:noFill/>
              <a:ln>
                <a:noFill/>
              </a:ln>
              <a:effectLst/>
            </c:spPr>
            <c:txPr>
              <a:bodyPr wrap="square" lIns="38100" tIns="19050" rIns="38100" bIns="19050" anchor="ctr">
                <a:spAutoFit/>
              </a:bodyPr>
              <a:lstStyle/>
              <a:p>
                <a:pPr>
                  <a:defRPr sz="1400">
                    <a:solidFill>
                      <a:schemeClr val="bg1"/>
                    </a:solidFill>
                  </a:defRPr>
                </a:pPr>
                <a:endParaRPr lang="he-IL"/>
              </a:p>
            </c:txPr>
            <c:showLegendKey val="0"/>
            <c:showVal val="1"/>
            <c:showCatName val="1"/>
            <c:showSerName val="0"/>
            <c:showPercent val="0"/>
            <c:showBubbleSize val="0"/>
            <c:showLeaderLines val="1"/>
            <c:extLst xmlns:c16r2="http://schemas.microsoft.com/office/drawing/2015/06/chart">
              <c:ext xmlns:c15="http://schemas.microsoft.com/office/drawing/2012/chart" uri="{CE6537A1-D6FC-4f65-9D91-7224C49458BB}"/>
            </c:extLst>
          </c:dLbls>
          <c:cat>
            <c:strRef>
              <c:f>Sheet1!$A$2:$A$5</c:f>
              <c:strCache>
                <c:ptCount val="4"/>
                <c:pt idx="0">
                  <c:v>המדיניות מהווה שיקול</c:v>
                </c:pt>
                <c:pt idx="1">
                  <c:v>המדיניות לא מהווה שיקול</c:v>
                </c:pt>
                <c:pt idx="2">
                  <c:v>תלוי באפליקציה</c:v>
                </c:pt>
                <c:pt idx="3">
                  <c:v>לא יודע|מסרב</c:v>
                </c:pt>
              </c:strCache>
            </c:strRef>
          </c:cat>
          <c:val>
            <c:numRef>
              <c:f>Sheet1!$B$2:$B$5</c:f>
              <c:numCache>
                <c:formatCode>####%</c:formatCode>
                <c:ptCount val="4"/>
                <c:pt idx="0">
                  <c:v>0.38093208679514518</c:v>
                </c:pt>
                <c:pt idx="1">
                  <c:v>0.14404724472474906</c:v>
                </c:pt>
                <c:pt idx="2">
                  <c:v>0.42043526339857856</c:v>
                </c:pt>
                <c:pt idx="3">
                  <c:v>5.4585405081524915E-2</c:v>
                </c:pt>
              </c:numCache>
            </c:numRef>
          </c:val>
          <c:extLst xmlns:c16r2="http://schemas.microsoft.com/office/drawing/2015/06/chart">
            <c:ext xmlns:c16="http://schemas.microsoft.com/office/drawing/2014/chart" uri="{C3380CC4-5D6E-409C-BE32-E72D297353CC}">
              <c16:uniqueId val="{00000002-64D7-49FD-B69D-F266CE5AE63E}"/>
            </c:ext>
          </c:extLst>
        </c:ser>
        <c:dLbls>
          <c:showLegendKey val="0"/>
          <c:showVal val="0"/>
          <c:showCatName val="0"/>
          <c:showSerName val="0"/>
          <c:showPercent val="0"/>
          <c:showBubbleSize val="0"/>
          <c:showLeaderLines val="1"/>
        </c:dLbls>
        <c:firstSliceAng val="0"/>
      </c:pieChart>
      <c:spPr>
        <a:noFill/>
        <a:ln w="25400">
          <a:noFill/>
        </a:ln>
      </c:spPr>
    </c:plotArea>
    <c:plotVisOnly val="1"/>
    <c:dispBlanksAs val="gap"/>
    <c:showDLblsOverMax val="0"/>
  </c:chart>
  <c:spPr>
    <a:noFill/>
    <a:effectLst/>
  </c:spPr>
  <c:txPr>
    <a:bodyPr/>
    <a:lstStyle/>
    <a:p>
      <a:pPr>
        <a:defRPr sz="1800"/>
      </a:pPr>
      <a:endParaRPr lang="he-IL"/>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8864832803216461"/>
          <c:y val="3.6520683121126142E-2"/>
          <c:w val="0.69172616684816168"/>
          <c:h val="0.86781527161740424"/>
        </c:manualLayout>
      </c:layout>
      <c:barChart>
        <c:barDir val="col"/>
        <c:grouping val="stacked"/>
        <c:varyColors val="0"/>
        <c:ser>
          <c:idx val="0"/>
          <c:order val="0"/>
          <c:tx>
            <c:strRef>
              <c:f>גיליון1!$A$2</c:f>
              <c:strCache>
                <c:ptCount val="1"/>
              </c:strCache>
            </c:strRef>
          </c:tx>
          <c:spPr>
            <a:solidFill>
              <a:schemeClr val="accent3">
                <a:lumMod val="60000"/>
                <a:lumOff val="4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גיליון1!$B$2</c:f>
              <c:numCache>
                <c:formatCode>#,##0%</c:formatCode>
                <c:ptCount val="1"/>
              </c:numCache>
            </c:numRef>
          </c:val>
          <c:extLst xmlns:c16r2="http://schemas.microsoft.com/office/drawing/2015/06/chart">
            <c:ext xmlns:c16="http://schemas.microsoft.com/office/drawing/2014/chart" uri="{C3380CC4-5D6E-409C-BE32-E72D297353CC}">
              <c16:uniqueId val="{00000000-B9AC-4674-A86F-7724426D3E3F}"/>
            </c:ext>
          </c:extLst>
        </c:ser>
        <c:ser>
          <c:idx val="1"/>
          <c:order val="1"/>
          <c:tx>
            <c:strRef>
              <c:f>גיליון1!$A$3</c:f>
              <c:strCache>
                <c:ptCount val="1"/>
              </c:strCache>
            </c:strRef>
          </c:tx>
          <c:spPr>
            <a:solidFill>
              <a:srgbClr val="87C454"/>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גיליון1!$B$3</c:f>
              <c:numCache>
                <c:formatCode>#,##0%</c:formatCode>
                <c:ptCount val="1"/>
              </c:numCache>
            </c:numRef>
          </c:val>
          <c:extLst xmlns:c16r2="http://schemas.microsoft.com/office/drawing/2015/06/chart">
            <c:ext xmlns:c16="http://schemas.microsoft.com/office/drawing/2014/chart" uri="{C3380CC4-5D6E-409C-BE32-E72D297353CC}">
              <c16:uniqueId val="{00000001-B9AC-4674-A86F-7724426D3E3F}"/>
            </c:ext>
          </c:extLst>
        </c:ser>
        <c:ser>
          <c:idx val="2"/>
          <c:order val="2"/>
          <c:tx>
            <c:strRef>
              <c:f>גיליון1!$A$4</c:f>
              <c:strCache>
                <c:ptCount val="1"/>
                <c:pt idx="0">
                  <c:v>לפעמים</c:v>
                </c:pt>
              </c:strCache>
            </c:strRef>
          </c:tx>
          <c:spPr>
            <a:solidFill>
              <a:srgbClr val="6EAD3B"/>
            </a:solidFill>
            <a:ln>
              <a:solidFill>
                <a:schemeClr val="bg1"/>
              </a:solidFill>
            </a:ln>
          </c:spPr>
          <c:invertIfNegative val="0"/>
          <c:dLbls>
            <c:spPr>
              <a:noFill/>
              <a:ln>
                <a:noFill/>
              </a:ln>
              <a:effectLst/>
            </c:spPr>
            <c:txPr>
              <a:bodyPr/>
              <a:lstStyle/>
              <a:p>
                <a:pPr>
                  <a:defRPr sz="1000" b="1">
                    <a:solidFill>
                      <a:schemeClr val="bg1"/>
                    </a:solidFill>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גיליון1!$B$4</c:f>
              <c:numCache>
                <c:formatCode>#,##0%</c:formatCode>
                <c:ptCount val="1"/>
                <c:pt idx="0">
                  <c:v>0.51</c:v>
                </c:pt>
              </c:numCache>
            </c:numRef>
          </c:val>
          <c:extLst xmlns:c16r2="http://schemas.microsoft.com/office/drawing/2015/06/chart">
            <c:ext xmlns:c16="http://schemas.microsoft.com/office/drawing/2014/chart" uri="{C3380CC4-5D6E-409C-BE32-E72D297353CC}">
              <c16:uniqueId val="{00000002-B9AC-4674-A86F-7724426D3E3F}"/>
            </c:ext>
          </c:extLst>
        </c:ser>
        <c:ser>
          <c:idx val="3"/>
          <c:order val="3"/>
          <c:tx>
            <c:strRef>
              <c:f>גיליון1!$A$5</c:f>
              <c:strCache>
                <c:ptCount val="1"/>
                <c:pt idx="0">
                  <c:v>תמיד</c:v>
                </c:pt>
              </c:strCache>
            </c:strRef>
          </c:tx>
          <c:spPr>
            <a:solidFill>
              <a:schemeClr val="accent3">
                <a:lumMod val="5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גיליון1!$B$5</c:f>
              <c:numCache>
                <c:formatCode>#,##0%</c:formatCode>
                <c:ptCount val="1"/>
                <c:pt idx="0">
                  <c:v>0.23</c:v>
                </c:pt>
              </c:numCache>
            </c:numRef>
          </c:val>
          <c:extLst xmlns:c16r2="http://schemas.microsoft.com/office/drawing/2015/06/chart">
            <c:ext xmlns:c16="http://schemas.microsoft.com/office/drawing/2014/chart" uri="{C3380CC4-5D6E-409C-BE32-E72D297353CC}">
              <c16:uniqueId val="{00000003-B9AC-4674-A86F-7724426D3E3F}"/>
            </c:ext>
          </c:extLst>
        </c:ser>
        <c:ser>
          <c:idx val="5"/>
          <c:order val="5"/>
          <c:tx>
            <c:strRef>
              <c:f>גיליון1!$A$7</c:f>
              <c:strCache>
                <c:ptCount val="1"/>
                <c:pt idx="0">
                  <c:v>בכלל לא</c:v>
                </c:pt>
              </c:strCache>
            </c:strRef>
          </c:tx>
          <c:spPr>
            <a:solidFill>
              <a:srgbClr val="A11F60"/>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גיליון1!$B$7</c:f>
              <c:numCache>
                <c:formatCode>#,##0%</c:formatCode>
                <c:ptCount val="1"/>
                <c:pt idx="0">
                  <c:v>-0.19</c:v>
                </c:pt>
              </c:numCache>
            </c:numRef>
          </c:val>
          <c:extLst xmlns:c16r2="http://schemas.microsoft.com/office/drawing/2015/06/chart">
            <c:ext xmlns:c16="http://schemas.microsoft.com/office/drawing/2014/chart" uri="{C3380CC4-5D6E-409C-BE32-E72D297353CC}">
              <c16:uniqueId val="{00000004-B9AC-4674-A86F-7724426D3E3F}"/>
            </c:ext>
          </c:extLst>
        </c:ser>
        <c:ser>
          <c:idx val="6"/>
          <c:order val="6"/>
          <c:tx>
            <c:strRef>
              <c:f>גיליון1!$A$8</c:f>
              <c:strCache>
                <c:ptCount val="1"/>
                <c:pt idx="0">
                  <c:v>לא יודע/ מסרב</c:v>
                </c:pt>
              </c:strCache>
            </c:strRef>
          </c:tx>
          <c:spPr>
            <a:solidFill>
              <a:sysClr val="window" lastClr="FFFFFF">
                <a:lumMod val="50000"/>
              </a:sysClr>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גיליון1!$B$8</c:f>
              <c:numCache>
                <c:formatCode>#,##0%</c:formatCode>
                <c:ptCount val="1"/>
                <c:pt idx="0">
                  <c:v>-7.0000000000000007E-2</c:v>
                </c:pt>
              </c:numCache>
            </c:numRef>
          </c:val>
          <c:extLst xmlns:c16r2="http://schemas.microsoft.com/office/drawing/2015/06/chart">
            <c:ext xmlns:c16="http://schemas.microsoft.com/office/drawing/2014/chart" uri="{C3380CC4-5D6E-409C-BE32-E72D297353CC}">
              <c16:uniqueId val="{00000005-B9AC-4674-A86F-7724426D3E3F}"/>
            </c:ext>
          </c:extLst>
        </c:ser>
        <c:dLbls>
          <c:showLegendKey val="0"/>
          <c:showVal val="0"/>
          <c:showCatName val="0"/>
          <c:showSerName val="0"/>
          <c:showPercent val="0"/>
          <c:showBubbleSize val="0"/>
        </c:dLbls>
        <c:gapWidth val="20"/>
        <c:overlap val="100"/>
        <c:axId val="102561280"/>
        <c:axId val="102562816"/>
      </c:barChart>
      <c:lineChart>
        <c:grouping val="standard"/>
        <c:varyColors val="0"/>
        <c:ser>
          <c:idx val="4"/>
          <c:order val="4"/>
          <c:tx>
            <c:strRef>
              <c:f>גיליון1!$A$6</c:f>
              <c:strCache>
                <c:ptCount val="1"/>
              </c:strCache>
            </c:strRef>
          </c:tx>
          <c:spPr>
            <a:ln>
              <a:noFill/>
            </a:ln>
          </c:spPr>
          <c:marker>
            <c:symbol val="none"/>
          </c:marker>
          <c:dLbls>
            <c:dLbl>
              <c:idx val="0"/>
              <c:layout>
                <c:manualLayout>
                  <c:x val="-3.1302692486891416E-2"/>
                  <c:y val="-0.2825302337665082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B9AC-4674-A86F-7724426D3E3F}"/>
                </c:ext>
              </c:extLst>
            </c:dLbl>
            <c:dLbl>
              <c:idx val="5"/>
              <c:layout>
                <c:manualLayout>
                  <c:x val="-3.2961687638407088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B9AC-4674-A86F-7724426D3E3F}"/>
                </c:ext>
              </c:extLst>
            </c:dLbl>
            <c:dLbl>
              <c:idx val="6"/>
              <c:layout>
                <c:manualLayout>
                  <c:x val="-3.1302696575615692E-2"/>
                  <c:y val="-0.19500229483605921"/>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B9AC-4674-A86F-7724426D3E3F}"/>
                </c:ext>
              </c:extLst>
            </c:dLbl>
            <c:dLbl>
              <c:idx val="7"/>
              <c:layout>
                <c:manualLayout>
                  <c:x val="-3.2961557019474577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B9AC-4674-A86F-7724426D3E3F}"/>
                </c:ext>
              </c:extLst>
            </c:dLbl>
            <c:dLbl>
              <c:idx val="8"/>
              <c:layout>
                <c:manualLayout>
                  <c:x val="-3.1302696575615692E-2"/>
                  <c:y val="-0.18680030104115838"/>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B9AC-4674-A86F-7724426D3E3F}"/>
                </c:ext>
              </c:extLst>
            </c:dLbl>
            <c:dLbl>
              <c:idx val="9"/>
              <c:layout>
                <c:manualLayout>
                  <c:x val="-2.5451099014637019E-2"/>
                  <c:y val="-0.1403223362033853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B9AC-4674-A86F-7724426D3E3F}"/>
                </c:ext>
              </c:extLst>
            </c:dLbl>
            <c:spPr>
              <a:solidFill>
                <a:schemeClr val="bg1">
                  <a:lumMod val="75000"/>
                </a:schemeClr>
              </a:solidFill>
              <a:ln>
                <a:solidFill>
                  <a:schemeClr val="accent3">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גיליון1!$B$6</c:f>
              <c:numCache>
                <c:formatCode>#,##0%</c:formatCode>
                <c:ptCount val="1"/>
                <c:pt idx="0">
                  <c:v>0.74</c:v>
                </c:pt>
              </c:numCache>
            </c:numRef>
          </c:val>
          <c:smooth val="0"/>
          <c:extLst xmlns:c16r2="http://schemas.microsoft.com/office/drawing/2015/06/chart">
            <c:ext xmlns:c16="http://schemas.microsoft.com/office/drawing/2014/chart" uri="{C3380CC4-5D6E-409C-BE32-E72D297353CC}">
              <c16:uniqueId val="{0000000C-B9AC-4674-A86F-7724426D3E3F}"/>
            </c:ext>
          </c:extLst>
        </c:ser>
        <c:ser>
          <c:idx val="7"/>
          <c:order val="7"/>
          <c:tx>
            <c:strRef>
              <c:f>גיליון1!$A$9</c:f>
              <c:strCache>
                <c:ptCount val="1"/>
              </c:strCache>
            </c:strRef>
          </c:tx>
          <c:spPr>
            <a:ln>
              <a:noFill/>
            </a:ln>
          </c:spPr>
          <c:marker>
            <c:symbol val="none"/>
          </c:marker>
          <c:dLbls>
            <c:dLbl>
              <c:idx val="0"/>
              <c:layout>
                <c:manualLayout>
                  <c:x val="-2.156518295334333E-2"/>
                  <c:y val="5.11542817669474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B9AC-4674-A86F-7724426D3E3F}"/>
                </c:ext>
              </c:extLst>
            </c:dLbl>
            <c:numFmt formatCode="#,##0%;[White]#,##0%" sourceLinked="0"/>
            <c:spPr>
              <a:solidFill>
                <a:schemeClr val="bg1">
                  <a:lumMod val="75000"/>
                </a:schemeClr>
              </a:solidFill>
              <a:ln>
                <a:solidFill>
                  <a:schemeClr val="accent2">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גיליון1!$B$1</c:f>
              <c:strCache>
                <c:ptCount val="1"/>
                <c:pt idx="0">
                  <c:v>כלל המדגם</c:v>
                </c:pt>
              </c:strCache>
            </c:strRef>
          </c:cat>
          <c:val>
            <c:numRef>
              <c:f>גיליון1!$B$9</c:f>
              <c:numCache>
                <c:formatCode>#,##0%</c:formatCode>
                <c:ptCount val="1"/>
              </c:numCache>
            </c:numRef>
          </c:val>
          <c:smooth val="0"/>
          <c:extLst xmlns:c16r2="http://schemas.microsoft.com/office/drawing/2015/06/chart">
            <c:ext xmlns:c16="http://schemas.microsoft.com/office/drawing/2014/chart" uri="{C3380CC4-5D6E-409C-BE32-E72D297353CC}">
              <c16:uniqueId val="{0000000E-B9AC-4674-A86F-7724426D3E3F}"/>
            </c:ext>
          </c:extLst>
        </c:ser>
        <c:dLbls>
          <c:showLegendKey val="0"/>
          <c:showVal val="0"/>
          <c:showCatName val="0"/>
          <c:showSerName val="0"/>
          <c:showPercent val="0"/>
          <c:showBubbleSize val="0"/>
        </c:dLbls>
        <c:marker val="1"/>
        <c:smooth val="0"/>
        <c:axId val="102561280"/>
        <c:axId val="102562816"/>
      </c:lineChart>
      <c:catAx>
        <c:axId val="102561280"/>
        <c:scaling>
          <c:orientation val="minMax"/>
        </c:scaling>
        <c:delete val="0"/>
        <c:axPos val="b"/>
        <c:numFmt formatCode="General" sourceLinked="0"/>
        <c:majorTickMark val="out"/>
        <c:minorTickMark val="none"/>
        <c:tickLblPos val="low"/>
        <c:txPr>
          <a:bodyPr/>
          <a:lstStyle/>
          <a:p>
            <a:pPr>
              <a:defRPr sz="1200">
                <a:solidFill>
                  <a:srgbClr val="000099"/>
                </a:solidFill>
              </a:defRPr>
            </a:pPr>
            <a:endParaRPr lang="he-IL"/>
          </a:p>
        </c:txPr>
        <c:crossAx val="102562816"/>
        <c:crosses val="autoZero"/>
        <c:auto val="1"/>
        <c:lblAlgn val="ctr"/>
        <c:lblOffset val="100"/>
        <c:noMultiLvlLbl val="0"/>
      </c:catAx>
      <c:valAx>
        <c:axId val="102562816"/>
        <c:scaling>
          <c:orientation val="minMax"/>
        </c:scaling>
        <c:delete val="1"/>
        <c:axPos val="l"/>
        <c:majorGridlines>
          <c:spPr>
            <a:ln w="6350">
              <a:solidFill>
                <a:schemeClr val="bg1">
                  <a:lumMod val="85000"/>
                </a:schemeClr>
              </a:solidFill>
              <a:prstDash val="dash"/>
            </a:ln>
          </c:spPr>
        </c:majorGridlines>
        <c:numFmt formatCode="#,##0%" sourceLinked="1"/>
        <c:majorTickMark val="out"/>
        <c:minorTickMark val="none"/>
        <c:tickLblPos val="none"/>
        <c:crossAx val="102561280"/>
        <c:crosses val="autoZero"/>
        <c:crossBetween val="between"/>
      </c:valAx>
    </c:plotArea>
    <c:plotVisOnly val="1"/>
    <c:dispBlanksAs val="gap"/>
    <c:showDLblsOverMax val="0"/>
  </c:chart>
  <c:txPr>
    <a:bodyPr/>
    <a:lstStyle/>
    <a:p>
      <a:pPr>
        <a:defRPr sz="1800"/>
      </a:pPr>
      <a:endParaRPr lang="he-IL"/>
    </a:p>
  </c:txPr>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512493636345715"/>
          <c:y val="0.13109341449655829"/>
          <c:w val="0.7450813446068103"/>
          <c:h val="0.78145770274244564"/>
        </c:manualLayout>
      </c:layout>
      <c:pieChart>
        <c:varyColors val="1"/>
        <c:ser>
          <c:idx val="1"/>
          <c:order val="0"/>
          <c:tx>
            <c:strRef>
              <c:f>Sheet1!$B$1</c:f>
              <c:strCache>
                <c:ptCount val="1"/>
                <c:pt idx="0">
                  <c:v>כלל המדגם</c:v>
                </c:pt>
              </c:strCache>
            </c:strRef>
          </c:tx>
          <c:spPr>
            <a:ln>
              <a:solidFill>
                <a:schemeClr val="bg1"/>
              </a:solidFill>
            </a:ln>
          </c:spPr>
          <c:dPt>
            <c:idx val="0"/>
            <c:bubble3D val="0"/>
            <c:spPr>
              <a:solidFill>
                <a:srgbClr val="6EAD3B"/>
              </a:solidFill>
              <a:ln>
                <a:solidFill>
                  <a:schemeClr val="bg1"/>
                </a:solidFill>
              </a:ln>
            </c:spPr>
            <c:extLst xmlns:c16r2="http://schemas.microsoft.com/office/drawing/2015/06/chart">
              <c:ext xmlns:c16="http://schemas.microsoft.com/office/drawing/2014/chart" uri="{C3380CC4-5D6E-409C-BE32-E72D297353CC}">
                <c16:uniqueId val="{00000001-F170-4207-AADC-636843C6B14A}"/>
              </c:ext>
            </c:extLst>
          </c:dPt>
          <c:dPt>
            <c:idx val="1"/>
            <c:bubble3D val="0"/>
            <c:spPr>
              <a:solidFill>
                <a:srgbClr val="E3532E"/>
              </a:solidFill>
              <a:ln>
                <a:solidFill>
                  <a:schemeClr val="bg1"/>
                </a:solidFill>
              </a:ln>
            </c:spPr>
            <c:extLst xmlns:c16r2="http://schemas.microsoft.com/office/drawing/2015/06/chart">
              <c:ext xmlns:c16="http://schemas.microsoft.com/office/drawing/2014/chart" uri="{C3380CC4-5D6E-409C-BE32-E72D297353CC}">
                <c16:uniqueId val="{00000003-F170-4207-AADC-636843C6B14A}"/>
              </c:ext>
            </c:extLst>
          </c:dPt>
          <c:dPt>
            <c:idx val="2"/>
            <c:bubble3D val="0"/>
            <c:spPr>
              <a:solidFill>
                <a:srgbClr val="D72E81"/>
              </a:solidFill>
              <a:ln>
                <a:solidFill>
                  <a:schemeClr val="bg1"/>
                </a:solidFill>
              </a:ln>
            </c:spPr>
            <c:extLst xmlns:c16r2="http://schemas.microsoft.com/office/drawing/2015/06/chart">
              <c:ext xmlns:c16="http://schemas.microsoft.com/office/drawing/2014/chart" uri="{C3380CC4-5D6E-409C-BE32-E72D297353CC}">
                <c16:uniqueId val="{00000005-F170-4207-AADC-636843C6B14A}"/>
              </c:ext>
            </c:extLst>
          </c:dPt>
          <c:dLbls>
            <c:dLbl>
              <c:idx val="0"/>
              <c:layout>
                <c:manualLayout>
                  <c:x val="-0.16200686752814214"/>
                  <c:y val="0.18638651018160773"/>
                </c:manualLayout>
              </c:layout>
              <c:showLegendKey val="0"/>
              <c:showVal val="1"/>
              <c:showCatName val="1"/>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F170-4207-AADC-636843C6B14A}"/>
                </c:ext>
              </c:extLst>
            </c:dLbl>
            <c:dLbl>
              <c:idx val="1"/>
              <c:layout>
                <c:manualLayout>
                  <c:x val="-0.11483198213190246"/>
                  <c:y val="-0.16695593877048126"/>
                </c:manualLayout>
              </c:layout>
              <c:showLegendKey val="0"/>
              <c:showVal val="1"/>
              <c:showCatName val="1"/>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F170-4207-AADC-636843C6B14A}"/>
                </c:ext>
              </c:extLst>
            </c:dLbl>
            <c:spPr>
              <a:noFill/>
              <a:ln>
                <a:noFill/>
              </a:ln>
              <a:effectLst/>
            </c:spPr>
            <c:txPr>
              <a:bodyPr wrap="square" lIns="38100" tIns="19050" rIns="38100" bIns="19050" anchor="ctr">
                <a:spAutoFit/>
              </a:bodyPr>
              <a:lstStyle/>
              <a:p>
                <a:pPr>
                  <a:defRPr sz="1400">
                    <a:solidFill>
                      <a:schemeClr val="bg1"/>
                    </a:solidFill>
                  </a:defRPr>
                </a:pPr>
                <a:endParaRPr lang="he-IL"/>
              </a:p>
            </c:txPr>
            <c:showLegendKey val="0"/>
            <c:showVal val="1"/>
            <c:showCatName val="1"/>
            <c:showSerName val="0"/>
            <c:showPercent val="0"/>
            <c:showBubbleSize val="0"/>
            <c:showLeaderLines val="1"/>
            <c:extLst xmlns:c16r2="http://schemas.microsoft.com/office/drawing/2015/06/chart">
              <c:ext xmlns:c15="http://schemas.microsoft.com/office/drawing/2012/chart" uri="{CE6537A1-D6FC-4f65-9D91-7224C49458BB}"/>
            </c:extLst>
          </c:dLbls>
          <c:cat>
            <c:strRef>
              <c:f>Sheet1!$A$2:$A$4</c:f>
              <c:strCache>
                <c:ptCount val="3"/>
                <c:pt idx="0">
                  <c:v>מאשר את כולן ללא הבחנה</c:v>
                </c:pt>
                <c:pt idx="1">
                  <c:v>מאשר חלק בהתאם לאפליקציה</c:v>
                </c:pt>
                <c:pt idx="2">
                  <c:v>לא מאשר אף אחת מההרשאות</c:v>
                </c:pt>
              </c:strCache>
            </c:strRef>
          </c:cat>
          <c:val>
            <c:numRef>
              <c:f>Sheet1!$B$2:$B$4</c:f>
              <c:numCache>
                <c:formatCode>####%</c:formatCode>
                <c:ptCount val="3"/>
                <c:pt idx="0">
                  <c:v>0.13560318357876028</c:v>
                </c:pt>
                <c:pt idx="1">
                  <c:v>0.67495420537810491</c:v>
                </c:pt>
                <c:pt idx="2">
                  <c:v>0.18944261104313195</c:v>
                </c:pt>
              </c:numCache>
            </c:numRef>
          </c:val>
          <c:extLst xmlns:c16r2="http://schemas.microsoft.com/office/drawing/2015/06/chart">
            <c:ext xmlns:c16="http://schemas.microsoft.com/office/drawing/2014/chart" uri="{C3380CC4-5D6E-409C-BE32-E72D297353CC}">
              <c16:uniqueId val="{00000008-F170-4207-AADC-636843C6B14A}"/>
            </c:ext>
          </c:extLst>
        </c:ser>
        <c:dLbls>
          <c:showLegendKey val="0"/>
          <c:showVal val="0"/>
          <c:showCatName val="0"/>
          <c:showSerName val="0"/>
          <c:showPercent val="0"/>
          <c:showBubbleSize val="0"/>
          <c:showLeaderLines val="1"/>
        </c:dLbls>
        <c:firstSliceAng val="0"/>
      </c:pieChart>
      <c:spPr>
        <a:noFill/>
        <a:ln w="25400">
          <a:noFill/>
        </a:ln>
      </c:spPr>
    </c:plotArea>
    <c:plotVisOnly val="1"/>
    <c:dispBlanksAs val="gap"/>
    <c:showDLblsOverMax val="0"/>
  </c:chart>
  <c:spPr>
    <a:noFill/>
    <a:effectLst/>
  </c:spPr>
  <c:txPr>
    <a:bodyPr/>
    <a:lstStyle/>
    <a:p>
      <a:pPr>
        <a:defRPr sz="1800"/>
      </a:pPr>
      <a:endParaRPr lang="he-IL"/>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8864832803216461"/>
          <c:y val="3.6520683121126142E-2"/>
          <c:w val="0.69172616684816168"/>
          <c:h val="0.86781527161740424"/>
        </c:manualLayout>
      </c:layout>
      <c:barChart>
        <c:barDir val="col"/>
        <c:grouping val="stacked"/>
        <c:varyColors val="0"/>
        <c:ser>
          <c:idx val="0"/>
          <c:order val="0"/>
          <c:tx>
            <c:strRef>
              <c:f>גיליון1!$A$2</c:f>
              <c:strCache>
                <c:ptCount val="1"/>
              </c:strCache>
            </c:strRef>
          </c:tx>
          <c:spPr>
            <a:solidFill>
              <a:schemeClr val="accent3">
                <a:lumMod val="60000"/>
                <a:lumOff val="4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גיליון1!$B$2</c:f>
              <c:numCache>
                <c:formatCode>#,##0%</c:formatCode>
                <c:ptCount val="1"/>
              </c:numCache>
            </c:numRef>
          </c:val>
          <c:extLst xmlns:c16r2="http://schemas.microsoft.com/office/drawing/2015/06/chart">
            <c:ext xmlns:c16="http://schemas.microsoft.com/office/drawing/2014/chart" uri="{C3380CC4-5D6E-409C-BE32-E72D297353CC}">
              <c16:uniqueId val="{00000000-085D-4692-9220-2BA702EE6334}"/>
            </c:ext>
          </c:extLst>
        </c:ser>
        <c:ser>
          <c:idx val="1"/>
          <c:order val="1"/>
          <c:tx>
            <c:strRef>
              <c:f>גיליון1!$A$3</c:f>
              <c:strCache>
                <c:ptCount val="1"/>
              </c:strCache>
            </c:strRef>
          </c:tx>
          <c:spPr>
            <a:solidFill>
              <a:srgbClr val="87C454"/>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גיליון1!$B$3</c:f>
              <c:numCache>
                <c:formatCode>#,##0%</c:formatCode>
                <c:ptCount val="1"/>
              </c:numCache>
            </c:numRef>
          </c:val>
          <c:extLst xmlns:c16r2="http://schemas.microsoft.com/office/drawing/2015/06/chart">
            <c:ext xmlns:c16="http://schemas.microsoft.com/office/drawing/2014/chart" uri="{C3380CC4-5D6E-409C-BE32-E72D297353CC}">
              <c16:uniqueId val="{00000001-085D-4692-9220-2BA702EE6334}"/>
            </c:ext>
          </c:extLst>
        </c:ser>
        <c:ser>
          <c:idx val="2"/>
          <c:order val="2"/>
          <c:tx>
            <c:strRef>
              <c:f>גיליון1!$A$4</c:f>
              <c:strCache>
                <c:ptCount val="1"/>
                <c:pt idx="0">
                  <c:v>לפעמים</c:v>
                </c:pt>
              </c:strCache>
            </c:strRef>
          </c:tx>
          <c:spPr>
            <a:solidFill>
              <a:srgbClr val="6EAD3B"/>
            </a:solidFill>
            <a:ln>
              <a:solidFill>
                <a:schemeClr val="bg1"/>
              </a:solidFill>
            </a:ln>
          </c:spPr>
          <c:invertIfNegative val="0"/>
          <c:dLbls>
            <c:spPr>
              <a:noFill/>
              <a:ln>
                <a:noFill/>
              </a:ln>
              <a:effectLst/>
            </c:spPr>
            <c:txPr>
              <a:bodyPr/>
              <a:lstStyle/>
              <a:p>
                <a:pPr>
                  <a:defRPr sz="1000" b="1">
                    <a:solidFill>
                      <a:schemeClr val="bg1"/>
                    </a:solidFill>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גיליון1!$B$4</c:f>
              <c:numCache>
                <c:formatCode>#,##0%</c:formatCode>
                <c:ptCount val="1"/>
                <c:pt idx="0">
                  <c:v>0.4</c:v>
                </c:pt>
              </c:numCache>
            </c:numRef>
          </c:val>
          <c:extLst xmlns:c16r2="http://schemas.microsoft.com/office/drawing/2015/06/chart">
            <c:ext xmlns:c16="http://schemas.microsoft.com/office/drawing/2014/chart" uri="{C3380CC4-5D6E-409C-BE32-E72D297353CC}">
              <c16:uniqueId val="{00000002-085D-4692-9220-2BA702EE6334}"/>
            </c:ext>
          </c:extLst>
        </c:ser>
        <c:ser>
          <c:idx val="3"/>
          <c:order val="3"/>
          <c:tx>
            <c:strRef>
              <c:f>גיליון1!$A$5</c:f>
              <c:strCache>
                <c:ptCount val="1"/>
                <c:pt idx="0">
                  <c:v>תמיד</c:v>
                </c:pt>
              </c:strCache>
            </c:strRef>
          </c:tx>
          <c:spPr>
            <a:solidFill>
              <a:schemeClr val="accent3">
                <a:lumMod val="5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גיליון1!$B$5</c:f>
              <c:numCache>
                <c:formatCode>#,##0%</c:formatCode>
                <c:ptCount val="1"/>
                <c:pt idx="0">
                  <c:v>0.34</c:v>
                </c:pt>
              </c:numCache>
            </c:numRef>
          </c:val>
          <c:extLst xmlns:c16r2="http://schemas.microsoft.com/office/drawing/2015/06/chart">
            <c:ext xmlns:c16="http://schemas.microsoft.com/office/drawing/2014/chart" uri="{C3380CC4-5D6E-409C-BE32-E72D297353CC}">
              <c16:uniqueId val="{00000003-085D-4692-9220-2BA702EE6334}"/>
            </c:ext>
          </c:extLst>
        </c:ser>
        <c:ser>
          <c:idx val="5"/>
          <c:order val="5"/>
          <c:tx>
            <c:strRef>
              <c:f>גיליון1!$A$7</c:f>
              <c:strCache>
                <c:ptCount val="1"/>
                <c:pt idx="0">
                  <c:v>בכלל לא</c:v>
                </c:pt>
              </c:strCache>
            </c:strRef>
          </c:tx>
          <c:spPr>
            <a:solidFill>
              <a:srgbClr val="A11F60"/>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גיליון1!$B$7</c:f>
              <c:numCache>
                <c:formatCode>#,##0%</c:formatCode>
                <c:ptCount val="1"/>
                <c:pt idx="0">
                  <c:v>-0.14000000000000001</c:v>
                </c:pt>
              </c:numCache>
            </c:numRef>
          </c:val>
          <c:extLst xmlns:c16r2="http://schemas.microsoft.com/office/drawing/2015/06/chart">
            <c:ext xmlns:c16="http://schemas.microsoft.com/office/drawing/2014/chart" uri="{C3380CC4-5D6E-409C-BE32-E72D297353CC}">
              <c16:uniqueId val="{00000004-085D-4692-9220-2BA702EE6334}"/>
            </c:ext>
          </c:extLst>
        </c:ser>
        <c:ser>
          <c:idx val="6"/>
          <c:order val="6"/>
          <c:tx>
            <c:strRef>
              <c:f>גיליון1!$A$8</c:f>
              <c:strCache>
                <c:ptCount val="1"/>
                <c:pt idx="0">
                  <c:v>לא יודע/ מסרב</c:v>
                </c:pt>
              </c:strCache>
            </c:strRef>
          </c:tx>
          <c:spPr>
            <a:solidFill>
              <a:sysClr val="window" lastClr="FFFFFF">
                <a:lumMod val="50000"/>
              </a:sysClr>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גיליון1!$B$8</c:f>
              <c:numCache>
                <c:formatCode>#,##0%</c:formatCode>
                <c:ptCount val="1"/>
                <c:pt idx="0">
                  <c:v>-0.11</c:v>
                </c:pt>
              </c:numCache>
            </c:numRef>
          </c:val>
          <c:extLst xmlns:c16r2="http://schemas.microsoft.com/office/drawing/2015/06/chart">
            <c:ext xmlns:c16="http://schemas.microsoft.com/office/drawing/2014/chart" uri="{C3380CC4-5D6E-409C-BE32-E72D297353CC}">
              <c16:uniqueId val="{00000005-085D-4692-9220-2BA702EE6334}"/>
            </c:ext>
          </c:extLst>
        </c:ser>
        <c:dLbls>
          <c:showLegendKey val="0"/>
          <c:showVal val="0"/>
          <c:showCatName val="0"/>
          <c:showSerName val="0"/>
          <c:showPercent val="0"/>
          <c:showBubbleSize val="0"/>
        </c:dLbls>
        <c:gapWidth val="20"/>
        <c:overlap val="100"/>
        <c:axId val="104527744"/>
        <c:axId val="104529280"/>
      </c:barChart>
      <c:lineChart>
        <c:grouping val="standard"/>
        <c:varyColors val="0"/>
        <c:ser>
          <c:idx val="4"/>
          <c:order val="4"/>
          <c:tx>
            <c:strRef>
              <c:f>גיליון1!$A$6</c:f>
              <c:strCache>
                <c:ptCount val="1"/>
              </c:strCache>
            </c:strRef>
          </c:tx>
          <c:spPr>
            <a:ln>
              <a:noFill/>
            </a:ln>
          </c:spPr>
          <c:marker>
            <c:symbol val="none"/>
          </c:marker>
          <c:dLbls>
            <c:dLbl>
              <c:idx val="0"/>
              <c:layout>
                <c:manualLayout>
                  <c:x val="-3.1302692486891416E-2"/>
                  <c:y val="-0.2825302337665082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085D-4692-9220-2BA702EE6334}"/>
                </c:ext>
              </c:extLst>
            </c:dLbl>
            <c:dLbl>
              <c:idx val="5"/>
              <c:layout>
                <c:manualLayout>
                  <c:x val="-3.2961687638407088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085D-4692-9220-2BA702EE6334}"/>
                </c:ext>
              </c:extLst>
            </c:dLbl>
            <c:dLbl>
              <c:idx val="6"/>
              <c:layout>
                <c:manualLayout>
                  <c:x val="-3.1302696575615692E-2"/>
                  <c:y val="-0.19500229483605921"/>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085D-4692-9220-2BA702EE6334}"/>
                </c:ext>
              </c:extLst>
            </c:dLbl>
            <c:dLbl>
              <c:idx val="7"/>
              <c:layout>
                <c:manualLayout>
                  <c:x val="-3.2961557019474577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085D-4692-9220-2BA702EE6334}"/>
                </c:ext>
              </c:extLst>
            </c:dLbl>
            <c:dLbl>
              <c:idx val="8"/>
              <c:layout>
                <c:manualLayout>
                  <c:x val="-3.1302696575615692E-2"/>
                  <c:y val="-0.18680030104115838"/>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085D-4692-9220-2BA702EE6334}"/>
                </c:ext>
              </c:extLst>
            </c:dLbl>
            <c:dLbl>
              <c:idx val="9"/>
              <c:layout>
                <c:manualLayout>
                  <c:x val="-2.5451099014637019E-2"/>
                  <c:y val="-0.1403223362033853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085D-4692-9220-2BA702EE6334}"/>
                </c:ext>
              </c:extLst>
            </c:dLbl>
            <c:spPr>
              <a:solidFill>
                <a:schemeClr val="bg1">
                  <a:lumMod val="75000"/>
                </a:schemeClr>
              </a:solidFill>
              <a:ln>
                <a:solidFill>
                  <a:schemeClr val="accent3">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גיליון1!$B$6</c:f>
              <c:numCache>
                <c:formatCode>#,##0%</c:formatCode>
                <c:ptCount val="1"/>
                <c:pt idx="0">
                  <c:v>0.74</c:v>
                </c:pt>
              </c:numCache>
            </c:numRef>
          </c:val>
          <c:smooth val="0"/>
          <c:extLst xmlns:c16r2="http://schemas.microsoft.com/office/drawing/2015/06/chart">
            <c:ext xmlns:c16="http://schemas.microsoft.com/office/drawing/2014/chart" uri="{C3380CC4-5D6E-409C-BE32-E72D297353CC}">
              <c16:uniqueId val="{0000000C-085D-4692-9220-2BA702EE6334}"/>
            </c:ext>
          </c:extLst>
        </c:ser>
        <c:ser>
          <c:idx val="7"/>
          <c:order val="7"/>
          <c:tx>
            <c:strRef>
              <c:f>גיליון1!$A$9</c:f>
              <c:strCache>
                <c:ptCount val="1"/>
              </c:strCache>
            </c:strRef>
          </c:tx>
          <c:spPr>
            <a:ln>
              <a:noFill/>
            </a:ln>
          </c:spPr>
          <c:marker>
            <c:symbol val="none"/>
          </c:marker>
          <c:dLbls>
            <c:dLbl>
              <c:idx val="0"/>
              <c:layout>
                <c:manualLayout>
                  <c:x val="-2.156518295334333E-2"/>
                  <c:y val="5.11542817669474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085D-4692-9220-2BA702EE6334}"/>
                </c:ext>
              </c:extLst>
            </c:dLbl>
            <c:numFmt formatCode="#,##0%;[White]#,##0%" sourceLinked="0"/>
            <c:spPr>
              <a:solidFill>
                <a:schemeClr val="bg1">
                  <a:lumMod val="75000"/>
                </a:schemeClr>
              </a:solidFill>
              <a:ln>
                <a:solidFill>
                  <a:schemeClr val="accent2">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גיליון1!$B$1</c:f>
              <c:strCache>
                <c:ptCount val="1"/>
                <c:pt idx="0">
                  <c:v>כלל המדגם</c:v>
                </c:pt>
              </c:strCache>
            </c:strRef>
          </c:cat>
          <c:val>
            <c:numRef>
              <c:f>גיליון1!$B$9</c:f>
              <c:numCache>
                <c:formatCode>#,##0%</c:formatCode>
                <c:ptCount val="1"/>
              </c:numCache>
            </c:numRef>
          </c:val>
          <c:smooth val="0"/>
          <c:extLst xmlns:c16r2="http://schemas.microsoft.com/office/drawing/2015/06/chart">
            <c:ext xmlns:c16="http://schemas.microsoft.com/office/drawing/2014/chart" uri="{C3380CC4-5D6E-409C-BE32-E72D297353CC}">
              <c16:uniqueId val="{0000000E-085D-4692-9220-2BA702EE6334}"/>
            </c:ext>
          </c:extLst>
        </c:ser>
        <c:dLbls>
          <c:showLegendKey val="0"/>
          <c:showVal val="0"/>
          <c:showCatName val="0"/>
          <c:showSerName val="0"/>
          <c:showPercent val="0"/>
          <c:showBubbleSize val="0"/>
        </c:dLbls>
        <c:marker val="1"/>
        <c:smooth val="0"/>
        <c:axId val="104527744"/>
        <c:axId val="104529280"/>
      </c:lineChart>
      <c:catAx>
        <c:axId val="104527744"/>
        <c:scaling>
          <c:orientation val="minMax"/>
        </c:scaling>
        <c:delete val="0"/>
        <c:axPos val="b"/>
        <c:numFmt formatCode="General" sourceLinked="0"/>
        <c:majorTickMark val="out"/>
        <c:minorTickMark val="none"/>
        <c:tickLblPos val="low"/>
        <c:txPr>
          <a:bodyPr/>
          <a:lstStyle/>
          <a:p>
            <a:pPr>
              <a:defRPr sz="1200">
                <a:solidFill>
                  <a:srgbClr val="000099"/>
                </a:solidFill>
              </a:defRPr>
            </a:pPr>
            <a:endParaRPr lang="he-IL"/>
          </a:p>
        </c:txPr>
        <c:crossAx val="104529280"/>
        <c:crosses val="autoZero"/>
        <c:auto val="1"/>
        <c:lblAlgn val="ctr"/>
        <c:lblOffset val="100"/>
        <c:noMultiLvlLbl val="0"/>
      </c:catAx>
      <c:valAx>
        <c:axId val="104529280"/>
        <c:scaling>
          <c:orientation val="minMax"/>
        </c:scaling>
        <c:delete val="1"/>
        <c:axPos val="l"/>
        <c:majorGridlines>
          <c:spPr>
            <a:ln w="6350">
              <a:solidFill>
                <a:schemeClr val="bg1">
                  <a:lumMod val="85000"/>
                </a:schemeClr>
              </a:solidFill>
              <a:prstDash val="dash"/>
            </a:ln>
          </c:spPr>
        </c:majorGridlines>
        <c:numFmt formatCode="#,##0%" sourceLinked="1"/>
        <c:majorTickMark val="out"/>
        <c:minorTickMark val="none"/>
        <c:tickLblPos val="none"/>
        <c:crossAx val="104527744"/>
        <c:crosses val="autoZero"/>
        <c:crossBetween val="between"/>
      </c:valAx>
    </c:plotArea>
    <c:plotVisOnly val="1"/>
    <c:dispBlanksAs val="gap"/>
    <c:showDLblsOverMax val="0"/>
  </c:chart>
  <c:txPr>
    <a:bodyPr/>
    <a:lstStyle/>
    <a:p>
      <a:pPr>
        <a:defRPr sz="1800"/>
      </a:pPr>
      <a:endParaRPr lang="he-IL"/>
    </a:p>
  </c:txPr>
  <c:externalData r:id="rId2">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56145510084245209"/>
          <c:y val="1.2609804369914853E-2"/>
          <c:w val="0.45581018621650454"/>
          <c:h val="0.9649329153761369"/>
        </c:manualLayout>
      </c:layout>
      <c:barChart>
        <c:barDir val="bar"/>
        <c:grouping val="clustered"/>
        <c:varyColors val="0"/>
        <c:ser>
          <c:idx val="0"/>
          <c:order val="0"/>
          <c:tx>
            <c:strRef>
              <c:f>Sheet1!$B$1</c:f>
              <c:strCache>
                <c:ptCount val="1"/>
                <c:pt idx="0">
                  <c:v>כלל המדגם</c:v>
                </c:pt>
              </c:strCache>
            </c:strRef>
          </c:tx>
          <c:spPr>
            <a:solidFill>
              <a:srgbClr val="4F622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4F6228"/>
                    </a:solidFill>
                    <a:latin typeface="Tahoma" panose="020B0604030504040204" pitchFamily="34" charset="0"/>
                    <a:ea typeface="Tahoma" panose="020B0604030504040204" pitchFamily="34" charset="0"/>
                    <a:cs typeface="Tahoma" panose="020B0604030504040204" pitchFamily="34" charset="0"/>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Sheet1!$A$2:$A$14</c:f>
              <c:strCache>
                <c:ptCount val="13"/>
                <c:pt idx="0">
                  <c:v>לא מוסר מידע לא נחוץ</c:v>
                </c:pt>
                <c:pt idx="1">
                  <c:v>ניקוי עוגיות ופרטים מזהים מהדפדפן</c:v>
                </c:pt>
                <c:pt idx="2">
                  <c:v>לא מאשר גישה לאפליקציות פולשניות</c:v>
                </c:pt>
                <c:pt idx="3">
                  <c:v>גלישה רק באתרים מאובטחים</c:v>
                </c:pt>
                <c:pt idx="4">
                  <c:v>לא שומר סיסמאות בדפדפן</c:v>
                </c:pt>
                <c:pt idx="5">
                  <c:v>תוכנות הגנה</c:v>
                </c:pt>
                <c:pt idx="6">
                  <c:v>גולש בחלון "גלישה בסתר"</c:v>
                </c:pt>
                <c:pt idx="7">
                  <c:v>שימוש בסיסמאות</c:v>
                </c:pt>
                <c:pt idx="8">
                  <c:v>בדיקת מדיניות הפרטיות</c:v>
                </c:pt>
                <c:pt idx="9">
                  <c:v>החלפת סיסמא בתדירות גבוהה</c:v>
                </c:pt>
                <c:pt idx="10">
                  <c:v>מוסר בכוונה מידע לא מדויק</c:v>
                </c:pt>
                <c:pt idx="11">
                  <c:v>לא נכנס לWiFi ציבורי</c:v>
                </c:pt>
                <c:pt idx="12">
                  <c:v>זהירות באופן כללי</c:v>
                </c:pt>
              </c:strCache>
            </c:strRef>
          </c:cat>
          <c:val>
            <c:numRef>
              <c:f>Sheet1!$B$2:$B$14</c:f>
              <c:numCache>
                <c:formatCode>####%</c:formatCode>
                <c:ptCount val="13"/>
                <c:pt idx="0">
                  <c:v>0.34422620517054137</c:v>
                </c:pt>
                <c:pt idx="1">
                  <c:v>0.10322989478304473</c:v>
                </c:pt>
                <c:pt idx="2">
                  <c:v>9.9951836981404529E-2</c:v>
                </c:pt>
                <c:pt idx="3">
                  <c:v>9.8043823308918546E-2</c:v>
                </c:pt>
                <c:pt idx="4">
                  <c:v>8.5042851140063713E-2</c:v>
                </c:pt>
                <c:pt idx="5">
                  <c:v>6.5050916291584271E-2</c:v>
                </c:pt>
                <c:pt idx="6">
                  <c:v>5.9223615351271713E-2</c:v>
                </c:pt>
                <c:pt idx="7">
                  <c:v>5.2640224904277243E-2</c:v>
                </c:pt>
                <c:pt idx="8">
                  <c:v>4.8052004321104853E-2</c:v>
                </c:pt>
                <c:pt idx="9">
                  <c:v>3.5869704976530824E-2</c:v>
                </c:pt>
                <c:pt idx="10">
                  <c:v>3.3035733845231563E-2</c:v>
                </c:pt>
                <c:pt idx="11">
                  <c:v>2.5234062661673086E-2</c:v>
                </c:pt>
                <c:pt idx="12">
                  <c:v>2.2345030509028599E-2</c:v>
                </c:pt>
              </c:numCache>
            </c:numRef>
          </c:val>
          <c:extLst xmlns:c16r2="http://schemas.microsoft.com/office/drawing/2015/06/chart">
            <c:ext xmlns:c16="http://schemas.microsoft.com/office/drawing/2014/chart" uri="{C3380CC4-5D6E-409C-BE32-E72D297353CC}">
              <c16:uniqueId val="{00000000-1838-4989-891F-8720E03EDAA3}"/>
            </c:ext>
          </c:extLst>
        </c:ser>
        <c:dLbls>
          <c:showLegendKey val="0"/>
          <c:showVal val="1"/>
          <c:showCatName val="0"/>
          <c:showSerName val="0"/>
          <c:showPercent val="0"/>
          <c:showBubbleSize val="0"/>
        </c:dLbls>
        <c:gapWidth val="58"/>
        <c:axId val="103983360"/>
        <c:axId val="103986304"/>
      </c:barChart>
      <c:catAx>
        <c:axId val="103983360"/>
        <c:scaling>
          <c:orientation val="maxMin"/>
        </c:scaling>
        <c:delete val="0"/>
        <c:axPos val="l"/>
        <c:numFmt formatCode="General" sourceLinked="1"/>
        <c:majorTickMark val="out"/>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900" b="0"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he-IL"/>
          </a:p>
        </c:txPr>
        <c:crossAx val="103986304"/>
        <c:crosses val="autoZero"/>
        <c:auto val="1"/>
        <c:lblAlgn val="ctr"/>
        <c:lblOffset val="100"/>
        <c:noMultiLvlLbl val="0"/>
      </c:catAx>
      <c:valAx>
        <c:axId val="103986304"/>
        <c:scaling>
          <c:orientation val="minMax"/>
          <c:max val="0.5"/>
        </c:scaling>
        <c:delete val="1"/>
        <c:axPos val="t"/>
        <c:numFmt formatCode="####%" sourceLinked="1"/>
        <c:majorTickMark val="out"/>
        <c:minorTickMark val="none"/>
        <c:tickLblPos val="nextTo"/>
        <c:crossAx val="103983360"/>
        <c:crosses val="autoZero"/>
        <c:crossBetween val="between"/>
      </c:valAx>
      <c:spPr>
        <a:noFill/>
        <a:ln w="25400">
          <a:noFill/>
        </a:ln>
        <a:effectLst/>
      </c:spPr>
    </c:plotArea>
    <c:plotVisOnly val="1"/>
    <c:dispBlanksAs val="gap"/>
    <c:showDLblsOverMax val="0"/>
  </c:chart>
  <c:spPr>
    <a:noFill/>
    <a:ln w="6350" cap="flat" cmpd="sng" algn="ctr">
      <a:noFill/>
      <a:prstDash val="solid"/>
      <a:miter lim="800000"/>
    </a:ln>
    <a:effectLst/>
  </c:spPr>
  <c:txPr>
    <a:bodyPr/>
    <a:lstStyle/>
    <a:p>
      <a:pPr>
        <a:defRPr sz="1050" b="0" i="0" u="none" strike="noStrike"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he-IL"/>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512493636345715"/>
          <c:y val="0.13109341449655829"/>
          <c:w val="0.7450813446068103"/>
          <c:h val="0.78145770274244564"/>
        </c:manualLayout>
      </c:layout>
      <c:pieChart>
        <c:varyColors val="1"/>
        <c:ser>
          <c:idx val="1"/>
          <c:order val="0"/>
          <c:tx>
            <c:strRef>
              <c:f>Sheet1!$B$1</c:f>
              <c:strCache>
                <c:ptCount val="1"/>
                <c:pt idx="0">
                  <c:v>כלל המדגם</c:v>
                </c:pt>
              </c:strCache>
            </c:strRef>
          </c:tx>
          <c:spPr>
            <a:ln>
              <a:solidFill>
                <a:schemeClr val="bg1"/>
              </a:solidFill>
            </a:ln>
          </c:spPr>
          <c:dPt>
            <c:idx val="0"/>
            <c:bubble3D val="0"/>
            <c:spPr>
              <a:solidFill>
                <a:srgbClr val="6EAD3B"/>
              </a:solidFill>
              <a:ln>
                <a:solidFill>
                  <a:schemeClr val="bg1"/>
                </a:solidFill>
              </a:ln>
            </c:spPr>
            <c:extLst xmlns:c16r2="http://schemas.microsoft.com/office/drawing/2015/06/chart">
              <c:ext xmlns:c16="http://schemas.microsoft.com/office/drawing/2014/chart" uri="{C3380CC4-5D6E-409C-BE32-E72D297353CC}">
                <c16:uniqueId val="{00000001-D48E-4528-A6CD-F9EBC96C4557}"/>
              </c:ext>
            </c:extLst>
          </c:dPt>
          <c:dPt>
            <c:idx val="1"/>
            <c:bubble3D val="0"/>
            <c:spPr>
              <a:solidFill>
                <a:srgbClr val="E3532E"/>
              </a:solidFill>
              <a:ln>
                <a:solidFill>
                  <a:schemeClr val="bg1"/>
                </a:solidFill>
              </a:ln>
            </c:spPr>
            <c:extLst xmlns:c16r2="http://schemas.microsoft.com/office/drawing/2015/06/chart">
              <c:ext xmlns:c16="http://schemas.microsoft.com/office/drawing/2014/chart" uri="{C3380CC4-5D6E-409C-BE32-E72D297353CC}">
                <c16:uniqueId val="{00000003-D48E-4528-A6CD-F9EBC96C4557}"/>
              </c:ext>
            </c:extLst>
          </c:dPt>
          <c:dPt>
            <c:idx val="2"/>
            <c:bubble3D val="0"/>
            <c:spPr>
              <a:solidFill>
                <a:srgbClr val="D72E81"/>
              </a:solidFill>
              <a:ln>
                <a:solidFill>
                  <a:schemeClr val="bg1"/>
                </a:solidFill>
              </a:ln>
            </c:spPr>
            <c:extLst xmlns:c16r2="http://schemas.microsoft.com/office/drawing/2015/06/chart">
              <c:ext xmlns:c16="http://schemas.microsoft.com/office/drawing/2014/chart" uri="{C3380CC4-5D6E-409C-BE32-E72D297353CC}">
                <c16:uniqueId val="{00000005-D48E-4528-A6CD-F9EBC96C4557}"/>
              </c:ext>
            </c:extLst>
          </c:dPt>
          <c:dLbls>
            <c:dLbl>
              <c:idx val="0"/>
              <c:layout>
                <c:manualLayout>
                  <c:x val="-0.24153660072432592"/>
                  <c:y val="0.21110133491676869"/>
                </c:manualLayout>
              </c:layout>
              <c:showLegendKey val="0"/>
              <c:showVal val="1"/>
              <c:showCatName val="1"/>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D48E-4528-A6CD-F9EBC96C4557}"/>
                </c:ext>
              </c:extLst>
            </c:dLbl>
            <c:dLbl>
              <c:idx val="1"/>
              <c:layout>
                <c:manualLayout>
                  <c:x val="0.14143049150024528"/>
                  <c:y val="-0.20402817587322267"/>
                </c:manualLayout>
              </c:layout>
              <c:showLegendKey val="0"/>
              <c:showVal val="1"/>
              <c:showCatName val="1"/>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D48E-4528-A6CD-F9EBC96C4557}"/>
                </c:ext>
              </c:extLst>
            </c:dLbl>
            <c:spPr>
              <a:noFill/>
              <a:ln>
                <a:noFill/>
              </a:ln>
              <a:effectLst/>
            </c:spPr>
            <c:txPr>
              <a:bodyPr wrap="square" lIns="38100" tIns="19050" rIns="38100" bIns="19050" anchor="ctr">
                <a:spAutoFit/>
              </a:bodyPr>
              <a:lstStyle/>
              <a:p>
                <a:pPr>
                  <a:defRPr sz="1400">
                    <a:solidFill>
                      <a:schemeClr val="bg1"/>
                    </a:solidFill>
                  </a:defRPr>
                </a:pPr>
                <a:endParaRPr lang="he-IL"/>
              </a:p>
            </c:txPr>
            <c:showLegendKey val="0"/>
            <c:showVal val="1"/>
            <c:showCatName val="1"/>
            <c:showSerName val="0"/>
            <c:showPercent val="0"/>
            <c:showBubbleSize val="0"/>
            <c:showLeaderLines val="1"/>
            <c:extLst xmlns:c16r2="http://schemas.microsoft.com/office/drawing/2015/06/chart">
              <c:ext xmlns:c15="http://schemas.microsoft.com/office/drawing/2012/chart" uri="{CE6537A1-D6FC-4f65-9D91-7224C49458BB}"/>
            </c:extLst>
          </c:dLbls>
          <c:cat>
            <c:strRef>
              <c:f>Sheet1!$A$2:$A$4</c:f>
              <c:strCache>
                <c:ptCount val="3"/>
                <c:pt idx="0">
                  <c:v>כן, התקנתי תוכנה להגנה על הפרטיות</c:v>
                </c:pt>
                <c:pt idx="1">
                  <c:v>לא התקנתי תוכנה כזו</c:v>
                </c:pt>
                <c:pt idx="2">
                  <c:v>לא יודע|לא זוכר</c:v>
                </c:pt>
              </c:strCache>
            </c:strRef>
          </c:cat>
          <c:val>
            <c:numRef>
              <c:f>Sheet1!$B$2:$B$4</c:f>
              <c:numCache>
                <c:formatCode>####%</c:formatCode>
                <c:ptCount val="3"/>
                <c:pt idx="0">
                  <c:v>0.2807355078705942</c:v>
                </c:pt>
                <c:pt idx="1">
                  <c:v>0.51593937600245421</c:v>
                </c:pt>
                <c:pt idx="2">
                  <c:v>0.20332511612694948</c:v>
                </c:pt>
              </c:numCache>
            </c:numRef>
          </c:val>
          <c:extLst xmlns:c16r2="http://schemas.microsoft.com/office/drawing/2015/06/chart">
            <c:ext xmlns:c16="http://schemas.microsoft.com/office/drawing/2014/chart" uri="{C3380CC4-5D6E-409C-BE32-E72D297353CC}">
              <c16:uniqueId val="{00000006-D48E-4528-A6CD-F9EBC96C4557}"/>
            </c:ext>
          </c:extLst>
        </c:ser>
        <c:dLbls>
          <c:showLegendKey val="0"/>
          <c:showVal val="0"/>
          <c:showCatName val="0"/>
          <c:showSerName val="0"/>
          <c:showPercent val="0"/>
          <c:showBubbleSize val="0"/>
          <c:showLeaderLines val="1"/>
        </c:dLbls>
        <c:firstSliceAng val="0"/>
      </c:pieChart>
      <c:spPr>
        <a:noFill/>
        <a:ln w="25400">
          <a:noFill/>
        </a:ln>
      </c:spPr>
    </c:plotArea>
    <c:plotVisOnly val="1"/>
    <c:dispBlanksAs val="gap"/>
    <c:showDLblsOverMax val="0"/>
  </c:chart>
  <c:spPr>
    <a:noFill/>
    <a:effectLst/>
  </c:spPr>
  <c:txPr>
    <a:bodyPr/>
    <a:lstStyle/>
    <a:p>
      <a:pPr>
        <a:defRPr sz="1800"/>
      </a:pPr>
      <a:endParaRPr lang="he-IL"/>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7996205580533421E-2"/>
          <c:y val="8.1663765026236387E-2"/>
          <c:w val="0.79221007538973387"/>
          <c:h val="0.83088735221276733"/>
        </c:manualLayout>
      </c:layout>
      <c:pieChart>
        <c:varyColors val="1"/>
        <c:ser>
          <c:idx val="1"/>
          <c:order val="0"/>
          <c:tx>
            <c:strRef>
              <c:f>Sheet1!$B$1</c:f>
              <c:strCache>
                <c:ptCount val="1"/>
                <c:pt idx="0">
                  <c:v>כלל המדגם</c:v>
                </c:pt>
              </c:strCache>
            </c:strRef>
          </c:tx>
          <c:spPr>
            <a:ln>
              <a:solidFill>
                <a:schemeClr val="bg1"/>
              </a:solidFill>
            </a:ln>
          </c:spPr>
          <c:dPt>
            <c:idx val="0"/>
            <c:bubble3D val="0"/>
            <c:spPr>
              <a:solidFill>
                <a:srgbClr val="6EAD3B"/>
              </a:solidFill>
              <a:ln>
                <a:solidFill>
                  <a:schemeClr val="bg1"/>
                </a:solidFill>
              </a:ln>
            </c:spPr>
            <c:extLst xmlns:c16r2="http://schemas.microsoft.com/office/drawing/2015/06/chart">
              <c:ext xmlns:c16="http://schemas.microsoft.com/office/drawing/2014/chart" uri="{C3380CC4-5D6E-409C-BE32-E72D297353CC}">
                <c16:uniqueId val="{00000001-77D5-43BA-8A8F-D518B90BAEE3}"/>
              </c:ext>
            </c:extLst>
          </c:dPt>
          <c:dPt>
            <c:idx val="1"/>
            <c:bubble3D val="0"/>
            <c:spPr>
              <a:solidFill>
                <a:srgbClr val="E3532E"/>
              </a:solidFill>
              <a:ln>
                <a:solidFill>
                  <a:schemeClr val="bg1"/>
                </a:solidFill>
              </a:ln>
            </c:spPr>
            <c:extLst xmlns:c16r2="http://schemas.microsoft.com/office/drawing/2015/06/chart">
              <c:ext xmlns:c16="http://schemas.microsoft.com/office/drawing/2014/chart" uri="{C3380CC4-5D6E-409C-BE32-E72D297353CC}">
                <c16:uniqueId val="{00000003-77D5-43BA-8A8F-D518B90BAEE3}"/>
              </c:ext>
            </c:extLst>
          </c:dPt>
          <c:dPt>
            <c:idx val="2"/>
            <c:bubble3D val="0"/>
            <c:spPr>
              <a:solidFill>
                <a:srgbClr val="D72E81"/>
              </a:solidFill>
              <a:ln>
                <a:solidFill>
                  <a:schemeClr val="bg1"/>
                </a:solidFill>
              </a:ln>
            </c:spPr>
            <c:extLst xmlns:c16r2="http://schemas.microsoft.com/office/drawing/2015/06/chart">
              <c:ext xmlns:c16="http://schemas.microsoft.com/office/drawing/2014/chart" uri="{C3380CC4-5D6E-409C-BE32-E72D297353CC}">
                <c16:uniqueId val="{00000005-77D5-43BA-8A8F-D518B90BAEE3}"/>
              </c:ext>
            </c:extLst>
          </c:dPt>
          <c:dLbls>
            <c:dLbl>
              <c:idx val="0"/>
              <c:layout>
                <c:manualLayout>
                  <c:x val="-0.24153660072432592"/>
                  <c:y val="0.21110133491676869"/>
                </c:manualLayout>
              </c:layout>
              <c:showLegendKey val="0"/>
              <c:showVal val="1"/>
              <c:showCatName val="1"/>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77D5-43BA-8A8F-D518B90BAEE3}"/>
                </c:ext>
              </c:extLst>
            </c:dLbl>
            <c:dLbl>
              <c:idx val="1"/>
              <c:layout>
                <c:manualLayout>
                  <c:x val="0.19739585930496717"/>
                  <c:y val="-8.6632636753133749E-2"/>
                </c:manualLayout>
              </c:layout>
              <c:showLegendKey val="0"/>
              <c:showVal val="1"/>
              <c:showCatName val="1"/>
              <c:showSerName val="0"/>
              <c:showPercent val="0"/>
              <c:showBubbleSize val="0"/>
              <c:extLst xmlns:c16r2="http://schemas.microsoft.com/office/drawing/2015/06/chart">
                <c:ext xmlns:c15="http://schemas.microsoft.com/office/drawing/2012/chart" uri="{CE6537A1-D6FC-4f65-9D91-7224C49458BB}">
                  <c15:layout>
                    <c:manualLayout>
                      <c:w val="0.44591131588194155"/>
                      <c:h val="0.40717673751177658"/>
                    </c:manualLayout>
                  </c15:layout>
                </c:ext>
                <c:ext xmlns:c16="http://schemas.microsoft.com/office/drawing/2014/chart" uri="{C3380CC4-5D6E-409C-BE32-E72D297353CC}">
                  <c16:uniqueId val="{00000003-77D5-43BA-8A8F-D518B90BAEE3}"/>
                </c:ext>
              </c:extLst>
            </c:dLbl>
            <c:dLbl>
              <c:idx val="2"/>
              <c:layout>
                <c:manualLayout>
                  <c:x val="0.11774250596357033"/>
                  <c:y val="0.18035181163800659"/>
                </c:manualLayout>
              </c:layout>
              <c:showLegendKey val="0"/>
              <c:showVal val="1"/>
              <c:showCatName val="1"/>
              <c:showSerName val="0"/>
              <c:showPercent val="0"/>
              <c:showBubbleSize val="0"/>
              <c:extLst xmlns:c16r2="http://schemas.microsoft.com/office/drawing/2015/06/chart">
                <c:ext xmlns:c15="http://schemas.microsoft.com/office/drawing/2012/chart" uri="{CE6537A1-D6FC-4f65-9D91-7224C49458BB}">
                  <c15:layout>
                    <c:manualLayout>
                      <c:w val="0.24231519889971112"/>
                      <c:h val="0.30769956795275383"/>
                    </c:manualLayout>
                  </c15:layout>
                </c:ext>
                <c:ext xmlns:c16="http://schemas.microsoft.com/office/drawing/2014/chart" uri="{C3380CC4-5D6E-409C-BE32-E72D297353CC}">
                  <c16:uniqueId val="{00000005-77D5-43BA-8A8F-D518B90BAEE3}"/>
                </c:ext>
              </c:extLst>
            </c:dLbl>
            <c:dLbl>
              <c:idx val="3"/>
              <c:layout>
                <c:manualLayout>
                  <c:x val="9.9290865677318957E-2"/>
                  <c:y val="0.12499911819645997"/>
                </c:manualLayout>
              </c:layout>
              <c:showLegendKey val="0"/>
              <c:showVal val="1"/>
              <c:showCatName val="1"/>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77D5-43BA-8A8F-D518B90BAEE3}"/>
                </c:ext>
              </c:extLst>
            </c:dLbl>
            <c:spPr>
              <a:noFill/>
              <a:ln>
                <a:noFill/>
              </a:ln>
              <a:effectLst/>
            </c:spPr>
            <c:txPr>
              <a:bodyPr wrap="square" lIns="38100" tIns="19050" rIns="38100" bIns="19050" anchor="ctr">
                <a:spAutoFit/>
              </a:bodyPr>
              <a:lstStyle/>
              <a:p>
                <a:pPr>
                  <a:defRPr sz="1400">
                    <a:solidFill>
                      <a:schemeClr val="bg1"/>
                    </a:solidFill>
                  </a:defRPr>
                </a:pPr>
                <a:endParaRPr lang="he-IL"/>
              </a:p>
            </c:txPr>
            <c:showLegendKey val="0"/>
            <c:showVal val="1"/>
            <c:showCatName val="1"/>
            <c:showSerName val="0"/>
            <c:showPercent val="0"/>
            <c:showBubbleSize val="0"/>
            <c:showLeaderLines val="1"/>
            <c:extLst xmlns:c16r2="http://schemas.microsoft.com/office/drawing/2015/06/chart">
              <c:ext xmlns:c15="http://schemas.microsoft.com/office/drawing/2012/chart" uri="{CE6537A1-D6FC-4f65-9D91-7224C49458BB}"/>
            </c:extLst>
          </c:dLbls>
          <c:cat>
            <c:strRef>
              <c:f>Sheet1!$A$2:$A$5</c:f>
              <c:strCache>
                <c:ptCount val="4"/>
                <c:pt idx="0">
                  <c:v>משתמש בסיסמא שונה לכל שירות|אתר|אפליקציה</c:v>
                </c:pt>
                <c:pt idx="1">
                  <c:v>משתמש ב2-3 סיסמאות</c:v>
                </c:pt>
                <c:pt idx="2">
                  <c:v>משתמש בסיסמא אחת קבועה לכולם</c:v>
                </c:pt>
                <c:pt idx="3">
                  <c:v>לא יודע|לא זוכר</c:v>
                </c:pt>
              </c:strCache>
            </c:strRef>
          </c:cat>
          <c:val>
            <c:numRef>
              <c:f>Sheet1!$B$2:$B$5</c:f>
              <c:numCache>
                <c:formatCode>####%</c:formatCode>
                <c:ptCount val="4"/>
                <c:pt idx="0">
                  <c:v>0.29805200283308708</c:v>
                </c:pt>
                <c:pt idx="1">
                  <c:v>0.49616234648810364</c:v>
                </c:pt>
                <c:pt idx="2">
                  <c:v>0.11895373167785882</c:v>
                </c:pt>
                <c:pt idx="3">
                  <c:v>8.6831919000948152E-2</c:v>
                </c:pt>
              </c:numCache>
            </c:numRef>
          </c:val>
          <c:extLst xmlns:c16r2="http://schemas.microsoft.com/office/drawing/2015/06/chart">
            <c:ext xmlns:c16="http://schemas.microsoft.com/office/drawing/2014/chart" uri="{C3380CC4-5D6E-409C-BE32-E72D297353CC}">
              <c16:uniqueId val="{00000006-77D5-43BA-8A8F-D518B90BAEE3}"/>
            </c:ext>
          </c:extLst>
        </c:ser>
        <c:dLbls>
          <c:showLegendKey val="0"/>
          <c:showVal val="0"/>
          <c:showCatName val="0"/>
          <c:showSerName val="0"/>
          <c:showPercent val="0"/>
          <c:showBubbleSize val="0"/>
          <c:showLeaderLines val="1"/>
        </c:dLbls>
        <c:firstSliceAng val="0"/>
      </c:pieChart>
      <c:spPr>
        <a:noFill/>
        <a:ln w="25400">
          <a:noFill/>
        </a:ln>
      </c:spPr>
    </c:plotArea>
    <c:plotVisOnly val="1"/>
    <c:dispBlanksAs val="gap"/>
    <c:showDLblsOverMax val="0"/>
  </c:chart>
  <c:spPr>
    <a:noFill/>
    <a:effectLst/>
  </c:spPr>
  <c:txPr>
    <a:bodyPr/>
    <a:lstStyle/>
    <a:p>
      <a:pPr>
        <a:defRPr sz="1800"/>
      </a:pPr>
      <a:endParaRPr lang="he-IL"/>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714893569039382"/>
          <c:y val="0"/>
          <c:w val="0.62087921823642511"/>
          <c:h val="0.89611551553397284"/>
        </c:manualLayout>
      </c:layout>
      <c:barChart>
        <c:barDir val="col"/>
        <c:grouping val="stacked"/>
        <c:varyColors val="0"/>
        <c:ser>
          <c:idx val="1"/>
          <c:order val="0"/>
          <c:tx>
            <c:strRef>
              <c:f>Sheet1!$A$2</c:f>
              <c:strCache>
                <c:ptCount val="1"/>
                <c:pt idx="0">
                  <c:v>כל 3 חודשים או יותר</c:v>
                </c:pt>
              </c:strCache>
            </c:strRef>
          </c:tx>
          <c:spPr>
            <a:solidFill>
              <a:srgbClr val="4F6228"/>
            </a:solidFill>
          </c:spPr>
          <c:invertIfNegative val="0"/>
          <c:dPt>
            <c:idx val="0"/>
            <c:invertIfNegative val="0"/>
            <c:bubble3D val="0"/>
            <c:spPr>
              <a:solidFill>
                <a:srgbClr val="4F6228"/>
              </a:solidFill>
              <a:ln>
                <a:solidFill>
                  <a:schemeClr val="bg1"/>
                </a:solidFill>
              </a:ln>
            </c:spPr>
            <c:extLst xmlns:c16r2="http://schemas.microsoft.com/office/drawing/2015/06/chart">
              <c:ext xmlns:c16="http://schemas.microsoft.com/office/drawing/2014/chart" uri="{C3380CC4-5D6E-409C-BE32-E72D297353CC}">
                <c16:uniqueId val="{00000001-77D5-43BA-8A8F-D518B90BAEE3}"/>
              </c:ext>
            </c:extLst>
          </c:dPt>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Sheet1!$B$1</c:f>
              <c:strCache>
                <c:ptCount val="1"/>
                <c:pt idx="0">
                  <c:v>כלל המדגם</c:v>
                </c:pt>
              </c:strCache>
            </c:strRef>
          </c:cat>
          <c:val>
            <c:numRef>
              <c:f>Sheet1!$B$2</c:f>
              <c:numCache>
                <c:formatCode>####%</c:formatCode>
                <c:ptCount val="1"/>
                <c:pt idx="0">
                  <c:v>0.1373531055863858</c:v>
                </c:pt>
              </c:numCache>
            </c:numRef>
          </c:val>
          <c:extLst xmlns:c16r2="http://schemas.microsoft.com/office/drawing/2015/06/chart">
            <c:ext xmlns:c16="http://schemas.microsoft.com/office/drawing/2014/chart" uri="{C3380CC4-5D6E-409C-BE32-E72D297353CC}">
              <c16:uniqueId val="{00000006-77D5-43BA-8A8F-D518B90BAEE3}"/>
            </c:ext>
          </c:extLst>
        </c:ser>
        <c:ser>
          <c:idx val="0"/>
          <c:order val="1"/>
          <c:tx>
            <c:strRef>
              <c:f>Sheet1!$A$3</c:f>
              <c:strCache>
                <c:ptCount val="1"/>
                <c:pt idx="0">
                  <c:v>בין 3 חודשים ל 6 חודשים</c:v>
                </c:pt>
              </c:strCache>
            </c:strRef>
          </c:tx>
          <c:spPr>
            <a:solidFill>
              <a:srgbClr val="6EAD3B"/>
            </a:solidFill>
          </c:spPr>
          <c:invertIfNegative val="0"/>
          <c:dPt>
            <c:idx val="0"/>
            <c:invertIfNegative val="0"/>
            <c:bubble3D val="0"/>
            <c:spPr>
              <a:solidFill>
                <a:srgbClr val="6EAD3B"/>
              </a:solidFill>
              <a:ln>
                <a:solidFill>
                  <a:schemeClr val="bg1"/>
                </a:solidFill>
              </a:ln>
            </c:spPr>
            <c:extLst xmlns:c16r2="http://schemas.microsoft.com/office/drawing/2015/06/chart">
              <c:ext xmlns:c16="http://schemas.microsoft.com/office/drawing/2014/chart" uri="{C3380CC4-5D6E-409C-BE32-E72D297353CC}">
                <c16:uniqueId val="{00000003-B6FE-496E-B9B1-27F6B1420963}"/>
              </c:ext>
            </c:extLst>
          </c:dPt>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Sheet1!$B$1</c:f>
              <c:strCache>
                <c:ptCount val="1"/>
                <c:pt idx="0">
                  <c:v>כלל המדגם</c:v>
                </c:pt>
              </c:strCache>
            </c:strRef>
          </c:cat>
          <c:val>
            <c:numRef>
              <c:f>Sheet1!$B$3</c:f>
              <c:numCache>
                <c:formatCode>####%</c:formatCode>
                <c:ptCount val="1"/>
                <c:pt idx="0">
                  <c:v>0.19335686574164046</c:v>
                </c:pt>
              </c:numCache>
            </c:numRef>
          </c:val>
          <c:extLst xmlns:c16r2="http://schemas.microsoft.com/office/drawing/2015/06/chart">
            <c:ext xmlns:c16="http://schemas.microsoft.com/office/drawing/2014/chart" uri="{C3380CC4-5D6E-409C-BE32-E72D297353CC}">
              <c16:uniqueId val="{00000006-3B4E-4C63-9E71-877641A84A24}"/>
            </c:ext>
          </c:extLst>
        </c:ser>
        <c:ser>
          <c:idx val="2"/>
          <c:order val="2"/>
          <c:tx>
            <c:strRef>
              <c:f>Sheet1!$A$4</c:f>
              <c:strCache>
                <c:ptCount val="1"/>
                <c:pt idx="0">
                  <c:v>בין 6 חודשים לשנה</c:v>
                </c:pt>
              </c:strCache>
            </c:strRef>
          </c:tx>
          <c:spPr>
            <a:solidFill>
              <a:schemeClr val="accent6">
                <a:lumMod val="60000"/>
                <a:lumOff val="40000"/>
              </a:schemeClr>
            </a:solidFill>
          </c:spPr>
          <c:invertIfNegative val="0"/>
          <c:dPt>
            <c:idx val="0"/>
            <c:invertIfNegative val="0"/>
            <c:bubble3D val="0"/>
            <c:spPr>
              <a:solidFill>
                <a:schemeClr val="accent6">
                  <a:lumMod val="60000"/>
                  <a:lumOff val="40000"/>
                </a:schemeClr>
              </a:solidFill>
              <a:ln>
                <a:solidFill>
                  <a:schemeClr val="bg1"/>
                </a:solidFill>
              </a:ln>
            </c:spPr>
            <c:extLst xmlns:c16r2="http://schemas.microsoft.com/office/drawing/2015/06/chart">
              <c:ext xmlns:c16="http://schemas.microsoft.com/office/drawing/2014/chart" uri="{C3380CC4-5D6E-409C-BE32-E72D297353CC}">
                <c16:uniqueId val="{00000005-B6FE-496E-B9B1-27F6B1420963}"/>
              </c:ext>
            </c:extLst>
          </c:dPt>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Sheet1!$B$1</c:f>
              <c:strCache>
                <c:ptCount val="1"/>
                <c:pt idx="0">
                  <c:v>כלל המדגם</c:v>
                </c:pt>
              </c:strCache>
            </c:strRef>
          </c:cat>
          <c:val>
            <c:numRef>
              <c:f>Sheet1!$B$4</c:f>
              <c:numCache>
                <c:formatCode>####%</c:formatCode>
                <c:ptCount val="1"/>
                <c:pt idx="0">
                  <c:v>0.1763310131678823</c:v>
                </c:pt>
              </c:numCache>
            </c:numRef>
          </c:val>
          <c:extLst xmlns:c16r2="http://schemas.microsoft.com/office/drawing/2015/06/chart">
            <c:ext xmlns:c16="http://schemas.microsoft.com/office/drawing/2014/chart" uri="{C3380CC4-5D6E-409C-BE32-E72D297353CC}">
              <c16:uniqueId val="{00000007-3B4E-4C63-9E71-877641A84A24}"/>
            </c:ext>
          </c:extLst>
        </c:ser>
        <c:ser>
          <c:idx val="3"/>
          <c:order val="3"/>
          <c:tx>
            <c:strRef>
              <c:f>Sheet1!$A$5</c:f>
              <c:strCache>
                <c:ptCount val="1"/>
                <c:pt idx="0">
                  <c:v>שנה או יותר מכך</c:v>
                </c:pt>
              </c:strCache>
            </c:strRef>
          </c:tx>
          <c:spPr>
            <a:solidFill>
              <a:schemeClr val="accent6">
                <a:lumMod val="40000"/>
                <a:lumOff val="60000"/>
              </a:schemeClr>
            </a:solidFill>
            <a:ln>
              <a:solidFill>
                <a:schemeClr val="bg1"/>
              </a:solidFill>
            </a:ln>
          </c:spPr>
          <c:invertIfNegative val="0"/>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Sheet1!$B$1</c:f>
              <c:strCache>
                <c:ptCount val="1"/>
                <c:pt idx="0">
                  <c:v>כלל המדגם</c:v>
                </c:pt>
              </c:strCache>
            </c:strRef>
          </c:cat>
          <c:val>
            <c:numRef>
              <c:f>Sheet1!$B$5</c:f>
              <c:numCache>
                <c:formatCode>####%</c:formatCode>
                <c:ptCount val="1"/>
                <c:pt idx="0">
                  <c:v>5.7668589031139944E-2</c:v>
                </c:pt>
              </c:numCache>
            </c:numRef>
          </c:val>
          <c:extLst xmlns:c16r2="http://schemas.microsoft.com/office/drawing/2015/06/chart">
            <c:ext xmlns:c16="http://schemas.microsoft.com/office/drawing/2014/chart" uri="{C3380CC4-5D6E-409C-BE32-E72D297353CC}">
              <c16:uniqueId val="{00000008-3B4E-4C63-9E71-877641A84A24}"/>
            </c:ext>
          </c:extLst>
        </c:ser>
        <c:ser>
          <c:idx val="4"/>
          <c:order val="4"/>
          <c:tx>
            <c:strRef>
              <c:f>Sheet1!$A$6</c:f>
              <c:strCache>
                <c:ptCount val="1"/>
                <c:pt idx="0">
                  <c:v>מעדכן מתי שהאתר או האפליקציה מתריעים על כך</c:v>
                </c:pt>
              </c:strCache>
            </c:strRef>
          </c:tx>
          <c:spPr>
            <a:solidFill>
              <a:srgbClr val="E3532E"/>
            </a:solidFill>
            <a:ln>
              <a:solidFill>
                <a:schemeClr val="bg1"/>
              </a:solidFill>
            </a:ln>
          </c:spPr>
          <c:invertIfNegative val="0"/>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Sheet1!$B$1</c:f>
              <c:strCache>
                <c:ptCount val="1"/>
                <c:pt idx="0">
                  <c:v>כלל המדגם</c:v>
                </c:pt>
              </c:strCache>
            </c:strRef>
          </c:cat>
          <c:val>
            <c:numRef>
              <c:f>Sheet1!$B$6</c:f>
              <c:numCache>
                <c:formatCode>####%</c:formatCode>
                <c:ptCount val="1"/>
                <c:pt idx="0">
                  <c:v>0.30178776901067733</c:v>
                </c:pt>
              </c:numCache>
            </c:numRef>
          </c:val>
          <c:extLst xmlns:c16r2="http://schemas.microsoft.com/office/drawing/2015/06/chart">
            <c:ext xmlns:c16="http://schemas.microsoft.com/office/drawing/2014/chart" uri="{C3380CC4-5D6E-409C-BE32-E72D297353CC}">
              <c16:uniqueId val="{00000009-3B4E-4C63-9E71-877641A84A24}"/>
            </c:ext>
          </c:extLst>
        </c:ser>
        <c:ser>
          <c:idx val="5"/>
          <c:order val="5"/>
          <c:tx>
            <c:strRef>
              <c:f>Sheet1!$A$7</c:f>
              <c:strCache>
                <c:ptCount val="1"/>
                <c:pt idx="0">
                  <c:v>כלל לא מעדכן</c:v>
                </c:pt>
              </c:strCache>
            </c:strRef>
          </c:tx>
          <c:spPr>
            <a:solidFill>
              <a:srgbClr val="D72E81"/>
            </a:solidFill>
            <a:ln>
              <a:solidFill>
                <a:schemeClr val="bg1"/>
              </a:solidFill>
            </a:ln>
          </c:spPr>
          <c:invertIfNegative val="0"/>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Sheet1!$B$1</c:f>
              <c:strCache>
                <c:ptCount val="1"/>
                <c:pt idx="0">
                  <c:v>כלל המדגם</c:v>
                </c:pt>
              </c:strCache>
            </c:strRef>
          </c:cat>
          <c:val>
            <c:numRef>
              <c:f>Sheet1!$B$7</c:f>
              <c:numCache>
                <c:formatCode>####%</c:formatCode>
                <c:ptCount val="1"/>
                <c:pt idx="0">
                  <c:v>6.6528069420871597E-2</c:v>
                </c:pt>
              </c:numCache>
            </c:numRef>
          </c:val>
          <c:extLst xmlns:c16r2="http://schemas.microsoft.com/office/drawing/2015/06/chart">
            <c:ext xmlns:c16="http://schemas.microsoft.com/office/drawing/2014/chart" uri="{C3380CC4-5D6E-409C-BE32-E72D297353CC}">
              <c16:uniqueId val="{0000000A-3B4E-4C63-9E71-877641A84A24}"/>
            </c:ext>
          </c:extLst>
        </c:ser>
        <c:ser>
          <c:idx val="6"/>
          <c:order val="6"/>
          <c:tx>
            <c:strRef>
              <c:f>Sheet1!$A$8</c:f>
              <c:strCache>
                <c:ptCount val="1"/>
                <c:pt idx="0">
                  <c:v>לא יודע|מסרב</c:v>
                </c:pt>
              </c:strCache>
            </c:strRef>
          </c:tx>
          <c:spPr>
            <a:solidFill>
              <a:schemeClr val="bg1">
                <a:lumMod val="50000"/>
              </a:schemeClr>
            </a:solidFill>
            <a:ln>
              <a:solidFill>
                <a:schemeClr val="bg1"/>
              </a:solidFill>
            </a:ln>
          </c:spPr>
          <c:invertIfNegative val="0"/>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Sheet1!$B$1</c:f>
              <c:strCache>
                <c:ptCount val="1"/>
                <c:pt idx="0">
                  <c:v>כלל המדגם</c:v>
                </c:pt>
              </c:strCache>
            </c:strRef>
          </c:cat>
          <c:val>
            <c:numRef>
              <c:f>Sheet1!$B$8</c:f>
              <c:numCache>
                <c:formatCode>####%</c:formatCode>
                <c:ptCount val="1"/>
                <c:pt idx="0">
                  <c:v>6.6974588041401967E-2</c:v>
                </c:pt>
              </c:numCache>
            </c:numRef>
          </c:val>
          <c:extLst xmlns:c16r2="http://schemas.microsoft.com/office/drawing/2015/06/chart">
            <c:ext xmlns:c16="http://schemas.microsoft.com/office/drawing/2014/chart" uri="{C3380CC4-5D6E-409C-BE32-E72D297353CC}">
              <c16:uniqueId val="{0000000B-3B4E-4C63-9E71-877641A84A24}"/>
            </c:ext>
          </c:extLst>
        </c:ser>
        <c:dLbls>
          <c:showLegendKey val="0"/>
          <c:showVal val="0"/>
          <c:showCatName val="0"/>
          <c:showSerName val="0"/>
          <c:showPercent val="0"/>
          <c:showBubbleSize val="0"/>
        </c:dLbls>
        <c:gapWidth val="100"/>
        <c:overlap val="100"/>
        <c:axId val="104728448"/>
        <c:axId val="104729984"/>
      </c:barChart>
      <c:catAx>
        <c:axId val="104728448"/>
        <c:scaling>
          <c:orientation val="minMax"/>
        </c:scaling>
        <c:delete val="0"/>
        <c:axPos val="b"/>
        <c:numFmt formatCode="General" sourceLinked="1"/>
        <c:majorTickMark val="out"/>
        <c:minorTickMark val="none"/>
        <c:tickLblPos val="nextTo"/>
        <c:crossAx val="104729984"/>
        <c:crosses val="autoZero"/>
        <c:auto val="1"/>
        <c:lblAlgn val="ctr"/>
        <c:lblOffset val="100"/>
        <c:noMultiLvlLbl val="0"/>
      </c:catAx>
      <c:valAx>
        <c:axId val="104729984"/>
        <c:scaling>
          <c:orientation val="minMax"/>
        </c:scaling>
        <c:delete val="1"/>
        <c:axPos val="l"/>
        <c:numFmt formatCode="####%" sourceLinked="1"/>
        <c:majorTickMark val="out"/>
        <c:minorTickMark val="none"/>
        <c:tickLblPos val="nextTo"/>
        <c:crossAx val="104728448"/>
        <c:crosses val="autoZero"/>
        <c:crossBetween val="between"/>
      </c:valAx>
      <c:spPr>
        <a:noFill/>
        <a:ln w="25400">
          <a:noFill/>
        </a:ln>
      </c:spPr>
    </c:plotArea>
    <c:legend>
      <c:legendPos val="l"/>
      <c:layout>
        <c:manualLayout>
          <c:xMode val="edge"/>
          <c:yMode val="edge"/>
          <c:x val="1.5343068597611314E-2"/>
          <c:y val="0.12841224522263167"/>
          <c:w val="0.41637262474398018"/>
          <c:h val="0.79260515902505868"/>
        </c:manualLayout>
      </c:layout>
      <c:overlay val="0"/>
      <c:txPr>
        <a:bodyPr/>
        <a:lstStyle/>
        <a:p>
          <a:pPr>
            <a:defRPr sz="1200"/>
          </a:pPr>
          <a:endParaRPr lang="he-IL"/>
        </a:p>
      </c:txPr>
    </c:legend>
    <c:plotVisOnly val="1"/>
    <c:dispBlanksAs val="gap"/>
    <c:showDLblsOverMax val="0"/>
  </c:chart>
  <c:spPr>
    <a:noFill/>
    <a:effectLst/>
  </c:spPr>
  <c:txPr>
    <a:bodyPr/>
    <a:lstStyle/>
    <a:p>
      <a:pPr>
        <a:defRPr sz="1800"/>
      </a:pPr>
      <a:endParaRPr lang="he-IL"/>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8864832803216461"/>
          <c:y val="3.6520683121126142E-2"/>
          <c:w val="0.69172616684816168"/>
          <c:h val="0.86781527161740424"/>
        </c:manualLayout>
      </c:layout>
      <c:barChart>
        <c:barDir val="col"/>
        <c:grouping val="stacked"/>
        <c:varyColors val="0"/>
        <c:ser>
          <c:idx val="0"/>
          <c:order val="0"/>
          <c:tx>
            <c:strRef>
              <c:f>גיליון1!$A$2</c:f>
              <c:strCache>
                <c:ptCount val="1"/>
              </c:strCache>
            </c:strRef>
          </c:tx>
          <c:spPr>
            <a:solidFill>
              <a:schemeClr val="accent3">
                <a:lumMod val="60000"/>
                <a:lumOff val="4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גיליון1!$B$2</c:f>
              <c:numCache>
                <c:formatCode>#,##0%</c:formatCode>
                <c:ptCount val="1"/>
              </c:numCache>
            </c:numRef>
          </c:val>
          <c:extLst xmlns:c16r2="http://schemas.microsoft.com/office/drawing/2015/06/chart">
            <c:ext xmlns:c16="http://schemas.microsoft.com/office/drawing/2014/chart" uri="{C3380CC4-5D6E-409C-BE32-E72D297353CC}">
              <c16:uniqueId val="{00000000-7D49-4B47-9187-872D1F5E7F88}"/>
            </c:ext>
          </c:extLst>
        </c:ser>
        <c:ser>
          <c:idx val="1"/>
          <c:order val="1"/>
          <c:tx>
            <c:strRef>
              <c:f>גיליון1!$A$3</c:f>
              <c:strCache>
                <c:ptCount val="1"/>
                <c:pt idx="0">
                  <c:v>במידה בינונית</c:v>
                </c:pt>
              </c:strCache>
            </c:strRef>
          </c:tx>
          <c:spPr>
            <a:solidFill>
              <a:srgbClr val="87C454"/>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f>
              <c:strCache>
                <c:ptCount val="1"/>
                <c:pt idx="0">
                  <c:v>כלל המדגם</c:v>
                </c:pt>
              </c:strCache>
            </c:strRef>
          </c:cat>
          <c:val>
            <c:numRef>
              <c:f>גיליון1!$B$3</c:f>
              <c:numCache>
                <c:formatCode>#,##0%</c:formatCode>
                <c:ptCount val="1"/>
                <c:pt idx="0">
                  <c:v>0.08</c:v>
                </c:pt>
              </c:numCache>
            </c:numRef>
          </c:val>
          <c:extLst xmlns:c16r2="http://schemas.microsoft.com/office/drawing/2015/06/chart">
            <c:ext xmlns:c16="http://schemas.microsoft.com/office/drawing/2014/chart" uri="{C3380CC4-5D6E-409C-BE32-E72D297353CC}">
              <c16:uniqueId val="{00000001-7D49-4B47-9187-872D1F5E7F88}"/>
            </c:ext>
          </c:extLst>
        </c:ser>
        <c:ser>
          <c:idx val="2"/>
          <c:order val="2"/>
          <c:tx>
            <c:strRef>
              <c:f>גיליון1!$A$4</c:f>
              <c:strCache>
                <c:ptCount val="1"/>
                <c:pt idx="0">
                  <c:v>במידה רבה</c:v>
                </c:pt>
              </c:strCache>
            </c:strRef>
          </c:tx>
          <c:spPr>
            <a:solidFill>
              <a:srgbClr val="6EAD3B"/>
            </a:solidFill>
            <a:ln>
              <a:solidFill>
                <a:schemeClr val="bg1"/>
              </a:solidFill>
            </a:ln>
          </c:spPr>
          <c:invertIfNegative val="0"/>
          <c:dLbls>
            <c:spPr>
              <a:noFill/>
              <a:ln>
                <a:noFill/>
              </a:ln>
              <a:effectLst/>
            </c:spPr>
            <c:txPr>
              <a:bodyPr/>
              <a:lstStyle/>
              <a:p>
                <a:pPr>
                  <a:defRPr sz="1000" b="1">
                    <a:solidFill>
                      <a:schemeClr val="bg1"/>
                    </a:solidFill>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f>
              <c:strCache>
                <c:ptCount val="1"/>
                <c:pt idx="0">
                  <c:v>כלל המדגם</c:v>
                </c:pt>
              </c:strCache>
            </c:strRef>
          </c:cat>
          <c:val>
            <c:numRef>
              <c:f>גיליון1!$B$4</c:f>
              <c:numCache>
                <c:formatCode>#,##0%</c:formatCode>
                <c:ptCount val="1"/>
                <c:pt idx="0">
                  <c:v>0.26</c:v>
                </c:pt>
              </c:numCache>
            </c:numRef>
          </c:val>
          <c:extLst xmlns:c16r2="http://schemas.microsoft.com/office/drawing/2015/06/chart">
            <c:ext xmlns:c16="http://schemas.microsoft.com/office/drawing/2014/chart" uri="{C3380CC4-5D6E-409C-BE32-E72D297353CC}">
              <c16:uniqueId val="{00000002-7D49-4B47-9187-872D1F5E7F88}"/>
            </c:ext>
          </c:extLst>
        </c:ser>
        <c:ser>
          <c:idx val="3"/>
          <c:order val="3"/>
          <c:tx>
            <c:strRef>
              <c:f>גיליון1!$A$5</c:f>
              <c:strCache>
                <c:ptCount val="1"/>
                <c:pt idx="0">
                  <c:v>מידה רבה מאוד</c:v>
                </c:pt>
              </c:strCache>
            </c:strRef>
          </c:tx>
          <c:spPr>
            <a:solidFill>
              <a:schemeClr val="accent3">
                <a:lumMod val="5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f>
              <c:strCache>
                <c:ptCount val="1"/>
                <c:pt idx="0">
                  <c:v>כלל המדגם</c:v>
                </c:pt>
              </c:strCache>
            </c:strRef>
          </c:cat>
          <c:val>
            <c:numRef>
              <c:f>גיליון1!$B$5</c:f>
              <c:numCache>
                <c:formatCode>#,##0%</c:formatCode>
                <c:ptCount val="1"/>
                <c:pt idx="0">
                  <c:v>0.61</c:v>
                </c:pt>
              </c:numCache>
            </c:numRef>
          </c:val>
          <c:extLst xmlns:c16r2="http://schemas.microsoft.com/office/drawing/2015/06/chart">
            <c:ext xmlns:c16="http://schemas.microsoft.com/office/drawing/2014/chart" uri="{C3380CC4-5D6E-409C-BE32-E72D297353CC}">
              <c16:uniqueId val="{00000003-7D49-4B47-9187-872D1F5E7F88}"/>
            </c:ext>
          </c:extLst>
        </c:ser>
        <c:ser>
          <c:idx val="5"/>
          <c:order val="5"/>
          <c:tx>
            <c:strRef>
              <c:f>גיליון1!$A$7</c:f>
              <c:strCache>
                <c:ptCount val="1"/>
                <c:pt idx="0">
                  <c:v>במידה מועטה</c:v>
                </c:pt>
              </c:strCache>
            </c:strRef>
          </c:tx>
          <c:spPr>
            <a:solidFill>
              <a:sysClr val="window" lastClr="FFFFFF">
                <a:lumMod val="50000"/>
              </a:sysClr>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f>
              <c:strCache>
                <c:ptCount val="1"/>
                <c:pt idx="0">
                  <c:v>כלל המדגם</c:v>
                </c:pt>
              </c:strCache>
            </c:strRef>
          </c:cat>
          <c:val>
            <c:numRef>
              <c:f>גיליון1!$B$7</c:f>
              <c:numCache>
                <c:formatCode>#,##0%</c:formatCode>
                <c:ptCount val="1"/>
                <c:pt idx="0">
                  <c:v>-0.02</c:v>
                </c:pt>
              </c:numCache>
            </c:numRef>
          </c:val>
          <c:extLst xmlns:c16r2="http://schemas.microsoft.com/office/drawing/2015/06/chart">
            <c:ext xmlns:c16="http://schemas.microsoft.com/office/drawing/2014/chart" uri="{C3380CC4-5D6E-409C-BE32-E72D297353CC}">
              <c16:uniqueId val="{00000004-7D49-4B47-9187-872D1F5E7F88}"/>
            </c:ext>
          </c:extLst>
        </c:ser>
        <c:ser>
          <c:idx val="6"/>
          <c:order val="6"/>
          <c:tx>
            <c:strRef>
              <c:f>גיליון1!$A$8</c:f>
              <c:strCache>
                <c:ptCount val="1"/>
                <c:pt idx="0">
                  <c:v>כלל לא</c:v>
                </c:pt>
              </c:strCache>
            </c:strRef>
          </c:tx>
          <c:spPr>
            <a:solidFill>
              <a:srgbClr val="A11F60"/>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f>
              <c:strCache>
                <c:ptCount val="1"/>
                <c:pt idx="0">
                  <c:v>כלל המדגם</c:v>
                </c:pt>
              </c:strCache>
            </c:strRef>
          </c:cat>
          <c:val>
            <c:numRef>
              <c:f>גיליון1!$B$8</c:f>
              <c:numCache>
                <c:formatCode>#,##0%</c:formatCode>
                <c:ptCount val="1"/>
                <c:pt idx="0">
                  <c:v>-0.01</c:v>
                </c:pt>
              </c:numCache>
            </c:numRef>
          </c:val>
          <c:extLst xmlns:c16r2="http://schemas.microsoft.com/office/drawing/2015/06/chart">
            <c:ext xmlns:c16="http://schemas.microsoft.com/office/drawing/2014/chart" uri="{C3380CC4-5D6E-409C-BE32-E72D297353CC}">
              <c16:uniqueId val="{00000006-7D49-4B47-9187-872D1F5E7F88}"/>
            </c:ext>
          </c:extLst>
        </c:ser>
        <c:dLbls>
          <c:showLegendKey val="0"/>
          <c:showVal val="0"/>
          <c:showCatName val="0"/>
          <c:showSerName val="0"/>
          <c:showPercent val="0"/>
          <c:showBubbleSize val="0"/>
        </c:dLbls>
        <c:gapWidth val="20"/>
        <c:overlap val="100"/>
        <c:axId val="97405568"/>
        <c:axId val="97427840"/>
      </c:barChart>
      <c:lineChart>
        <c:grouping val="standard"/>
        <c:varyColors val="0"/>
        <c:ser>
          <c:idx val="4"/>
          <c:order val="4"/>
          <c:tx>
            <c:strRef>
              <c:f>גיליון1!$A$6</c:f>
              <c:strCache>
                <c:ptCount val="1"/>
                <c:pt idx="0">
                  <c:v>סהכ </c:v>
                </c:pt>
              </c:strCache>
            </c:strRef>
          </c:tx>
          <c:spPr>
            <a:ln>
              <a:noFill/>
            </a:ln>
          </c:spPr>
          <c:marker>
            <c:symbol val="none"/>
          </c:marker>
          <c:dLbls>
            <c:dLbl>
              <c:idx val="0"/>
              <c:layout>
                <c:manualLayout>
                  <c:x val="0.37630133026437657"/>
                  <c:y val="0.2813379764906803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7-7D49-4B47-9187-872D1F5E7F88}"/>
                </c:ext>
              </c:extLst>
            </c:dLbl>
            <c:dLbl>
              <c:idx val="5"/>
              <c:layout>
                <c:manualLayout>
                  <c:x val="-3.2961687638407088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C-7D49-4B47-9187-872D1F5E7F88}"/>
                </c:ext>
              </c:extLst>
            </c:dLbl>
            <c:dLbl>
              <c:idx val="6"/>
              <c:layout>
                <c:manualLayout>
                  <c:x val="-3.1302696575615692E-2"/>
                  <c:y val="-0.19500229483605921"/>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7D49-4B47-9187-872D1F5E7F88}"/>
                </c:ext>
              </c:extLst>
            </c:dLbl>
            <c:dLbl>
              <c:idx val="7"/>
              <c:layout>
                <c:manualLayout>
                  <c:x val="-3.2961557019474577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E-7D49-4B47-9187-872D1F5E7F88}"/>
                </c:ext>
              </c:extLst>
            </c:dLbl>
            <c:dLbl>
              <c:idx val="8"/>
              <c:layout>
                <c:manualLayout>
                  <c:x val="-3.1302696575615692E-2"/>
                  <c:y val="-0.18680030104115838"/>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F-7D49-4B47-9187-872D1F5E7F88}"/>
                </c:ext>
              </c:extLst>
            </c:dLbl>
            <c:dLbl>
              <c:idx val="9"/>
              <c:layout>
                <c:manualLayout>
                  <c:x val="-2.5451099014637019E-2"/>
                  <c:y val="-0.1403223362033853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0-7D49-4B47-9187-872D1F5E7F88}"/>
                </c:ext>
              </c:extLst>
            </c:dLbl>
            <c:spPr>
              <a:solidFill>
                <a:schemeClr val="bg1">
                  <a:lumMod val="75000"/>
                </a:schemeClr>
              </a:solidFill>
              <a:ln>
                <a:solidFill>
                  <a:schemeClr val="accent3">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גיליון1!$B$6</c:f>
              <c:numCache>
                <c:formatCode>#,##0%</c:formatCode>
                <c:ptCount val="1"/>
                <c:pt idx="0">
                  <c:v>0.87</c:v>
                </c:pt>
              </c:numCache>
            </c:numRef>
          </c:val>
          <c:smooth val="0"/>
          <c:extLst xmlns:c16r2="http://schemas.microsoft.com/office/drawing/2015/06/chart">
            <c:ext xmlns:c16="http://schemas.microsoft.com/office/drawing/2014/chart" uri="{C3380CC4-5D6E-409C-BE32-E72D297353CC}">
              <c16:uniqueId val="{00000011-7D49-4B47-9187-872D1F5E7F88}"/>
            </c:ext>
          </c:extLst>
        </c:ser>
        <c:ser>
          <c:idx val="7"/>
          <c:order val="7"/>
          <c:tx>
            <c:strRef>
              <c:f>גיליון1!$A$9</c:f>
              <c:strCache>
                <c:ptCount val="1"/>
                <c:pt idx="0">
                  <c:v>סהכ </c:v>
                </c:pt>
              </c:strCache>
            </c:strRef>
          </c:tx>
          <c:spPr>
            <a:ln>
              <a:noFill/>
            </a:ln>
          </c:spPr>
          <c:marker>
            <c:symbol val="none"/>
          </c:marker>
          <c:cat>
            <c:strRef>
              <c:f>גיליון1!$B$1</c:f>
              <c:strCache>
                <c:ptCount val="1"/>
                <c:pt idx="0">
                  <c:v>כלל המדגם</c:v>
                </c:pt>
              </c:strCache>
            </c:strRef>
          </c:cat>
          <c:val>
            <c:numRef>
              <c:f>גיליון1!$B$9</c:f>
              <c:numCache>
                <c:formatCode>#,##0%</c:formatCode>
                <c:ptCount val="1"/>
                <c:pt idx="0">
                  <c:v>-0.02</c:v>
                </c:pt>
              </c:numCache>
            </c:numRef>
          </c:val>
          <c:smooth val="0"/>
          <c:extLst xmlns:c16r2="http://schemas.microsoft.com/office/drawing/2015/06/chart">
            <c:ext xmlns:c16="http://schemas.microsoft.com/office/drawing/2014/chart" uri="{C3380CC4-5D6E-409C-BE32-E72D297353CC}">
              <c16:uniqueId val="{00000014-7D49-4B47-9187-872D1F5E7F88}"/>
            </c:ext>
          </c:extLst>
        </c:ser>
        <c:dLbls>
          <c:showLegendKey val="0"/>
          <c:showVal val="0"/>
          <c:showCatName val="0"/>
          <c:showSerName val="0"/>
          <c:showPercent val="0"/>
          <c:showBubbleSize val="0"/>
        </c:dLbls>
        <c:marker val="1"/>
        <c:smooth val="0"/>
        <c:axId val="97405568"/>
        <c:axId val="97427840"/>
      </c:lineChart>
      <c:catAx>
        <c:axId val="97405568"/>
        <c:scaling>
          <c:orientation val="minMax"/>
        </c:scaling>
        <c:delete val="0"/>
        <c:axPos val="b"/>
        <c:numFmt formatCode="General" sourceLinked="0"/>
        <c:majorTickMark val="out"/>
        <c:minorTickMark val="none"/>
        <c:tickLblPos val="low"/>
        <c:txPr>
          <a:bodyPr/>
          <a:lstStyle/>
          <a:p>
            <a:pPr>
              <a:defRPr sz="1200">
                <a:solidFill>
                  <a:srgbClr val="000099"/>
                </a:solidFill>
              </a:defRPr>
            </a:pPr>
            <a:endParaRPr lang="he-IL"/>
          </a:p>
        </c:txPr>
        <c:crossAx val="97427840"/>
        <c:crosses val="autoZero"/>
        <c:auto val="1"/>
        <c:lblAlgn val="ctr"/>
        <c:lblOffset val="100"/>
        <c:noMultiLvlLbl val="0"/>
      </c:catAx>
      <c:valAx>
        <c:axId val="97427840"/>
        <c:scaling>
          <c:orientation val="minMax"/>
        </c:scaling>
        <c:delete val="1"/>
        <c:axPos val="l"/>
        <c:majorGridlines>
          <c:spPr>
            <a:ln w="6350">
              <a:solidFill>
                <a:schemeClr val="bg1">
                  <a:lumMod val="85000"/>
                </a:schemeClr>
              </a:solidFill>
              <a:prstDash val="dash"/>
            </a:ln>
          </c:spPr>
        </c:majorGridlines>
        <c:numFmt formatCode="#,##0%" sourceLinked="1"/>
        <c:majorTickMark val="out"/>
        <c:minorTickMark val="none"/>
        <c:tickLblPos val="none"/>
        <c:crossAx val="97405568"/>
        <c:crosses val="autoZero"/>
        <c:crossBetween val="between"/>
      </c:valAx>
    </c:plotArea>
    <c:plotVisOnly val="1"/>
    <c:dispBlanksAs val="gap"/>
    <c:showDLblsOverMax val="0"/>
  </c:chart>
  <c:txPr>
    <a:bodyPr/>
    <a:lstStyle/>
    <a:p>
      <a:pPr>
        <a:defRPr sz="1800"/>
      </a:pPr>
      <a:endParaRPr lang="he-IL"/>
    </a:p>
  </c:txPr>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4412646652297692"/>
          <c:y val="3.6520683121126142E-2"/>
          <c:w val="0.73624815514413222"/>
          <c:h val="0.86781527161740424"/>
        </c:manualLayout>
      </c:layout>
      <c:barChart>
        <c:barDir val="col"/>
        <c:grouping val="stacked"/>
        <c:varyColors val="0"/>
        <c:ser>
          <c:idx val="0"/>
          <c:order val="0"/>
          <c:tx>
            <c:strRef>
              <c:f>גיליון1!$A$2</c:f>
              <c:strCache>
                <c:ptCount val="1"/>
              </c:strCache>
            </c:strRef>
          </c:tx>
          <c:spPr>
            <a:solidFill>
              <a:schemeClr val="accent3">
                <a:lumMod val="60000"/>
                <a:lumOff val="4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גיליון1!$B$2</c:f>
              <c:numCache>
                <c:formatCode>#,##0%</c:formatCode>
                <c:ptCount val="1"/>
              </c:numCache>
            </c:numRef>
          </c:val>
          <c:extLst xmlns:c16r2="http://schemas.microsoft.com/office/drawing/2015/06/chart">
            <c:ext xmlns:c16="http://schemas.microsoft.com/office/drawing/2014/chart" uri="{C3380CC4-5D6E-409C-BE32-E72D297353CC}">
              <c16:uniqueId val="{00000000-75FB-4071-BD7D-40C6D3EAD2F2}"/>
            </c:ext>
          </c:extLst>
        </c:ser>
        <c:ser>
          <c:idx val="1"/>
          <c:order val="1"/>
          <c:tx>
            <c:strRef>
              <c:f>גיליון1!$A$3</c:f>
              <c:strCache>
                <c:ptCount val="1"/>
                <c:pt idx="0">
                  <c:v>במידה בינונית</c:v>
                </c:pt>
              </c:strCache>
            </c:strRef>
          </c:tx>
          <c:spPr>
            <a:solidFill>
              <a:srgbClr val="87C454"/>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גיליון1!$B$3</c:f>
              <c:numCache>
                <c:formatCode>#,##0%</c:formatCode>
                <c:ptCount val="1"/>
                <c:pt idx="0">
                  <c:v>0.18</c:v>
                </c:pt>
              </c:numCache>
            </c:numRef>
          </c:val>
          <c:extLst xmlns:c16r2="http://schemas.microsoft.com/office/drawing/2015/06/chart">
            <c:ext xmlns:c16="http://schemas.microsoft.com/office/drawing/2014/chart" uri="{C3380CC4-5D6E-409C-BE32-E72D297353CC}">
              <c16:uniqueId val="{00000001-75FB-4071-BD7D-40C6D3EAD2F2}"/>
            </c:ext>
          </c:extLst>
        </c:ser>
        <c:ser>
          <c:idx val="2"/>
          <c:order val="2"/>
          <c:tx>
            <c:strRef>
              <c:f>גיליון1!$A$4</c:f>
              <c:strCache>
                <c:ptCount val="1"/>
                <c:pt idx="0">
                  <c:v>במידה רבה</c:v>
                </c:pt>
              </c:strCache>
            </c:strRef>
          </c:tx>
          <c:spPr>
            <a:solidFill>
              <a:srgbClr val="6EAD3B"/>
            </a:solidFill>
            <a:ln>
              <a:solidFill>
                <a:schemeClr val="bg1"/>
              </a:solidFill>
            </a:ln>
          </c:spPr>
          <c:invertIfNegative val="0"/>
          <c:dLbls>
            <c:spPr>
              <a:noFill/>
              <a:ln>
                <a:noFill/>
              </a:ln>
              <a:effectLst/>
            </c:spPr>
            <c:txPr>
              <a:bodyPr/>
              <a:lstStyle/>
              <a:p>
                <a:pPr>
                  <a:defRPr sz="1000" b="1">
                    <a:solidFill>
                      <a:schemeClr val="bg1"/>
                    </a:solidFill>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גיליון1!$B$4</c:f>
              <c:numCache>
                <c:formatCode>#,##0%</c:formatCode>
                <c:ptCount val="1"/>
                <c:pt idx="0">
                  <c:v>0.33</c:v>
                </c:pt>
              </c:numCache>
            </c:numRef>
          </c:val>
          <c:extLst xmlns:c16r2="http://schemas.microsoft.com/office/drawing/2015/06/chart">
            <c:ext xmlns:c16="http://schemas.microsoft.com/office/drawing/2014/chart" uri="{C3380CC4-5D6E-409C-BE32-E72D297353CC}">
              <c16:uniqueId val="{00000002-75FB-4071-BD7D-40C6D3EAD2F2}"/>
            </c:ext>
          </c:extLst>
        </c:ser>
        <c:ser>
          <c:idx val="3"/>
          <c:order val="3"/>
          <c:tx>
            <c:strRef>
              <c:f>גיליון1!$A$5</c:f>
              <c:strCache>
                <c:ptCount val="1"/>
                <c:pt idx="0">
                  <c:v>מידה רבה מאוד</c:v>
                </c:pt>
              </c:strCache>
            </c:strRef>
          </c:tx>
          <c:spPr>
            <a:solidFill>
              <a:schemeClr val="accent3">
                <a:lumMod val="5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גיליון1!$B$5</c:f>
              <c:numCache>
                <c:formatCode>#,##0%</c:formatCode>
                <c:ptCount val="1"/>
                <c:pt idx="0">
                  <c:v>0.34</c:v>
                </c:pt>
              </c:numCache>
            </c:numRef>
          </c:val>
          <c:extLst xmlns:c16r2="http://schemas.microsoft.com/office/drawing/2015/06/chart">
            <c:ext xmlns:c16="http://schemas.microsoft.com/office/drawing/2014/chart" uri="{C3380CC4-5D6E-409C-BE32-E72D297353CC}">
              <c16:uniqueId val="{00000003-75FB-4071-BD7D-40C6D3EAD2F2}"/>
            </c:ext>
          </c:extLst>
        </c:ser>
        <c:ser>
          <c:idx val="5"/>
          <c:order val="5"/>
          <c:tx>
            <c:strRef>
              <c:f>גיליון1!$A$7</c:f>
              <c:strCache>
                <c:ptCount val="1"/>
                <c:pt idx="0">
                  <c:v>במידה מועטה</c:v>
                </c:pt>
              </c:strCache>
            </c:strRef>
          </c:tx>
          <c:spPr>
            <a:solidFill>
              <a:srgbClr val="D72E81"/>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גיליון1!$B$7</c:f>
              <c:numCache>
                <c:formatCode>#,##0%</c:formatCode>
                <c:ptCount val="1"/>
                <c:pt idx="0">
                  <c:v>-0.05</c:v>
                </c:pt>
              </c:numCache>
            </c:numRef>
          </c:val>
          <c:extLst xmlns:c16r2="http://schemas.microsoft.com/office/drawing/2015/06/chart">
            <c:ext xmlns:c16="http://schemas.microsoft.com/office/drawing/2014/chart" uri="{C3380CC4-5D6E-409C-BE32-E72D297353CC}">
              <c16:uniqueId val="{00000004-75FB-4071-BD7D-40C6D3EAD2F2}"/>
            </c:ext>
          </c:extLst>
        </c:ser>
        <c:ser>
          <c:idx val="6"/>
          <c:order val="6"/>
          <c:tx>
            <c:strRef>
              <c:f>גיליון1!$A$8</c:f>
              <c:strCache>
                <c:ptCount val="1"/>
                <c:pt idx="0">
                  <c:v>כלל לא</c:v>
                </c:pt>
              </c:strCache>
            </c:strRef>
          </c:tx>
          <c:spPr>
            <a:solidFill>
              <a:srgbClr val="A11F60"/>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גיליון1!$B$8</c:f>
              <c:numCache>
                <c:formatCode>#,##0%</c:formatCode>
                <c:ptCount val="1"/>
                <c:pt idx="0">
                  <c:v>-0.04</c:v>
                </c:pt>
              </c:numCache>
            </c:numRef>
          </c:val>
          <c:extLst xmlns:c16r2="http://schemas.microsoft.com/office/drawing/2015/06/chart">
            <c:ext xmlns:c16="http://schemas.microsoft.com/office/drawing/2014/chart" uri="{C3380CC4-5D6E-409C-BE32-E72D297353CC}">
              <c16:uniqueId val="{00000005-75FB-4071-BD7D-40C6D3EAD2F2}"/>
            </c:ext>
          </c:extLst>
        </c:ser>
        <c:dLbls>
          <c:showLegendKey val="0"/>
          <c:showVal val="0"/>
          <c:showCatName val="0"/>
          <c:showSerName val="0"/>
          <c:showPercent val="0"/>
          <c:showBubbleSize val="0"/>
        </c:dLbls>
        <c:gapWidth val="20"/>
        <c:overlap val="100"/>
        <c:axId val="110397312"/>
        <c:axId val="110398848"/>
      </c:barChart>
      <c:lineChart>
        <c:grouping val="standard"/>
        <c:varyColors val="0"/>
        <c:ser>
          <c:idx val="4"/>
          <c:order val="4"/>
          <c:tx>
            <c:strRef>
              <c:f>גיליון1!$A$6</c:f>
              <c:strCache>
                <c:ptCount val="1"/>
                <c:pt idx="0">
                  <c:v>סהכ </c:v>
                </c:pt>
              </c:strCache>
            </c:strRef>
          </c:tx>
          <c:spPr>
            <a:ln>
              <a:noFill/>
            </a:ln>
          </c:spPr>
          <c:marker>
            <c:symbol val="none"/>
          </c:marker>
          <c:dLbls>
            <c:dLbl>
              <c:idx val="0"/>
              <c:layout>
                <c:manualLayout>
                  <c:x val="-4.3445060981031486E-2"/>
                  <c:y val="-5.233596581524493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75FB-4071-BD7D-40C6D3EAD2F2}"/>
                </c:ext>
              </c:extLst>
            </c:dLbl>
            <c:dLbl>
              <c:idx val="5"/>
              <c:layout>
                <c:manualLayout>
                  <c:x val="-3.2961687638407088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75FB-4071-BD7D-40C6D3EAD2F2}"/>
                </c:ext>
              </c:extLst>
            </c:dLbl>
            <c:dLbl>
              <c:idx val="6"/>
              <c:layout>
                <c:manualLayout>
                  <c:x val="-3.1302696575615692E-2"/>
                  <c:y val="-0.19500229483605921"/>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75FB-4071-BD7D-40C6D3EAD2F2}"/>
                </c:ext>
              </c:extLst>
            </c:dLbl>
            <c:dLbl>
              <c:idx val="7"/>
              <c:layout>
                <c:manualLayout>
                  <c:x val="-3.2961557019474577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75FB-4071-BD7D-40C6D3EAD2F2}"/>
                </c:ext>
              </c:extLst>
            </c:dLbl>
            <c:dLbl>
              <c:idx val="8"/>
              <c:layout>
                <c:manualLayout>
                  <c:x val="-3.1302696575615692E-2"/>
                  <c:y val="-0.18680030104115838"/>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75FB-4071-BD7D-40C6D3EAD2F2}"/>
                </c:ext>
              </c:extLst>
            </c:dLbl>
            <c:dLbl>
              <c:idx val="9"/>
              <c:layout>
                <c:manualLayout>
                  <c:x val="-2.5451099014637019E-2"/>
                  <c:y val="-0.1403223362033853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75FB-4071-BD7D-40C6D3EAD2F2}"/>
                </c:ext>
              </c:extLst>
            </c:dLbl>
            <c:spPr>
              <a:solidFill>
                <a:schemeClr val="bg1">
                  <a:lumMod val="75000"/>
                </a:schemeClr>
              </a:solidFill>
              <a:ln>
                <a:solidFill>
                  <a:schemeClr val="accent3">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גיליון1!$B$6</c:f>
              <c:numCache>
                <c:formatCode>#,##0%</c:formatCode>
                <c:ptCount val="1"/>
                <c:pt idx="0">
                  <c:v>0.75</c:v>
                </c:pt>
              </c:numCache>
            </c:numRef>
          </c:val>
          <c:smooth val="0"/>
          <c:extLst xmlns:c16r2="http://schemas.microsoft.com/office/drawing/2015/06/chart">
            <c:ext xmlns:c16="http://schemas.microsoft.com/office/drawing/2014/chart" uri="{C3380CC4-5D6E-409C-BE32-E72D297353CC}">
              <c16:uniqueId val="{0000000C-75FB-4071-BD7D-40C6D3EAD2F2}"/>
            </c:ext>
          </c:extLst>
        </c:ser>
        <c:ser>
          <c:idx val="7"/>
          <c:order val="7"/>
          <c:tx>
            <c:strRef>
              <c:f>גיליון1!$A$9</c:f>
              <c:strCache>
                <c:ptCount val="1"/>
                <c:pt idx="0">
                  <c:v>סהכ </c:v>
                </c:pt>
              </c:strCache>
            </c:strRef>
          </c:tx>
          <c:spPr>
            <a:ln>
              <a:noFill/>
            </a:ln>
          </c:spPr>
          <c:marker>
            <c:symbol val="none"/>
          </c:marker>
          <c:dLbls>
            <c:dLbl>
              <c:idx val="0"/>
              <c:layout>
                <c:manualLayout>
                  <c:x val="-4.6351829696320311E-2"/>
                  <c:y val="5.11542817669474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75FB-4071-BD7D-40C6D3EAD2F2}"/>
                </c:ext>
              </c:extLst>
            </c:dLbl>
            <c:numFmt formatCode="#,##0%;[White]#,##0%" sourceLinked="0"/>
            <c:spPr>
              <a:solidFill>
                <a:schemeClr val="bg1">
                  <a:lumMod val="75000"/>
                </a:schemeClr>
              </a:solidFill>
              <a:ln>
                <a:solidFill>
                  <a:schemeClr val="accent2">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גיליון1!$B$9</c:f>
              <c:numCache>
                <c:formatCode>#,##0%</c:formatCode>
                <c:ptCount val="1"/>
                <c:pt idx="0">
                  <c:v>-0.09</c:v>
                </c:pt>
              </c:numCache>
            </c:numRef>
          </c:val>
          <c:smooth val="0"/>
          <c:extLst xmlns:c16r2="http://schemas.microsoft.com/office/drawing/2015/06/chart">
            <c:ext xmlns:c16="http://schemas.microsoft.com/office/drawing/2014/chart" uri="{C3380CC4-5D6E-409C-BE32-E72D297353CC}">
              <c16:uniqueId val="{0000000E-75FB-4071-BD7D-40C6D3EAD2F2}"/>
            </c:ext>
          </c:extLst>
        </c:ser>
        <c:dLbls>
          <c:showLegendKey val="0"/>
          <c:showVal val="0"/>
          <c:showCatName val="0"/>
          <c:showSerName val="0"/>
          <c:showPercent val="0"/>
          <c:showBubbleSize val="0"/>
        </c:dLbls>
        <c:marker val="1"/>
        <c:smooth val="0"/>
        <c:axId val="110397312"/>
        <c:axId val="110398848"/>
      </c:lineChart>
      <c:catAx>
        <c:axId val="110397312"/>
        <c:scaling>
          <c:orientation val="minMax"/>
        </c:scaling>
        <c:delete val="0"/>
        <c:axPos val="b"/>
        <c:numFmt formatCode="General" sourceLinked="0"/>
        <c:majorTickMark val="out"/>
        <c:minorTickMark val="none"/>
        <c:tickLblPos val="low"/>
        <c:txPr>
          <a:bodyPr/>
          <a:lstStyle/>
          <a:p>
            <a:pPr>
              <a:defRPr sz="1200">
                <a:solidFill>
                  <a:srgbClr val="000099"/>
                </a:solidFill>
              </a:defRPr>
            </a:pPr>
            <a:endParaRPr lang="he-IL"/>
          </a:p>
        </c:txPr>
        <c:crossAx val="110398848"/>
        <c:crosses val="autoZero"/>
        <c:auto val="1"/>
        <c:lblAlgn val="ctr"/>
        <c:lblOffset val="100"/>
        <c:noMultiLvlLbl val="0"/>
      </c:catAx>
      <c:valAx>
        <c:axId val="110398848"/>
        <c:scaling>
          <c:orientation val="minMax"/>
        </c:scaling>
        <c:delete val="1"/>
        <c:axPos val="l"/>
        <c:majorGridlines>
          <c:spPr>
            <a:ln w="6350">
              <a:solidFill>
                <a:schemeClr val="bg1">
                  <a:lumMod val="85000"/>
                </a:schemeClr>
              </a:solidFill>
              <a:prstDash val="dash"/>
            </a:ln>
          </c:spPr>
        </c:majorGridlines>
        <c:numFmt formatCode="#,##0%" sourceLinked="1"/>
        <c:majorTickMark val="out"/>
        <c:minorTickMark val="none"/>
        <c:tickLblPos val="none"/>
        <c:crossAx val="110397312"/>
        <c:crosses val="autoZero"/>
        <c:crossBetween val="between"/>
      </c:valAx>
    </c:plotArea>
    <c:plotVisOnly val="1"/>
    <c:dispBlanksAs val="gap"/>
    <c:showDLblsOverMax val="0"/>
  </c:chart>
  <c:txPr>
    <a:bodyPr/>
    <a:lstStyle/>
    <a:p>
      <a:pPr>
        <a:defRPr sz="1800"/>
      </a:pPr>
      <a:endParaRPr lang="he-IL"/>
    </a:p>
  </c:txPr>
  <c:externalData r:id="rId2">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56145510084245209"/>
          <c:y val="1.2609804369914853E-2"/>
          <c:w val="0.45581018621650454"/>
          <c:h val="0.9649329153761369"/>
        </c:manualLayout>
      </c:layout>
      <c:barChart>
        <c:barDir val="bar"/>
        <c:grouping val="clustered"/>
        <c:varyColors val="0"/>
        <c:ser>
          <c:idx val="0"/>
          <c:order val="0"/>
          <c:tx>
            <c:strRef>
              <c:f>Sheet1!$B$1</c:f>
              <c:strCache>
                <c:ptCount val="1"/>
                <c:pt idx="0">
                  <c:v>כלל המדגם</c:v>
                </c:pt>
              </c:strCache>
            </c:strRef>
          </c:tx>
          <c:spPr>
            <a:solidFill>
              <a:srgbClr val="4F622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4F6228"/>
                    </a:solidFill>
                    <a:latin typeface="Tahoma" panose="020B0604030504040204" pitchFamily="34" charset="0"/>
                    <a:ea typeface="Tahoma" panose="020B0604030504040204" pitchFamily="34" charset="0"/>
                    <a:cs typeface="Tahoma" panose="020B0604030504040204" pitchFamily="34" charset="0"/>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Sheet1!$A$2:$A$9</c:f>
              <c:strCache>
                <c:ptCount val="8"/>
                <c:pt idx="0">
                  <c:v>באמצעות פרסומים באתרי אינטרנט</c:v>
                </c:pt>
                <c:pt idx="1">
                  <c:v>הפניה להסבר בעת הרישום לאפליקציות</c:v>
                </c:pt>
                <c:pt idx="2">
                  <c:v>באמצעות סרטוני הסברה</c:v>
                </c:pt>
                <c:pt idx="3">
                  <c:v>באמצעות פרסומים במדיות החברתיות</c:v>
                </c:pt>
                <c:pt idx="4">
                  <c:v>באמצעות עלוני הסברה</c:v>
                </c:pt>
                <c:pt idx="5">
                  <c:v>באמצעות תשדירי רדיו</c:v>
                </c:pt>
                <c:pt idx="6">
                  <c:v>באמצעות פודקסטים (תוכנית המושמעת באינטרנט)</c:v>
                </c:pt>
                <c:pt idx="7">
                  <c:v>אחר</c:v>
                </c:pt>
              </c:strCache>
            </c:strRef>
          </c:cat>
          <c:val>
            <c:numRef>
              <c:f>Sheet1!$B$2:$B$9</c:f>
              <c:numCache>
                <c:formatCode>0%</c:formatCode>
                <c:ptCount val="8"/>
                <c:pt idx="0">
                  <c:v>0.23</c:v>
                </c:pt>
                <c:pt idx="1">
                  <c:v>0.18</c:v>
                </c:pt>
                <c:pt idx="2">
                  <c:v>0.17</c:v>
                </c:pt>
                <c:pt idx="3">
                  <c:v>0.14000000000000001</c:v>
                </c:pt>
                <c:pt idx="4">
                  <c:v>7.0000000000000007E-2</c:v>
                </c:pt>
                <c:pt idx="5">
                  <c:v>0.04</c:v>
                </c:pt>
                <c:pt idx="6">
                  <c:v>0.02</c:v>
                </c:pt>
                <c:pt idx="7">
                  <c:v>0.03</c:v>
                </c:pt>
              </c:numCache>
            </c:numRef>
          </c:val>
          <c:extLst xmlns:c16r2="http://schemas.microsoft.com/office/drawing/2015/06/chart">
            <c:ext xmlns:c16="http://schemas.microsoft.com/office/drawing/2014/chart" uri="{C3380CC4-5D6E-409C-BE32-E72D297353CC}">
              <c16:uniqueId val="{00000000-9BFE-4ADE-BEF7-46DA55AE42D7}"/>
            </c:ext>
          </c:extLst>
        </c:ser>
        <c:dLbls>
          <c:showLegendKey val="0"/>
          <c:showVal val="1"/>
          <c:showCatName val="0"/>
          <c:showSerName val="0"/>
          <c:showPercent val="0"/>
          <c:showBubbleSize val="0"/>
        </c:dLbls>
        <c:gapWidth val="58"/>
        <c:axId val="110074112"/>
        <c:axId val="110085248"/>
      </c:barChart>
      <c:catAx>
        <c:axId val="110074112"/>
        <c:scaling>
          <c:orientation val="maxMin"/>
        </c:scaling>
        <c:delete val="0"/>
        <c:axPos val="l"/>
        <c:numFmt formatCode="General" sourceLinked="1"/>
        <c:majorTickMark val="out"/>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900" b="0"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he-IL"/>
          </a:p>
        </c:txPr>
        <c:crossAx val="110085248"/>
        <c:crosses val="autoZero"/>
        <c:auto val="1"/>
        <c:lblAlgn val="ctr"/>
        <c:lblOffset val="100"/>
        <c:noMultiLvlLbl val="0"/>
      </c:catAx>
      <c:valAx>
        <c:axId val="110085248"/>
        <c:scaling>
          <c:orientation val="minMax"/>
          <c:max val="0.5"/>
        </c:scaling>
        <c:delete val="1"/>
        <c:axPos val="t"/>
        <c:numFmt formatCode="0%" sourceLinked="1"/>
        <c:majorTickMark val="out"/>
        <c:minorTickMark val="none"/>
        <c:tickLblPos val="nextTo"/>
        <c:crossAx val="110074112"/>
        <c:crosses val="autoZero"/>
        <c:crossBetween val="between"/>
      </c:valAx>
      <c:spPr>
        <a:noFill/>
        <a:ln w="25400">
          <a:noFill/>
        </a:ln>
        <a:effectLst/>
      </c:spPr>
    </c:plotArea>
    <c:plotVisOnly val="1"/>
    <c:dispBlanksAs val="gap"/>
    <c:showDLblsOverMax val="0"/>
  </c:chart>
  <c:spPr>
    <a:noFill/>
    <a:ln w="6350" cap="flat" cmpd="sng" algn="ctr">
      <a:noFill/>
      <a:prstDash val="solid"/>
      <a:miter lim="800000"/>
    </a:ln>
    <a:effectLst/>
  </c:spPr>
  <c:txPr>
    <a:bodyPr/>
    <a:lstStyle/>
    <a:p>
      <a:pPr>
        <a:defRPr sz="1050" b="0" i="0" u="none" strike="noStrike"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he-IL"/>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8864832803216461"/>
          <c:y val="3.6520683121126142E-2"/>
          <c:w val="0.69172616684816168"/>
          <c:h val="0.86781527161740424"/>
        </c:manualLayout>
      </c:layout>
      <c:barChart>
        <c:barDir val="col"/>
        <c:grouping val="stacked"/>
        <c:varyColors val="0"/>
        <c:ser>
          <c:idx val="0"/>
          <c:order val="0"/>
          <c:tx>
            <c:strRef>
              <c:f>גיליון1!$A$2</c:f>
              <c:strCache>
                <c:ptCount val="1"/>
              </c:strCache>
            </c:strRef>
          </c:tx>
          <c:spPr>
            <a:solidFill>
              <a:schemeClr val="accent3">
                <a:lumMod val="60000"/>
                <a:lumOff val="4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גיליון1!$B$2</c:f>
              <c:numCache>
                <c:formatCode>#,##0%</c:formatCode>
                <c:ptCount val="1"/>
              </c:numCache>
            </c:numRef>
          </c:val>
          <c:extLst xmlns:c16r2="http://schemas.microsoft.com/office/drawing/2015/06/chart">
            <c:ext xmlns:c16="http://schemas.microsoft.com/office/drawing/2014/chart" uri="{C3380CC4-5D6E-409C-BE32-E72D297353CC}">
              <c16:uniqueId val="{00000000-78F8-4347-85D8-FCEAC0382A0C}"/>
            </c:ext>
          </c:extLst>
        </c:ser>
        <c:ser>
          <c:idx val="1"/>
          <c:order val="1"/>
          <c:tx>
            <c:strRef>
              <c:f>גיליון1!$A$3</c:f>
              <c:strCache>
                <c:ptCount val="1"/>
              </c:strCache>
            </c:strRef>
          </c:tx>
          <c:spPr>
            <a:solidFill>
              <a:srgbClr val="87C454"/>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גיליון1!$B$3</c:f>
              <c:numCache>
                <c:formatCode>#,##0%</c:formatCode>
                <c:ptCount val="1"/>
              </c:numCache>
            </c:numRef>
          </c:val>
          <c:extLst xmlns:c16r2="http://schemas.microsoft.com/office/drawing/2015/06/chart">
            <c:ext xmlns:c16="http://schemas.microsoft.com/office/drawing/2014/chart" uri="{C3380CC4-5D6E-409C-BE32-E72D297353CC}">
              <c16:uniqueId val="{00000001-78F8-4347-85D8-FCEAC0382A0C}"/>
            </c:ext>
          </c:extLst>
        </c:ser>
        <c:ser>
          <c:idx val="2"/>
          <c:order val="2"/>
          <c:tx>
            <c:strRef>
              <c:f>גיליון1!$A$4</c:f>
              <c:strCache>
                <c:ptCount val="1"/>
                <c:pt idx="0">
                  <c:v>במידה רבה</c:v>
                </c:pt>
              </c:strCache>
            </c:strRef>
          </c:tx>
          <c:spPr>
            <a:solidFill>
              <a:srgbClr val="6EAD3B"/>
            </a:solidFill>
            <a:ln>
              <a:solidFill>
                <a:schemeClr val="bg1"/>
              </a:solidFill>
            </a:ln>
          </c:spPr>
          <c:invertIfNegative val="0"/>
          <c:dLbls>
            <c:spPr>
              <a:noFill/>
              <a:ln>
                <a:noFill/>
              </a:ln>
              <a:effectLst/>
            </c:spPr>
            <c:txPr>
              <a:bodyPr/>
              <a:lstStyle/>
              <a:p>
                <a:pPr>
                  <a:defRPr sz="1000" b="1">
                    <a:solidFill>
                      <a:schemeClr val="bg1"/>
                    </a:solidFill>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גיליון1!$B$4</c:f>
              <c:numCache>
                <c:formatCode>#,##0%</c:formatCode>
                <c:ptCount val="1"/>
                <c:pt idx="0">
                  <c:v>0.38</c:v>
                </c:pt>
              </c:numCache>
            </c:numRef>
          </c:val>
          <c:extLst xmlns:c16r2="http://schemas.microsoft.com/office/drawing/2015/06/chart">
            <c:ext xmlns:c16="http://schemas.microsoft.com/office/drawing/2014/chart" uri="{C3380CC4-5D6E-409C-BE32-E72D297353CC}">
              <c16:uniqueId val="{00000002-78F8-4347-85D8-FCEAC0382A0C}"/>
            </c:ext>
          </c:extLst>
        </c:ser>
        <c:ser>
          <c:idx val="3"/>
          <c:order val="3"/>
          <c:tx>
            <c:strRef>
              <c:f>גיליון1!$A$5</c:f>
              <c:strCache>
                <c:ptCount val="1"/>
                <c:pt idx="0">
                  <c:v>מידה רבה מאוד</c:v>
                </c:pt>
              </c:strCache>
            </c:strRef>
          </c:tx>
          <c:spPr>
            <a:solidFill>
              <a:schemeClr val="accent3">
                <a:lumMod val="5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גיליון1!$B$5</c:f>
              <c:numCache>
                <c:formatCode>#,##0%</c:formatCode>
                <c:ptCount val="1"/>
                <c:pt idx="0">
                  <c:v>0.11</c:v>
                </c:pt>
              </c:numCache>
            </c:numRef>
          </c:val>
          <c:extLst xmlns:c16r2="http://schemas.microsoft.com/office/drawing/2015/06/chart">
            <c:ext xmlns:c16="http://schemas.microsoft.com/office/drawing/2014/chart" uri="{C3380CC4-5D6E-409C-BE32-E72D297353CC}">
              <c16:uniqueId val="{00000003-78F8-4347-85D8-FCEAC0382A0C}"/>
            </c:ext>
          </c:extLst>
        </c:ser>
        <c:ser>
          <c:idx val="5"/>
          <c:order val="5"/>
          <c:tx>
            <c:strRef>
              <c:f>גיליון1!$A$7</c:f>
              <c:strCache>
                <c:ptCount val="1"/>
                <c:pt idx="0">
                  <c:v>במידה מועטה</c:v>
                </c:pt>
              </c:strCache>
            </c:strRef>
          </c:tx>
          <c:spPr>
            <a:solidFill>
              <a:srgbClr val="D72E81"/>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גיליון1!$B$7</c:f>
              <c:numCache>
                <c:formatCode>#,##0%</c:formatCode>
                <c:ptCount val="1"/>
                <c:pt idx="0">
                  <c:v>-0.28999999999999998</c:v>
                </c:pt>
              </c:numCache>
            </c:numRef>
          </c:val>
          <c:extLst xmlns:c16r2="http://schemas.microsoft.com/office/drawing/2015/06/chart">
            <c:ext xmlns:c16="http://schemas.microsoft.com/office/drawing/2014/chart" uri="{C3380CC4-5D6E-409C-BE32-E72D297353CC}">
              <c16:uniqueId val="{00000004-78F8-4347-85D8-FCEAC0382A0C}"/>
            </c:ext>
          </c:extLst>
        </c:ser>
        <c:ser>
          <c:idx val="6"/>
          <c:order val="6"/>
          <c:tx>
            <c:strRef>
              <c:f>גיליון1!$A$8</c:f>
              <c:strCache>
                <c:ptCount val="1"/>
                <c:pt idx="0">
                  <c:v>כלל לא</c:v>
                </c:pt>
              </c:strCache>
            </c:strRef>
          </c:tx>
          <c:spPr>
            <a:solidFill>
              <a:srgbClr val="A11F60"/>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גיליון1!$B$8</c:f>
              <c:numCache>
                <c:formatCode>#,##0%</c:formatCode>
                <c:ptCount val="1"/>
                <c:pt idx="0">
                  <c:v>-0.09</c:v>
                </c:pt>
              </c:numCache>
            </c:numRef>
          </c:val>
          <c:extLst xmlns:c16r2="http://schemas.microsoft.com/office/drawing/2015/06/chart">
            <c:ext xmlns:c16="http://schemas.microsoft.com/office/drawing/2014/chart" uri="{C3380CC4-5D6E-409C-BE32-E72D297353CC}">
              <c16:uniqueId val="{00000005-78F8-4347-85D8-FCEAC0382A0C}"/>
            </c:ext>
          </c:extLst>
        </c:ser>
        <c:dLbls>
          <c:showLegendKey val="0"/>
          <c:showVal val="0"/>
          <c:showCatName val="0"/>
          <c:showSerName val="0"/>
          <c:showPercent val="0"/>
          <c:showBubbleSize val="0"/>
        </c:dLbls>
        <c:gapWidth val="20"/>
        <c:overlap val="100"/>
        <c:axId val="110533248"/>
        <c:axId val="110551424"/>
      </c:barChart>
      <c:lineChart>
        <c:grouping val="standard"/>
        <c:varyColors val="0"/>
        <c:ser>
          <c:idx val="4"/>
          <c:order val="4"/>
          <c:tx>
            <c:strRef>
              <c:f>גיליון1!$A$6</c:f>
              <c:strCache>
                <c:ptCount val="1"/>
                <c:pt idx="0">
                  <c:v>סהכ </c:v>
                </c:pt>
              </c:strCache>
            </c:strRef>
          </c:tx>
          <c:spPr>
            <a:ln>
              <a:noFill/>
            </a:ln>
          </c:spPr>
          <c:marker>
            <c:symbol val="none"/>
          </c:marker>
          <c:dLbls>
            <c:dLbl>
              <c:idx val="0"/>
              <c:layout>
                <c:manualLayout>
                  <c:x val="-3.1302692486891416E-2"/>
                  <c:y val="-0.2825302337665082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78F8-4347-85D8-FCEAC0382A0C}"/>
                </c:ext>
              </c:extLst>
            </c:dLbl>
            <c:dLbl>
              <c:idx val="5"/>
              <c:layout>
                <c:manualLayout>
                  <c:x val="-3.2961687638407088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78F8-4347-85D8-FCEAC0382A0C}"/>
                </c:ext>
              </c:extLst>
            </c:dLbl>
            <c:dLbl>
              <c:idx val="6"/>
              <c:layout>
                <c:manualLayout>
                  <c:x val="-3.1302696575615692E-2"/>
                  <c:y val="-0.19500229483605921"/>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78F8-4347-85D8-FCEAC0382A0C}"/>
                </c:ext>
              </c:extLst>
            </c:dLbl>
            <c:dLbl>
              <c:idx val="7"/>
              <c:layout>
                <c:manualLayout>
                  <c:x val="-3.2961557019474577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78F8-4347-85D8-FCEAC0382A0C}"/>
                </c:ext>
              </c:extLst>
            </c:dLbl>
            <c:dLbl>
              <c:idx val="8"/>
              <c:layout>
                <c:manualLayout>
                  <c:x val="-3.1302696575615692E-2"/>
                  <c:y val="-0.18680030104115838"/>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78F8-4347-85D8-FCEAC0382A0C}"/>
                </c:ext>
              </c:extLst>
            </c:dLbl>
            <c:dLbl>
              <c:idx val="9"/>
              <c:layout>
                <c:manualLayout>
                  <c:x val="-2.5451099014637019E-2"/>
                  <c:y val="-0.1403223362033853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78F8-4347-85D8-FCEAC0382A0C}"/>
                </c:ext>
              </c:extLst>
            </c:dLbl>
            <c:spPr>
              <a:solidFill>
                <a:schemeClr val="bg1">
                  <a:lumMod val="75000"/>
                </a:schemeClr>
              </a:solidFill>
              <a:ln>
                <a:solidFill>
                  <a:schemeClr val="accent3">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גיליון1!$B$6</c:f>
              <c:numCache>
                <c:formatCode>#,##0%</c:formatCode>
                <c:ptCount val="1"/>
                <c:pt idx="0">
                  <c:v>0.49</c:v>
                </c:pt>
              </c:numCache>
            </c:numRef>
          </c:val>
          <c:smooth val="0"/>
          <c:extLst xmlns:c16r2="http://schemas.microsoft.com/office/drawing/2015/06/chart">
            <c:ext xmlns:c16="http://schemas.microsoft.com/office/drawing/2014/chart" uri="{C3380CC4-5D6E-409C-BE32-E72D297353CC}">
              <c16:uniqueId val="{0000000C-78F8-4347-85D8-FCEAC0382A0C}"/>
            </c:ext>
          </c:extLst>
        </c:ser>
        <c:ser>
          <c:idx val="7"/>
          <c:order val="7"/>
          <c:tx>
            <c:strRef>
              <c:f>גיליון1!$A$9</c:f>
              <c:strCache>
                <c:ptCount val="1"/>
                <c:pt idx="0">
                  <c:v>סהכ </c:v>
                </c:pt>
              </c:strCache>
            </c:strRef>
          </c:tx>
          <c:spPr>
            <a:ln>
              <a:noFill/>
            </a:ln>
          </c:spPr>
          <c:marker>
            <c:symbol val="none"/>
          </c:marker>
          <c:dLbls>
            <c:dLbl>
              <c:idx val="0"/>
              <c:layout>
                <c:manualLayout>
                  <c:x val="-4.6351829696320311E-2"/>
                  <c:y val="5.11542817669474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78F8-4347-85D8-FCEAC0382A0C}"/>
                </c:ext>
              </c:extLst>
            </c:dLbl>
            <c:numFmt formatCode="#,##0%;[White]#,##0%" sourceLinked="0"/>
            <c:spPr>
              <a:solidFill>
                <a:schemeClr val="bg1">
                  <a:lumMod val="75000"/>
                </a:schemeClr>
              </a:solidFill>
              <a:ln>
                <a:solidFill>
                  <a:schemeClr val="accent2">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גיליון1!$B$9</c:f>
              <c:numCache>
                <c:formatCode>#,##0%</c:formatCode>
                <c:ptCount val="1"/>
                <c:pt idx="0">
                  <c:v>-0.38</c:v>
                </c:pt>
              </c:numCache>
            </c:numRef>
          </c:val>
          <c:smooth val="0"/>
          <c:extLst xmlns:c16r2="http://schemas.microsoft.com/office/drawing/2015/06/chart">
            <c:ext xmlns:c16="http://schemas.microsoft.com/office/drawing/2014/chart" uri="{C3380CC4-5D6E-409C-BE32-E72D297353CC}">
              <c16:uniqueId val="{0000000E-78F8-4347-85D8-FCEAC0382A0C}"/>
            </c:ext>
          </c:extLst>
        </c:ser>
        <c:dLbls>
          <c:showLegendKey val="0"/>
          <c:showVal val="0"/>
          <c:showCatName val="0"/>
          <c:showSerName val="0"/>
          <c:showPercent val="0"/>
          <c:showBubbleSize val="0"/>
        </c:dLbls>
        <c:marker val="1"/>
        <c:smooth val="0"/>
        <c:axId val="110533248"/>
        <c:axId val="110551424"/>
      </c:lineChart>
      <c:catAx>
        <c:axId val="110533248"/>
        <c:scaling>
          <c:orientation val="minMax"/>
        </c:scaling>
        <c:delete val="0"/>
        <c:axPos val="b"/>
        <c:numFmt formatCode="General" sourceLinked="0"/>
        <c:majorTickMark val="out"/>
        <c:minorTickMark val="none"/>
        <c:tickLblPos val="low"/>
        <c:txPr>
          <a:bodyPr/>
          <a:lstStyle/>
          <a:p>
            <a:pPr>
              <a:defRPr sz="1200">
                <a:solidFill>
                  <a:srgbClr val="000099"/>
                </a:solidFill>
              </a:defRPr>
            </a:pPr>
            <a:endParaRPr lang="he-IL"/>
          </a:p>
        </c:txPr>
        <c:crossAx val="110551424"/>
        <c:crosses val="autoZero"/>
        <c:auto val="1"/>
        <c:lblAlgn val="ctr"/>
        <c:lblOffset val="100"/>
        <c:noMultiLvlLbl val="0"/>
      </c:catAx>
      <c:valAx>
        <c:axId val="110551424"/>
        <c:scaling>
          <c:orientation val="minMax"/>
        </c:scaling>
        <c:delete val="1"/>
        <c:axPos val="l"/>
        <c:majorGridlines>
          <c:spPr>
            <a:ln w="6350">
              <a:solidFill>
                <a:schemeClr val="bg1">
                  <a:lumMod val="85000"/>
                </a:schemeClr>
              </a:solidFill>
              <a:prstDash val="dash"/>
            </a:ln>
          </c:spPr>
        </c:majorGridlines>
        <c:numFmt formatCode="#,##0%" sourceLinked="1"/>
        <c:majorTickMark val="out"/>
        <c:minorTickMark val="none"/>
        <c:tickLblPos val="none"/>
        <c:crossAx val="110533248"/>
        <c:crosses val="autoZero"/>
        <c:crossBetween val="between"/>
      </c:valAx>
    </c:plotArea>
    <c:plotVisOnly val="1"/>
    <c:dispBlanksAs val="gap"/>
    <c:showDLblsOverMax val="0"/>
  </c:chart>
  <c:txPr>
    <a:bodyPr/>
    <a:lstStyle/>
    <a:p>
      <a:pPr>
        <a:defRPr sz="1800"/>
      </a:pPr>
      <a:endParaRPr lang="he-IL"/>
    </a:p>
  </c:txPr>
  <c:externalData r:id="rId2">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2313291660430082"/>
          <c:y val="2.6871151130948016E-2"/>
          <c:w val="0.45581018621650454"/>
          <c:h val="0.9649329153761369"/>
        </c:manualLayout>
      </c:layout>
      <c:barChart>
        <c:barDir val="bar"/>
        <c:grouping val="clustered"/>
        <c:varyColors val="0"/>
        <c:ser>
          <c:idx val="0"/>
          <c:order val="0"/>
          <c:tx>
            <c:strRef>
              <c:f>Sheet1!$B$1</c:f>
              <c:strCache>
                <c:ptCount val="1"/>
                <c:pt idx="0">
                  <c:v>כלל המדגם</c:v>
                </c:pt>
              </c:strCache>
            </c:strRef>
          </c:tx>
          <c:spPr>
            <a:solidFill>
              <a:srgbClr val="4F622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4F6228"/>
                    </a:solidFill>
                    <a:latin typeface="Tahoma" panose="020B0604030504040204" pitchFamily="34" charset="0"/>
                    <a:ea typeface="Tahoma" panose="020B0604030504040204" pitchFamily="34" charset="0"/>
                    <a:cs typeface="Tahoma" panose="020B0604030504040204" pitchFamily="34" charset="0"/>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Sheet1!$A$2:$A$5</c:f>
              <c:strCache>
                <c:ptCount val="4"/>
                <c:pt idx="0">
                  <c:v>תוכן חדשותי</c:v>
                </c:pt>
                <c:pt idx="1">
                  <c:v>תוכן פוליטי</c:v>
                </c:pt>
                <c:pt idx="2">
                  <c:v>מידע רפואי</c:v>
                </c:pt>
                <c:pt idx="3">
                  <c:v>אחר</c:v>
                </c:pt>
              </c:strCache>
            </c:strRef>
          </c:cat>
          <c:val>
            <c:numRef>
              <c:f>Sheet1!$B$2:$B$5</c:f>
              <c:numCache>
                <c:formatCode>0%</c:formatCode>
                <c:ptCount val="4"/>
                <c:pt idx="0">
                  <c:v>0.63</c:v>
                </c:pt>
                <c:pt idx="1">
                  <c:v>0.33</c:v>
                </c:pt>
                <c:pt idx="2">
                  <c:v>0.32</c:v>
                </c:pt>
                <c:pt idx="3">
                  <c:v>0.28999999999999998</c:v>
                </c:pt>
              </c:numCache>
            </c:numRef>
          </c:val>
          <c:extLst xmlns:c16r2="http://schemas.microsoft.com/office/drawing/2015/06/chart">
            <c:ext xmlns:c16="http://schemas.microsoft.com/office/drawing/2014/chart" uri="{C3380CC4-5D6E-409C-BE32-E72D297353CC}">
              <c16:uniqueId val="{00000000-80ED-4817-B278-8C1093355305}"/>
            </c:ext>
          </c:extLst>
        </c:ser>
        <c:dLbls>
          <c:showLegendKey val="0"/>
          <c:showVal val="1"/>
          <c:showCatName val="0"/>
          <c:showSerName val="0"/>
          <c:showPercent val="0"/>
          <c:showBubbleSize val="0"/>
        </c:dLbls>
        <c:gapWidth val="58"/>
        <c:axId val="110910464"/>
        <c:axId val="110925696"/>
      </c:barChart>
      <c:catAx>
        <c:axId val="110910464"/>
        <c:scaling>
          <c:orientation val="maxMin"/>
        </c:scaling>
        <c:delete val="0"/>
        <c:axPos val="l"/>
        <c:numFmt formatCode="General" sourceLinked="1"/>
        <c:majorTickMark val="out"/>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900" b="0"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he-IL"/>
          </a:p>
        </c:txPr>
        <c:crossAx val="110925696"/>
        <c:crosses val="autoZero"/>
        <c:auto val="1"/>
        <c:lblAlgn val="ctr"/>
        <c:lblOffset val="100"/>
        <c:noMultiLvlLbl val="0"/>
      </c:catAx>
      <c:valAx>
        <c:axId val="110925696"/>
        <c:scaling>
          <c:orientation val="minMax"/>
          <c:max val="0.8"/>
        </c:scaling>
        <c:delete val="1"/>
        <c:axPos val="t"/>
        <c:numFmt formatCode="0%" sourceLinked="1"/>
        <c:majorTickMark val="out"/>
        <c:minorTickMark val="none"/>
        <c:tickLblPos val="nextTo"/>
        <c:crossAx val="110910464"/>
        <c:crosses val="autoZero"/>
        <c:crossBetween val="between"/>
      </c:valAx>
      <c:spPr>
        <a:noFill/>
        <a:ln w="25400">
          <a:noFill/>
        </a:ln>
        <a:effectLst/>
      </c:spPr>
    </c:plotArea>
    <c:plotVisOnly val="1"/>
    <c:dispBlanksAs val="gap"/>
    <c:showDLblsOverMax val="0"/>
  </c:chart>
  <c:spPr>
    <a:noFill/>
    <a:ln w="6350" cap="flat" cmpd="sng" algn="ctr">
      <a:noFill/>
      <a:prstDash val="solid"/>
      <a:miter lim="800000"/>
    </a:ln>
    <a:effectLst/>
  </c:spPr>
  <c:txPr>
    <a:bodyPr/>
    <a:lstStyle/>
    <a:p>
      <a:pPr>
        <a:defRPr sz="1050" b="0" i="0" u="none" strike="noStrike"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he-IL"/>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4412646652297692"/>
          <c:y val="3.6520683121126142E-2"/>
          <c:w val="0.73624815514413222"/>
          <c:h val="0.86781527161740424"/>
        </c:manualLayout>
      </c:layout>
      <c:barChart>
        <c:barDir val="col"/>
        <c:grouping val="stacked"/>
        <c:varyColors val="0"/>
        <c:ser>
          <c:idx val="0"/>
          <c:order val="0"/>
          <c:tx>
            <c:strRef>
              <c:f>גיליון1!$A$2</c:f>
              <c:strCache>
                <c:ptCount val="1"/>
              </c:strCache>
            </c:strRef>
          </c:tx>
          <c:spPr>
            <a:solidFill>
              <a:schemeClr val="accent3">
                <a:lumMod val="60000"/>
                <a:lumOff val="4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גיליון1!$B$1:$C$1</c:f>
              <c:strCache>
                <c:ptCount val="2"/>
                <c:pt idx="0">
                  <c:v>תוכן שיווקי מותאם על סמך מעקב דפדפן</c:v>
                </c:pt>
                <c:pt idx="1">
                  <c:v>תוכן שיווקי מותאם על סמך ניתוח שיחות סלולר</c:v>
                </c:pt>
              </c:strCache>
            </c:strRef>
          </c:cat>
          <c:val>
            <c:numRef>
              <c:f>גיליון1!$B$2:$C$2</c:f>
              <c:numCache>
                <c:formatCode>General</c:formatCode>
                <c:ptCount val="2"/>
              </c:numCache>
            </c:numRef>
          </c:val>
          <c:extLst xmlns:c16r2="http://schemas.microsoft.com/office/drawing/2015/06/chart">
            <c:ext xmlns:c16="http://schemas.microsoft.com/office/drawing/2014/chart" uri="{C3380CC4-5D6E-409C-BE32-E72D297353CC}">
              <c16:uniqueId val="{00000000-3C76-4637-83FE-697CF8F67E95}"/>
            </c:ext>
          </c:extLst>
        </c:ser>
        <c:ser>
          <c:idx val="1"/>
          <c:order val="1"/>
          <c:tx>
            <c:strRef>
              <c:f>גיליון1!$A$3</c:f>
              <c:strCache>
                <c:ptCount val="1"/>
                <c:pt idx="0">
                  <c:v>במידה בינונית</c:v>
                </c:pt>
              </c:strCache>
            </c:strRef>
          </c:tx>
          <c:spPr>
            <a:solidFill>
              <a:srgbClr val="87C454"/>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גיליון1!$B$1:$C$1</c:f>
              <c:strCache>
                <c:ptCount val="2"/>
                <c:pt idx="0">
                  <c:v>תוכן שיווקי מותאם על סמך מעקב דפדפן</c:v>
                </c:pt>
                <c:pt idx="1">
                  <c:v>תוכן שיווקי מותאם על סמך ניתוח שיחות סלולר</c:v>
                </c:pt>
              </c:strCache>
            </c:strRef>
          </c:cat>
          <c:val>
            <c:numRef>
              <c:f>גיליון1!$B$3:$C$3</c:f>
              <c:numCache>
                <c:formatCode>#,##0%</c:formatCode>
                <c:ptCount val="2"/>
                <c:pt idx="0">
                  <c:v>0.2</c:v>
                </c:pt>
                <c:pt idx="1">
                  <c:v>0.08</c:v>
                </c:pt>
              </c:numCache>
            </c:numRef>
          </c:val>
          <c:extLst xmlns:c16r2="http://schemas.microsoft.com/office/drawing/2015/06/chart">
            <c:ext xmlns:c16="http://schemas.microsoft.com/office/drawing/2014/chart" uri="{C3380CC4-5D6E-409C-BE32-E72D297353CC}">
              <c16:uniqueId val="{00000001-3C76-4637-83FE-697CF8F67E95}"/>
            </c:ext>
          </c:extLst>
        </c:ser>
        <c:ser>
          <c:idx val="2"/>
          <c:order val="2"/>
          <c:tx>
            <c:strRef>
              <c:f>גיליון1!$A$4</c:f>
              <c:strCache>
                <c:ptCount val="1"/>
                <c:pt idx="0">
                  <c:v>במידה רבה</c:v>
                </c:pt>
              </c:strCache>
            </c:strRef>
          </c:tx>
          <c:spPr>
            <a:solidFill>
              <a:srgbClr val="6EAD3B"/>
            </a:solidFill>
            <a:ln>
              <a:solidFill>
                <a:schemeClr val="bg1"/>
              </a:solidFill>
            </a:ln>
          </c:spPr>
          <c:invertIfNegative val="0"/>
          <c:dLbls>
            <c:spPr>
              <a:noFill/>
              <a:ln>
                <a:noFill/>
              </a:ln>
              <a:effectLst/>
            </c:spPr>
            <c:txPr>
              <a:bodyPr/>
              <a:lstStyle/>
              <a:p>
                <a:pPr>
                  <a:defRPr sz="1000" b="1">
                    <a:solidFill>
                      <a:schemeClr val="bg1"/>
                    </a:solidFill>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גיליון1!$B$1:$C$1</c:f>
              <c:strCache>
                <c:ptCount val="2"/>
                <c:pt idx="0">
                  <c:v>תוכן שיווקי מותאם על סמך מעקב דפדפן</c:v>
                </c:pt>
                <c:pt idx="1">
                  <c:v>תוכן שיווקי מותאם על סמך ניתוח שיחות סלולר</c:v>
                </c:pt>
              </c:strCache>
            </c:strRef>
          </c:cat>
          <c:val>
            <c:numRef>
              <c:f>גיליון1!$B$4:$C$4</c:f>
              <c:numCache>
                <c:formatCode>#,##0%</c:formatCode>
                <c:ptCount val="2"/>
                <c:pt idx="0">
                  <c:v>7.0000000000000007E-2</c:v>
                </c:pt>
                <c:pt idx="1">
                  <c:v>0.05</c:v>
                </c:pt>
              </c:numCache>
            </c:numRef>
          </c:val>
          <c:extLst xmlns:c16r2="http://schemas.microsoft.com/office/drawing/2015/06/chart">
            <c:ext xmlns:c16="http://schemas.microsoft.com/office/drawing/2014/chart" uri="{C3380CC4-5D6E-409C-BE32-E72D297353CC}">
              <c16:uniqueId val="{00000002-3C76-4637-83FE-697CF8F67E95}"/>
            </c:ext>
          </c:extLst>
        </c:ser>
        <c:ser>
          <c:idx val="3"/>
          <c:order val="3"/>
          <c:tx>
            <c:strRef>
              <c:f>גיליון1!$A$5</c:f>
              <c:strCache>
                <c:ptCount val="1"/>
                <c:pt idx="0">
                  <c:v>מידה רבה מאוד</c:v>
                </c:pt>
              </c:strCache>
            </c:strRef>
          </c:tx>
          <c:spPr>
            <a:solidFill>
              <a:schemeClr val="accent3">
                <a:lumMod val="5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גיליון1!$B$1:$C$1</c:f>
              <c:strCache>
                <c:ptCount val="2"/>
                <c:pt idx="0">
                  <c:v>תוכן שיווקי מותאם על סמך מעקב דפדפן</c:v>
                </c:pt>
                <c:pt idx="1">
                  <c:v>תוכן שיווקי מותאם על סמך ניתוח שיחות סלולר</c:v>
                </c:pt>
              </c:strCache>
            </c:strRef>
          </c:cat>
          <c:val>
            <c:numRef>
              <c:f>גיליון1!$B$5:$C$5</c:f>
              <c:numCache>
                <c:formatCode>#,##0%</c:formatCode>
                <c:ptCount val="2"/>
                <c:pt idx="0">
                  <c:v>0.03</c:v>
                </c:pt>
                <c:pt idx="1">
                  <c:v>0.02</c:v>
                </c:pt>
              </c:numCache>
            </c:numRef>
          </c:val>
          <c:extLst xmlns:c16r2="http://schemas.microsoft.com/office/drawing/2015/06/chart">
            <c:ext xmlns:c16="http://schemas.microsoft.com/office/drawing/2014/chart" uri="{C3380CC4-5D6E-409C-BE32-E72D297353CC}">
              <c16:uniqueId val="{00000003-3C76-4637-83FE-697CF8F67E95}"/>
            </c:ext>
          </c:extLst>
        </c:ser>
        <c:ser>
          <c:idx val="5"/>
          <c:order val="5"/>
          <c:tx>
            <c:strRef>
              <c:f>גיליון1!$A$7</c:f>
              <c:strCache>
                <c:ptCount val="1"/>
                <c:pt idx="0">
                  <c:v>במידה מועטה</c:v>
                </c:pt>
              </c:strCache>
            </c:strRef>
          </c:tx>
          <c:spPr>
            <a:solidFill>
              <a:srgbClr val="D72E81"/>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גיליון1!$B$1:$C$1</c:f>
              <c:strCache>
                <c:ptCount val="2"/>
                <c:pt idx="0">
                  <c:v>תוכן שיווקי מותאם על סמך מעקב דפדפן</c:v>
                </c:pt>
                <c:pt idx="1">
                  <c:v>תוכן שיווקי מותאם על סמך ניתוח שיחות סלולר</c:v>
                </c:pt>
              </c:strCache>
            </c:strRef>
          </c:cat>
          <c:val>
            <c:numRef>
              <c:f>גיליון1!$B$7:$C$7</c:f>
              <c:numCache>
                <c:formatCode>#,##0%</c:formatCode>
                <c:ptCount val="2"/>
                <c:pt idx="0">
                  <c:v>-0.25</c:v>
                </c:pt>
                <c:pt idx="1">
                  <c:v>-0.12</c:v>
                </c:pt>
              </c:numCache>
            </c:numRef>
          </c:val>
          <c:extLst xmlns:c16r2="http://schemas.microsoft.com/office/drawing/2015/06/chart">
            <c:ext xmlns:c16="http://schemas.microsoft.com/office/drawing/2014/chart" uri="{C3380CC4-5D6E-409C-BE32-E72D297353CC}">
              <c16:uniqueId val="{00000004-3C76-4637-83FE-697CF8F67E95}"/>
            </c:ext>
          </c:extLst>
        </c:ser>
        <c:ser>
          <c:idx val="6"/>
          <c:order val="6"/>
          <c:tx>
            <c:strRef>
              <c:f>גיליון1!$A$8</c:f>
              <c:strCache>
                <c:ptCount val="1"/>
                <c:pt idx="0">
                  <c:v>כלל לא</c:v>
                </c:pt>
              </c:strCache>
            </c:strRef>
          </c:tx>
          <c:spPr>
            <a:solidFill>
              <a:srgbClr val="A11F60"/>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גיליון1!$B$1:$C$1</c:f>
              <c:strCache>
                <c:ptCount val="2"/>
                <c:pt idx="0">
                  <c:v>תוכן שיווקי מותאם על סמך מעקב דפדפן</c:v>
                </c:pt>
                <c:pt idx="1">
                  <c:v>תוכן שיווקי מותאם על סמך ניתוח שיחות סלולר</c:v>
                </c:pt>
              </c:strCache>
            </c:strRef>
          </c:cat>
          <c:val>
            <c:numRef>
              <c:f>גיליון1!$B$8:$C$8</c:f>
              <c:numCache>
                <c:formatCode>#,##0%</c:formatCode>
                <c:ptCount val="2"/>
                <c:pt idx="0">
                  <c:v>-0.39</c:v>
                </c:pt>
                <c:pt idx="1">
                  <c:v>-0.67</c:v>
                </c:pt>
              </c:numCache>
            </c:numRef>
          </c:val>
          <c:extLst xmlns:c16r2="http://schemas.microsoft.com/office/drawing/2015/06/chart">
            <c:ext xmlns:c16="http://schemas.microsoft.com/office/drawing/2014/chart" uri="{C3380CC4-5D6E-409C-BE32-E72D297353CC}">
              <c16:uniqueId val="{00000005-3C76-4637-83FE-697CF8F67E95}"/>
            </c:ext>
          </c:extLst>
        </c:ser>
        <c:dLbls>
          <c:showLegendKey val="0"/>
          <c:showVal val="0"/>
          <c:showCatName val="0"/>
          <c:showSerName val="0"/>
          <c:showPercent val="0"/>
          <c:showBubbleSize val="0"/>
        </c:dLbls>
        <c:gapWidth val="20"/>
        <c:overlap val="100"/>
        <c:axId val="111583232"/>
        <c:axId val="111584768"/>
      </c:barChart>
      <c:lineChart>
        <c:grouping val="standard"/>
        <c:varyColors val="0"/>
        <c:ser>
          <c:idx val="4"/>
          <c:order val="4"/>
          <c:tx>
            <c:strRef>
              <c:f>גיליון1!$A$6</c:f>
              <c:strCache>
                <c:ptCount val="1"/>
                <c:pt idx="0">
                  <c:v>סהכ </c:v>
                </c:pt>
              </c:strCache>
            </c:strRef>
          </c:tx>
          <c:spPr>
            <a:ln>
              <a:noFill/>
            </a:ln>
          </c:spPr>
          <c:marker>
            <c:symbol val="none"/>
          </c:marker>
          <c:dLbls>
            <c:dLbl>
              <c:idx val="0"/>
              <c:layout>
                <c:manualLayout>
                  <c:x val="-3.1302692486891416E-2"/>
                  <c:y val="-0.2825302337665082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3C76-4637-83FE-697CF8F67E95}"/>
                </c:ext>
              </c:extLst>
            </c:dLbl>
            <c:dLbl>
              <c:idx val="1"/>
              <c:layout>
                <c:manualLayout>
                  <c:x val="-3.6427039635359919E-2"/>
                  <c:y val="-8.63228504817238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F-3C76-4637-83FE-697CF8F67E95}"/>
                </c:ext>
              </c:extLst>
            </c:dLbl>
            <c:dLbl>
              <c:idx val="5"/>
              <c:layout>
                <c:manualLayout>
                  <c:x val="-3.2961687638407088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3C76-4637-83FE-697CF8F67E95}"/>
                </c:ext>
              </c:extLst>
            </c:dLbl>
            <c:dLbl>
              <c:idx val="6"/>
              <c:layout>
                <c:manualLayout>
                  <c:x val="-3.1302696575615692E-2"/>
                  <c:y val="-0.19500229483605921"/>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3C76-4637-83FE-697CF8F67E95}"/>
                </c:ext>
              </c:extLst>
            </c:dLbl>
            <c:dLbl>
              <c:idx val="7"/>
              <c:layout>
                <c:manualLayout>
                  <c:x val="-3.2961557019474577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3C76-4637-83FE-697CF8F67E95}"/>
                </c:ext>
              </c:extLst>
            </c:dLbl>
            <c:dLbl>
              <c:idx val="8"/>
              <c:layout>
                <c:manualLayout>
                  <c:x val="-3.1302696575615692E-2"/>
                  <c:y val="-0.18680030104115838"/>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3C76-4637-83FE-697CF8F67E95}"/>
                </c:ext>
              </c:extLst>
            </c:dLbl>
            <c:dLbl>
              <c:idx val="9"/>
              <c:layout>
                <c:manualLayout>
                  <c:x val="-2.5451099014637019E-2"/>
                  <c:y val="-0.1403223362033853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3C76-4637-83FE-697CF8F67E95}"/>
                </c:ext>
              </c:extLst>
            </c:dLbl>
            <c:spPr>
              <a:solidFill>
                <a:schemeClr val="bg1">
                  <a:lumMod val="75000"/>
                </a:schemeClr>
              </a:solidFill>
              <a:ln>
                <a:solidFill>
                  <a:schemeClr val="accent3">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גיליון1!$B$1:$C$1</c:f>
              <c:strCache>
                <c:ptCount val="2"/>
                <c:pt idx="0">
                  <c:v>תוכן שיווקי מותאם על סמך מעקב דפדפן</c:v>
                </c:pt>
                <c:pt idx="1">
                  <c:v>תוכן שיווקי מותאם על סמך ניתוח שיחות סלולר</c:v>
                </c:pt>
              </c:strCache>
            </c:strRef>
          </c:cat>
          <c:val>
            <c:numRef>
              <c:f>גיליון1!$B$6:$C$6</c:f>
              <c:numCache>
                <c:formatCode>#,##0%</c:formatCode>
                <c:ptCount val="2"/>
                <c:pt idx="0">
                  <c:v>0.1</c:v>
                </c:pt>
                <c:pt idx="1">
                  <c:v>7.0000000000000007E-2</c:v>
                </c:pt>
              </c:numCache>
            </c:numRef>
          </c:val>
          <c:smooth val="0"/>
          <c:extLst xmlns:c16r2="http://schemas.microsoft.com/office/drawing/2015/06/chart">
            <c:ext xmlns:c16="http://schemas.microsoft.com/office/drawing/2014/chart" uri="{C3380CC4-5D6E-409C-BE32-E72D297353CC}">
              <c16:uniqueId val="{0000000C-3C76-4637-83FE-697CF8F67E95}"/>
            </c:ext>
          </c:extLst>
        </c:ser>
        <c:ser>
          <c:idx val="7"/>
          <c:order val="7"/>
          <c:tx>
            <c:strRef>
              <c:f>גיליון1!$A$9</c:f>
              <c:strCache>
                <c:ptCount val="1"/>
                <c:pt idx="0">
                  <c:v>סהכ </c:v>
                </c:pt>
              </c:strCache>
            </c:strRef>
          </c:tx>
          <c:spPr>
            <a:ln>
              <a:noFill/>
            </a:ln>
          </c:spPr>
          <c:marker>
            <c:symbol val="none"/>
          </c:marker>
          <c:dLbls>
            <c:dLbl>
              <c:idx val="0"/>
              <c:layout>
                <c:manualLayout>
                  <c:x val="-4.6351829696320311E-2"/>
                  <c:y val="5.11542817669474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3C76-4637-83FE-697CF8F67E95}"/>
                </c:ext>
              </c:extLst>
            </c:dLbl>
            <c:numFmt formatCode="#,##0%;[White]#,##0%" sourceLinked="0"/>
            <c:spPr>
              <a:solidFill>
                <a:schemeClr val="bg1">
                  <a:lumMod val="75000"/>
                </a:schemeClr>
              </a:solidFill>
              <a:ln>
                <a:solidFill>
                  <a:schemeClr val="accent2">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גיליון1!$B$1:$C$1</c:f>
              <c:strCache>
                <c:ptCount val="2"/>
                <c:pt idx="0">
                  <c:v>תוכן שיווקי מותאם על סמך מעקב דפדפן</c:v>
                </c:pt>
                <c:pt idx="1">
                  <c:v>תוכן שיווקי מותאם על סמך ניתוח שיחות סלולר</c:v>
                </c:pt>
              </c:strCache>
            </c:strRef>
          </c:cat>
          <c:val>
            <c:numRef>
              <c:f>גיליון1!$B$9:$C$9</c:f>
              <c:numCache>
                <c:formatCode>#,##0%</c:formatCode>
                <c:ptCount val="2"/>
                <c:pt idx="0">
                  <c:v>-0.64</c:v>
                </c:pt>
                <c:pt idx="1">
                  <c:v>-0.79</c:v>
                </c:pt>
              </c:numCache>
            </c:numRef>
          </c:val>
          <c:smooth val="0"/>
          <c:extLst xmlns:c16r2="http://schemas.microsoft.com/office/drawing/2015/06/chart">
            <c:ext xmlns:c16="http://schemas.microsoft.com/office/drawing/2014/chart" uri="{C3380CC4-5D6E-409C-BE32-E72D297353CC}">
              <c16:uniqueId val="{0000000E-3C76-4637-83FE-697CF8F67E95}"/>
            </c:ext>
          </c:extLst>
        </c:ser>
        <c:dLbls>
          <c:showLegendKey val="0"/>
          <c:showVal val="0"/>
          <c:showCatName val="0"/>
          <c:showSerName val="0"/>
          <c:showPercent val="0"/>
          <c:showBubbleSize val="0"/>
        </c:dLbls>
        <c:marker val="1"/>
        <c:smooth val="0"/>
        <c:axId val="111583232"/>
        <c:axId val="111584768"/>
      </c:lineChart>
      <c:catAx>
        <c:axId val="111583232"/>
        <c:scaling>
          <c:orientation val="minMax"/>
        </c:scaling>
        <c:delete val="0"/>
        <c:axPos val="b"/>
        <c:numFmt formatCode="General" sourceLinked="0"/>
        <c:majorTickMark val="out"/>
        <c:minorTickMark val="none"/>
        <c:tickLblPos val="low"/>
        <c:txPr>
          <a:bodyPr/>
          <a:lstStyle/>
          <a:p>
            <a:pPr>
              <a:defRPr sz="1200">
                <a:solidFill>
                  <a:srgbClr val="000099"/>
                </a:solidFill>
              </a:defRPr>
            </a:pPr>
            <a:endParaRPr lang="he-IL"/>
          </a:p>
        </c:txPr>
        <c:crossAx val="111584768"/>
        <c:crosses val="autoZero"/>
        <c:auto val="1"/>
        <c:lblAlgn val="ctr"/>
        <c:lblOffset val="100"/>
        <c:noMultiLvlLbl val="0"/>
      </c:catAx>
      <c:valAx>
        <c:axId val="111584768"/>
        <c:scaling>
          <c:orientation val="minMax"/>
        </c:scaling>
        <c:delete val="1"/>
        <c:axPos val="l"/>
        <c:majorGridlines>
          <c:spPr>
            <a:ln w="6350">
              <a:solidFill>
                <a:schemeClr val="bg1">
                  <a:lumMod val="85000"/>
                </a:schemeClr>
              </a:solidFill>
              <a:prstDash val="dash"/>
            </a:ln>
          </c:spPr>
        </c:majorGridlines>
        <c:numFmt formatCode="General" sourceLinked="1"/>
        <c:majorTickMark val="out"/>
        <c:minorTickMark val="none"/>
        <c:tickLblPos val="none"/>
        <c:crossAx val="111583232"/>
        <c:crosses val="autoZero"/>
        <c:crossBetween val="between"/>
      </c:valAx>
    </c:plotArea>
    <c:plotVisOnly val="1"/>
    <c:dispBlanksAs val="gap"/>
    <c:showDLblsOverMax val="0"/>
  </c:chart>
  <c:txPr>
    <a:bodyPr/>
    <a:lstStyle/>
    <a:p>
      <a:pPr>
        <a:defRPr sz="1800"/>
      </a:pPr>
      <a:endParaRPr lang="he-IL"/>
    </a:p>
  </c:txPr>
  <c:externalData r:id="rId2">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56145510084245209"/>
          <c:y val="1.2609804369914853E-2"/>
          <c:w val="0.45581018621650454"/>
          <c:h val="0.9649329153761369"/>
        </c:manualLayout>
      </c:layout>
      <c:barChart>
        <c:barDir val="bar"/>
        <c:grouping val="clustered"/>
        <c:varyColors val="0"/>
        <c:ser>
          <c:idx val="0"/>
          <c:order val="0"/>
          <c:tx>
            <c:strRef>
              <c:f>Sheet1!$B$1</c:f>
              <c:strCache>
                <c:ptCount val="1"/>
                <c:pt idx="0">
                  <c:v>כלל המדגם</c:v>
                </c:pt>
              </c:strCache>
            </c:strRef>
          </c:tx>
          <c:spPr>
            <a:solidFill>
              <a:srgbClr val="A11F6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A11F60"/>
                    </a:solidFill>
                    <a:latin typeface="Tahoma" panose="020B0604030504040204" pitchFamily="34" charset="0"/>
                    <a:ea typeface="Tahoma" panose="020B0604030504040204" pitchFamily="34" charset="0"/>
                    <a:cs typeface="Tahoma" panose="020B0604030504040204" pitchFamily="34" charset="0"/>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Sheet1!$A$2:$A$8</c:f>
              <c:strCache>
                <c:ptCount val="7"/>
                <c:pt idx="0">
                  <c:v>לא רוצה,לא צריך,לא מעוניין,מיותר</c:v>
                </c:pt>
                <c:pt idx="1">
                  <c:v>מעקב וחדירה לפרטיות</c:v>
                </c:pt>
                <c:pt idx="2">
                  <c:v>מטריד, מציק</c:v>
                </c:pt>
                <c:pt idx="3">
                  <c:v>אני יודע לבד מה אני צריך</c:v>
                </c:pt>
                <c:pt idx="4">
                  <c:v>לא אוהב תכנים שיווקיים</c:v>
                </c:pt>
                <c:pt idx="5">
                  <c:v>אין לי זמן לזה</c:v>
                </c:pt>
                <c:pt idx="6">
                  <c:v>הגלישה לא משקפת את צרכיי ולכן הפרסום לא רלוונטי</c:v>
                </c:pt>
              </c:strCache>
            </c:strRef>
          </c:cat>
          <c:val>
            <c:numRef>
              <c:f>Sheet1!$B$2:$B$8</c:f>
              <c:numCache>
                <c:formatCode>####%</c:formatCode>
                <c:ptCount val="7"/>
                <c:pt idx="0">
                  <c:v>0.34553045911811603</c:v>
                </c:pt>
                <c:pt idx="1">
                  <c:v>0.25733810008362479</c:v>
                </c:pt>
                <c:pt idx="2">
                  <c:v>0.17931478868485506</c:v>
                </c:pt>
                <c:pt idx="3">
                  <c:v>0.12239977143359144</c:v>
                </c:pt>
                <c:pt idx="4">
                  <c:v>8.1726002555186333E-2</c:v>
                </c:pt>
                <c:pt idx="5">
                  <c:v>3.1142404865685588E-2</c:v>
                </c:pt>
                <c:pt idx="6">
                  <c:v>2.2649288257686265E-2</c:v>
                </c:pt>
              </c:numCache>
            </c:numRef>
          </c:val>
          <c:extLst xmlns:c16r2="http://schemas.microsoft.com/office/drawing/2015/06/chart">
            <c:ext xmlns:c16="http://schemas.microsoft.com/office/drawing/2014/chart" uri="{C3380CC4-5D6E-409C-BE32-E72D297353CC}">
              <c16:uniqueId val="{00000000-24C8-47CC-9760-328623163089}"/>
            </c:ext>
          </c:extLst>
        </c:ser>
        <c:dLbls>
          <c:showLegendKey val="0"/>
          <c:showVal val="1"/>
          <c:showCatName val="0"/>
          <c:showSerName val="0"/>
          <c:showPercent val="0"/>
          <c:showBubbleSize val="0"/>
        </c:dLbls>
        <c:gapWidth val="58"/>
        <c:axId val="111329664"/>
        <c:axId val="111332352"/>
      </c:barChart>
      <c:catAx>
        <c:axId val="111329664"/>
        <c:scaling>
          <c:orientation val="maxMin"/>
        </c:scaling>
        <c:delete val="0"/>
        <c:axPos val="l"/>
        <c:numFmt formatCode="General" sourceLinked="1"/>
        <c:majorTickMark val="out"/>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900" b="0" i="0" u="none" strike="noStrike" kern="1200" baseline="0">
                <a:solidFill>
                  <a:srgbClr val="A11F60"/>
                </a:solidFill>
                <a:latin typeface="Tahoma" panose="020B0604030504040204" pitchFamily="34" charset="0"/>
                <a:ea typeface="Tahoma" panose="020B0604030504040204" pitchFamily="34" charset="0"/>
                <a:cs typeface="Tahoma" panose="020B0604030504040204" pitchFamily="34" charset="0"/>
              </a:defRPr>
            </a:pPr>
            <a:endParaRPr lang="he-IL"/>
          </a:p>
        </c:txPr>
        <c:crossAx val="111332352"/>
        <c:crosses val="autoZero"/>
        <c:auto val="1"/>
        <c:lblAlgn val="ctr"/>
        <c:lblOffset val="100"/>
        <c:noMultiLvlLbl val="0"/>
      </c:catAx>
      <c:valAx>
        <c:axId val="111332352"/>
        <c:scaling>
          <c:orientation val="minMax"/>
          <c:max val="0.5"/>
        </c:scaling>
        <c:delete val="1"/>
        <c:axPos val="t"/>
        <c:numFmt formatCode="####%" sourceLinked="1"/>
        <c:majorTickMark val="out"/>
        <c:minorTickMark val="none"/>
        <c:tickLblPos val="nextTo"/>
        <c:crossAx val="111329664"/>
        <c:crosses val="autoZero"/>
        <c:crossBetween val="between"/>
      </c:valAx>
      <c:spPr>
        <a:noFill/>
        <a:ln w="25400">
          <a:noFill/>
        </a:ln>
        <a:effectLst/>
      </c:spPr>
    </c:plotArea>
    <c:plotVisOnly val="1"/>
    <c:dispBlanksAs val="gap"/>
    <c:showDLblsOverMax val="0"/>
  </c:chart>
  <c:spPr>
    <a:noFill/>
    <a:ln w="6350" cap="flat" cmpd="sng" algn="ctr">
      <a:noFill/>
      <a:prstDash val="solid"/>
      <a:miter lim="800000"/>
    </a:ln>
    <a:effectLst/>
  </c:spPr>
  <c:txPr>
    <a:bodyPr/>
    <a:lstStyle/>
    <a:p>
      <a:pPr>
        <a:defRPr sz="1050" b="0" i="0" u="none" strike="noStrike"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he-IL"/>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8864832803216461"/>
          <c:y val="3.6520683121126142E-2"/>
          <c:w val="0.69172616684816168"/>
          <c:h val="0.86781527161740424"/>
        </c:manualLayout>
      </c:layout>
      <c:barChart>
        <c:barDir val="col"/>
        <c:grouping val="stacked"/>
        <c:varyColors val="0"/>
        <c:ser>
          <c:idx val="0"/>
          <c:order val="0"/>
          <c:tx>
            <c:strRef>
              <c:f>גיליון1!$A$2</c:f>
              <c:strCache>
                <c:ptCount val="1"/>
              </c:strCache>
            </c:strRef>
          </c:tx>
          <c:spPr>
            <a:solidFill>
              <a:schemeClr val="accent3">
                <a:lumMod val="60000"/>
                <a:lumOff val="4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גיליון1!$B$2</c:f>
              <c:numCache>
                <c:formatCode>#,##0%</c:formatCode>
                <c:ptCount val="1"/>
              </c:numCache>
            </c:numRef>
          </c:val>
          <c:extLst xmlns:c16r2="http://schemas.microsoft.com/office/drawing/2015/06/chart">
            <c:ext xmlns:c16="http://schemas.microsoft.com/office/drawing/2014/chart" uri="{C3380CC4-5D6E-409C-BE32-E72D297353CC}">
              <c16:uniqueId val="{00000000-F19F-43C7-8A39-19E46B07BB6D}"/>
            </c:ext>
          </c:extLst>
        </c:ser>
        <c:ser>
          <c:idx val="1"/>
          <c:order val="1"/>
          <c:tx>
            <c:strRef>
              <c:f>גיליון1!$A$3</c:f>
              <c:strCache>
                <c:ptCount val="1"/>
              </c:strCache>
            </c:strRef>
          </c:tx>
          <c:spPr>
            <a:solidFill>
              <a:srgbClr val="87C454"/>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גיליון1!$B$3</c:f>
              <c:numCache>
                <c:formatCode>#,##0%</c:formatCode>
                <c:ptCount val="1"/>
              </c:numCache>
            </c:numRef>
          </c:val>
          <c:extLst xmlns:c16r2="http://schemas.microsoft.com/office/drawing/2015/06/chart">
            <c:ext xmlns:c16="http://schemas.microsoft.com/office/drawing/2014/chart" uri="{C3380CC4-5D6E-409C-BE32-E72D297353CC}">
              <c16:uniqueId val="{00000001-F19F-43C7-8A39-19E46B07BB6D}"/>
            </c:ext>
          </c:extLst>
        </c:ser>
        <c:ser>
          <c:idx val="2"/>
          <c:order val="2"/>
          <c:tx>
            <c:strRef>
              <c:f>גיליון1!$A$4</c:f>
              <c:strCache>
                <c:ptCount val="1"/>
                <c:pt idx="0">
                  <c:v>במידה רבה</c:v>
                </c:pt>
              </c:strCache>
            </c:strRef>
          </c:tx>
          <c:spPr>
            <a:solidFill>
              <a:srgbClr val="6EAD3B"/>
            </a:solidFill>
            <a:ln>
              <a:solidFill>
                <a:schemeClr val="bg1"/>
              </a:solidFill>
            </a:ln>
          </c:spPr>
          <c:invertIfNegative val="0"/>
          <c:dLbls>
            <c:spPr>
              <a:noFill/>
              <a:ln>
                <a:noFill/>
              </a:ln>
              <a:effectLst/>
            </c:spPr>
            <c:txPr>
              <a:bodyPr/>
              <a:lstStyle/>
              <a:p>
                <a:pPr>
                  <a:defRPr sz="1000" b="1">
                    <a:solidFill>
                      <a:schemeClr val="bg1"/>
                    </a:solidFill>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f>
              <c:strCache>
                <c:ptCount val="1"/>
                <c:pt idx="0">
                  <c:v>כלל המדגם</c:v>
                </c:pt>
              </c:strCache>
            </c:strRef>
          </c:cat>
          <c:val>
            <c:numRef>
              <c:f>גיליון1!$B$4</c:f>
              <c:numCache>
                <c:formatCode>#,##0%</c:formatCode>
                <c:ptCount val="1"/>
                <c:pt idx="0">
                  <c:v>0.16</c:v>
                </c:pt>
              </c:numCache>
            </c:numRef>
          </c:val>
          <c:extLst xmlns:c16r2="http://schemas.microsoft.com/office/drawing/2015/06/chart">
            <c:ext xmlns:c16="http://schemas.microsoft.com/office/drawing/2014/chart" uri="{C3380CC4-5D6E-409C-BE32-E72D297353CC}">
              <c16:uniqueId val="{00000002-F19F-43C7-8A39-19E46B07BB6D}"/>
            </c:ext>
          </c:extLst>
        </c:ser>
        <c:ser>
          <c:idx val="3"/>
          <c:order val="3"/>
          <c:tx>
            <c:strRef>
              <c:f>גיליון1!$A$5</c:f>
              <c:strCache>
                <c:ptCount val="1"/>
                <c:pt idx="0">
                  <c:v>מידה רבה מאוד</c:v>
                </c:pt>
              </c:strCache>
            </c:strRef>
          </c:tx>
          <c:spPr>
            <a:solidFill>
              <a:schemeClr val="accent3">
                <a:lumMod val="5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f>
              <c:strCache>
                <c:ptCount val="1"/>
                <c:pt idx="0">
                  <c:v>כלל המדגם</c:v>
                </c:pt>
              </c:strCache>
            </c:strRef>
          </c:cat>
          <c:val>
            <c:numRef>
              <c:f>גיליון1!$B$5</c:f>
              <c:numCache>
                <c:formatCode>#,##0%</c:formatCode>
                <c:ptCount val="1"/>
                <c:pt idx="0">
                  <c:v>0.05</c:v>
                </c:pt>
              </c:numCache>
            </c:numRef>
          </c:val>
          <c:extLst xmlns:c16r2="http://schemas.microsoft.com/office/drawing/2015/06/chart">
            <c:ext xmlns:c16="http://schemas.microsoft.com/office/drawing/2014/chart" uri="{C3380CC4-5D6E-409C-BE32-E72D297353CC}">
              <c16:uniqueId val="{00000003-F19F-43C7-8A39-19E46B07BB6D}"/>
            </c:ext>
          </c:extLst>
        </c:ser>
        <c:ser>
          <c:idx val="5"/>
          <c:order val="5"/>
          <c:tx>
            <c:strRef>
              <c:f>גיליון1!$A$7</c:f>
              <c:strCache>
                <c:ptCount val="1"/>
                <c:pt idx="0">
                  <c:v>במידה מועטה</c:v>
                </c:pt>
              </c:strCache>
            </c:strRef>
          </c:tx>
          <c:spPr>
            <a:solidFill>
              <a:srgbClr val="FF0000">
                <a:alpha val="73000"/>
              </a:srgbClr>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f>
              <c:strCache>
                <c:ptCount val="1"/>
                <c:pt idx="0">
                  <c:v>כלל המדגם</c:v>
                </c:pt>
              </c:strCache>
            </c:strRef>
          </c:cat>
          <c:val>
            <c:numRef>
              <c:f>גיליון1!$B$7</c:f>
              <c:numCache>
                <c:formatCode>#,##0%</c:formatCode>
                <c:ptCount val="1"/>
                <c:pt idx="0">
                  <c:v>-0.44</c:v>
                </c:pt>
              </c:numCache>
            </c:numRef>
          </c:val>
          <c:extLst xmlns:c16r2="http://schemas.microsoft.com/office/drawing/2015/06/chart">
            <c:ext xmlns:c16="http://schemas.microsoft.com/office/drawing/2014/chart" uri="{C3380CC4-5D6E-409C-BE32-E72D297353CC}">
              <c16:uniqueId val="{00000004-F19F-43C7-8A39-19E46B07BB6D}"/>
            </c:ext>
          </c:extLst>
        </c:ser>
        <c:ser>
          <c:idx val="6"/>
          <c:order val="6"/>
          <c:tx>
            <c:strRef>
              <c:f>גיליון1!$A$8</c:f>
              <c:strCache>
                <c:ptCount val="1"/>
                <c:pt idx="0">
                  <c:v>כלל לא</c:v>
                </c:pt>
              </c:strCache>
            </c:strRef>
          </c:tx>
          <c:spPr>
            <a:solidFill>
              <a:srgbClr val="FF0000">
                <a:alpha val="86000"/>
              </a:srgbClr>
            </a:solidFill>
            <a:ln>
              <a:solidFill>
                <a:schemeClr val="bg1"/>
              </a:solidFill>
            </a:ln>
          </c:spPr>
          <c:invertIfNegative val="0"/>
          <c:dPt>
            <c:idx val="0"/>
            <c:invertIfNegative val="0"/>
            <c:bubble3D val="0"/>
            <c:spPr>
              <a:solidFill>
                <a:srgbClr val="FF0000">
                  <a:alpha val="87000"/>
                </a:srgbClr>
              </a:solidFill>
              <a:ln>
                <a:solidFill>
                  <a:schemeClr val="bg1"/>
                </a:solidFill>
              </a:ln>
            </c:spPr>
            <c:extLst xmlns:c16r2="http://schemas.microsoft.com/office/drawing/2015/06/chart">
              <c:ext xmlns:c16="http://schemas.microsoft.com/office/drawing/2014/chart" uri="{C3380CC4-5D6E-409C-BE32-E72D297353CC}">
                <c16:uniqueId val="{00000000-F76D-4A68-AEE0-426DA808DA9B}"/>
              </c:ext>
            </c:extLst>
          </c:dPt>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f>
              <c:strCache>
                <c:ptCount val="1"/>
                <c:pt idx="0">
                  <c:v>כלל המדגם</c:v>
                </c:pt>
              </c:strCache>
            </c:strRef>
          </c:cat>
          <c:val>
            <c:numRef>
              <c:f>גיליון1!$B$8</c:f>
              <c:numCache>
                <c:formatCode>#,##0%</c:formatCode>
                <c:ptCount val="1"/>
                <c:pt idx="0">
                  <c:v>-0.28999999999999998</c:v>
                </c:pt>
              </c:numCache>
            </c:numRef>
          </c:val>
          <c:extLst xmlns:c16r2="http://schemas.microsoft.com/office/drawing/2015/06/chart">
            <c:ext xmlns:c16="http://schemas.microsoft.com/office/drawing/2014/chart" uri="{C3380CC4-5D6E-409C-BE32-E72D297353CC}">
              <c16:uniqueId val="{00000005-F19F-43C7-8A39-19E46B07BB6D}"/>
            </c:ext>
          </c:extLst>
        </c:ser>
        <c:dLbls>
          <c:showLegendKey val="0"/>
          <c:showVal val="0"/>
          <c:showCatName val="0"/>
          <c:showSerName val="0"/>
          <c:showPercent val="0"/>
          <c:showBubbleSize val="0"/>
        </c:dLbls>
        <c:gapWidth val="20"/>
        <c:overlap val="100"/>
        <c:axId val="98948224"/>
        <c:axId val="98949760"/>
      </c:barChart>
      <c:lineChart>
        <c:grouping val="standard"/>
        <c:varyColors val="0"/>
        <c:ser>
          <c:idx val="4"/>
          <c:order val="4"/>
          <c:tx>
            <c:strRef>
              <c:f>גיליון1!$A$6</c:f>
              <c:strCache>
                <c:ptCount val="1"/>
                <c:pt idx="0">
                  <c:v>סהכ </c:v>
                </c:pt>
              </c:strCache>
            </c:strRef>
          </c:tx>
          <c:spPr>
            <a:ln>
              <a:noFill/>
            </a:ln>
          </c:spPr>
          <c:marker>
            <c:symbol val="none"/>
          </c:marker>
          <c:dLbls>
            <c:dLbl>
              <c:idx val="0"/>
              <c:layout>
                <c:manualLayout>
                  <c:x val="-3.1302692486891416E-2"/>
                  <c:y val="-0.2825302337665082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6-F19F-43C7-8A39-19E46B07BB6D}"/>
                </c:ext>
              </c:extLst>
            </c:dLbl>
            <c:dLbl>
              <c:idx val="5"/>
              <c:layout>
                <c:manualLayout>
                  <c:x val="-3.2961687638407088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F19F-43C7-8A39-19E46B07BB6D}"/>
                </c:ext>
              </c:extLst>
            </c:dLbl>
            <c:dLbl>
              <c:idx val="6"/>
              <c:layout>
                <c:manualLayout>
                  <c:x val="-3.1302696575615692E-2"/>
                  <c:y val="-0.19500229483605921"/>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F19F-43C7-8A39-19E46B07BB6D}"/>
                </c:ext>
              </c:extLst>
            </c:dLbl>
            <c:dLbl>
              <c:idx val="7"/>
              <c:layout>
                <c:manualLayout>
                  <c:x val="-3.2961557019474577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F19F-43C7-8A39-19E46B07BB6D}"/>
                </c:ext>
              </c:extLst>
            </c:dLbl>
            <c:dLbl>
              <c:idx val="8"/>
              <c:layout>
                <c:manualLayout>
                  <c:x val="-3.1302696575615692E-2"/>
                  <c:y val="-0.18680030104115838"/>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F19F-43C7-8A39-19E46B07BB6D}"/>
                </c:ext>
              </c:extLst>
            </c:dLbl>
            <c:dLbl>
              <c:idx val="9"/>
              <c:layout>
                <c:manualLayout>
                  <c:x val="-2.5451099014637019E-2"/>
                  <c:y val="-0.1403223362033853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F19F-43C7-8A39-19E46B07BB6D}"/>
                </c:ext>
              </c:extLst>
            </c:dLbl>
            <c:spPr>
              <a:solidFill>
                <a:schemeClr val="bg1">
                  <a:lumMod val="75000"/>
                </a:schemeClr>
              </a:solidFill>
              <a:ln>
                <a:solidFill>
                  <a:schemeClr val="accent3">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גיליון1!$B$6</c:f>
              <c:numCache>
                <c:formatCode>#,##0%</c:formatCode>
                <c:ptCount val="1"/>
                <c:pt idx="0">
                  <c:v>0.21</c:v>
                </c:pt>
              </c:numCache>
            </c:numRef>
          </c:val>
          <c:smooth val="0"/>
          <c:extLst xmlns:c16r2="http://schemas.microsoft.com/office/drawing/2015/06/chart">
            <c:ext xmlns:c16="http://schemas.microsoft.com/office/drawing/2014/chart" uri="{C3380CC4-5D6E-409C-BE32-E72D297353CC}">
              <c16:uniqueId val="{0000000C-F19F-43C7-8A39-19E46B07BB6D}"/>
            </c:ext>
          </c:extLst>
        </c:ser>
        <c:ser>
          <c:idx val="7"/>
          <c:order val="7"/>
          <c:tx>
            <c:strRef>
              <c:f>גיליון1!$A$9</c:f>
              <c:strCache>
                <c:ptCount val="1"/>
                <c:pt idx="0">
                  <c:v>סהכ </c:v>
                </c:pt>
              </c:strCache>
            </c:strRef>
          </c:tx>
          <c:spPr>
            <a:ln>
              <a:noFill/>
            </a:ln>
          </c:spPr>
          <c:marker>
            <c:symbol val="none"/>
          </c:marker>
          <c:dLbls>
            <c:dLbl>
              <c:idx val="0"/>
              <c:layout>
                <c:manualLayout>
                  <c:x val="-4.6351829696320311E-2"/>
                  <c:y val="5.11542817669474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D-F19F-43C7-8A39-19E46B07BB6D}"/>
                </c:ext>
              </c:extLst>
            </c:dLbl>
            <c:numFmt formatCode="#,##0%;[White]#,##0%" sourceLinked="0"/>
            <c:spPr>
              <a:solidFill>
                <a:schemeClr val="bg1">
                  <a:lumMod val="75000"/>
                </a:schemeClr>
              </a:solidFill>
              <a:ln>
                <a:solidFill>
                  <a:schemeClr val="accent2">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גיליון1!$B$9</c:f>
              <c:numCache>
                <c:formatCode>#,##0%</c:formatCode>
                <c:ptCount val="1"/>
                <c:pt idx="0">
                  <c:v>-0.73</c:v>
                </c:pt>
              </c:numCache>
            </c:numRef>
          </c:val>
          <c:smooth val="0"/>
          <c:extLst xmlns:c16r2="http://schemas.microsoft.com/office/drawing/2015/06/chart">
            <c:ext xmlns:c16="http://schemas.microsoft.com/office/drawing/2014/chart" uri="{C3380CC4-5D6E-409C-BE32-E72D297353CC}">
              <c16:uniqueId val="{0000000E-F19F-43C7-8A39-19E46B07BB6D}"/>
            </c:ext>
          </c:extLst>
        </c:ser>
        <c:dLbls>
          <c:showLegendKey val="0"/>
          <c:showVal val="0"/>
          <c:showCatName val="0"/>
          <c:showSerName val="0"/>
          <c:showPercent val="0"/>
          <c:showBubbleSize val="0"/>
        </c:dLbls>
        <c:marker val="1"/>
        <c:smooth val="0"/>
        <c:axId val="98948224"/>
        <c:axId val="98949760"/>
      </c:lineChart>
      <c:catAx>
        <c:axId val="98948224"/>
        <c:scaling>
          <c:orientation val="minMax"/>
        </c:scaling>
        <c:delete val="0"/>
        <c:axPos val="b"/>
        <c:numFmt formatCode="General" sourceLinked="0"/>
        <c:majorTickMark val="out"/>
        <c:minorTickMark val="none"/>
        <c:tickLblPos val="low"/>
        <c:txPr>
          <a:bodyPr/>
          <a:lstStyle/>
          <a:p>
            <a:pPr>
              <a:defRPr sz="1200">
                <a:solidFill>
                  <a:srgbClr val="000099"/>
                </a:solidFill>
              </a:defRPr>
            </a:pPr>
            <a:endParaRPr lang="he-IL"/>
          </a:p>
        </c:txPr>
        <c:crossAx val="98949760"/>
        <c:crosses val="autoZero"/>
        <c:auto val="1"/>
        <c:lblAlgn val="ctr"/>
        <c:lblOffset val="100"/>
        <c:noMultiLvlLbl val="0"/>
      </c:catAx>
      <c:valAx>
        <c:axId val="98949760"/>
        <c:scaling>
          <c:orientation val="minMax"/>
        </c:scaling>
        <c:delete val="1"/>
        <c:axPos val="l"/>
        <c:majorGridlines>
          <c:spPr>
            <a:ln w="6350">
              <a:solidFill>
                <a:schemeClr val="bg1">
                  <a:lumMod val="85000"/>
                </a:schemeClr>
              </a:solidFill>
              <a:prstDash val="dash"/>
            </a:ln>
          </c:spPr>
        </c:majorGridlines>
        <c:numFmt formatCode="#,##0%" sourceLinked="1"/>
        <c:majorTickMark val="out"/>
        <c:minorTickMark val="none"/>
        <c:tickLblPos val="none"/>
        <c:crossAx val="98948224"/>
        <c:crosses val="autoZero"/>
        <c:crossBetween val="between"/>
      </c:valAx>
    </c:plotArea>
    <c:plotVisOnly val="1"/>
    <c:dispBlanksAs val="gap"/>
    <c:showDLblsOverMax val="0"/>
  </c:chart>
  <c:txPr>
    <a:bodyPr/>
    <a:lstStyle/>
    <a:p>
      <a:pPr>
        <a:defRPr sz="1800"/>
      </a:pPr>
      <a:endParaRPr lang="he-IL"/>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4412646652297692"/>
          <c:y val="3.6520683121126142E-2"/>
          <c:w val="0.73624815514413222"/>
          <c:h val="0.86781527161740424"/>
        </c:manualLayout>
      </c:layout>
      <c:barChart>
        <c:barDir val="col"/>
        <c:grouping val="stacked"/>
        <c:varyColors val="0"/>
        <c:ser>
          <c:idx val="0"/>
          <c:order val="0"/>
          <c:tx>
            <c:strRef>
              <c:f>גיליון1!$A$2</c:f>
              <c:strCache>
                <c:ptCount val="1"/>
              </c:strCache>
            </c:strRef>
          </c:tx>
          <c:spPr>
            <a:solidFill>
              <a:schemeClr val="accent3">
                <a:lumMod val="60000"/>
                <a:lumOff val="4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גיליון1!$B$2</c:f>
              <c:numCache>
                <c:formatCode>#,##0%</c:formatCode>
                <c:ptCount val="1"/>
              </c:numCache>
            </c:numRef>
          </c:val>
          <c:extLst xmlns:c16r2="http://schemas.microsoft.com/office/drawing/2015/06/chart">
            <c:ext xmlns:c16="http://schemas.microsoft.com/office/drawing/2014/chart" uri="{C3380CC4-5D6E-409C-BE32-E72D297353CC}">
              <c16:uniqueId val="{00000000-3B54-44F6-BBEA-945EBADCE760}"/>
            </c:ext>
          </c:extLst>
        </c:ser>
        <c:ser>
          <c:idx val="1"/>
          <c:order val="1"/>
          <c:tx>
            <c:strRef>
              <c:f>גיליון1!$A$3</c:f>
              <c:strCache>
                <c:ptCount val="1"/>
                <c:pt idx="0">
                  <c:v>במידה בינונית</c:v>
                </c:pt>
              </c:strCache>
            </c:strRef>
          </c:tx>
          <c:spPr>
            <a:solidFill>
              <a:srgbClr val="87C454"/>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f>
              <c:strCache>
                <c:ptCount val="1"/>
                <c:pt idx="0">
                  <c:v>כלל המדגם</c:v>
                </c:pt>
              </c:strCache>
            </c:strRef>
          </c:cat>
          <c:val>
            <c:numRef>
              <c:f>גיליון1!$B$3</c:f>
              <c:numCache>
                <c:formatCode>#,##0%</c:formatCode>
                <c:ptCount val="1"/>
                <c:pt idx="0">
                  <c:v>0.16</c:v>
                </c:pt>
              </c:numCache>
            </c:numRef>
          </c:val>
          <c:extLst xmlns:c16r2="http://schemas.microsoft.com/office/drawing/2015/06/chart">
            <c:ext xmlns:c16="http://schemas.microsoft.com/office/drawing/2014/chart" uri="{C3380CC4-5D6E-409C-BE32-E72D297353CC}">
              <c16:uniqueId val="{00000001-3B54-44F6-BBEA-945EBADCE760}"/>
            </c:ext>
          </c:extLst>
        </c:ser>
        <c:ser>
          <c:idx val="2"/>
          <c:order val="2"/>
          <c:tx>
            <c:strRef>
              <c:f>גיליון1!$A$4</c:f>
              <c:strCache>
                <c:ptCount val="1"/>
                <c:pt idx="0">
                  <c:v>במידה רבה</c:v>
                </c:pt>
              </c:strCache>
            </c:strRef>
          </c:tx>
          <c:spPr>
            <a:solidFill>
              <a:srgbClr val="6EAD3B"/>
            </a:solidFill>
            <a:ln>
              <a:solidFill>
                <a:schemeClr val="bg1"/>
              </a:solidFill>
            </a:ln>
          </c:spPr>
          <c:invertIfNegative val="0"/>
          <c:dLbls>
            <c:spPr>
              <a:noFill/>
              <a:ln>
                <a:noFill/>
              </a:ln>
              <a:effectLst/>
            </c:spPr>
            <c:txPr>
              <a:bodyPr/>
              <a:lstStyle/>
              <a:p>
                <a:pPr>
                  <a:defRPr sz="1000" b="1">
                    <a:solidFill>
                      <a:schemeClr val="bg1"/>
                    </a:solidFill>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f>
              <c:strCache>
                <c:ptCount val="1"/>
                <c:pt idx="0">
                  <c:v>כלל המדגם</c:v>
                </c:pt>
              </c:strCache>
            </c:strRef>
          </c:cat>
          <c:val>
            <c:numRef>
              <c:f>גיליון1!$B$4</c:f>
              <c:numCache>
                <c:formatCode>#,##0%</c:formatCode>
                <c:ptCount val="1"/>
                <c:pt idx="0">
                  <c:v>0.2</c:v>
                </c:pt>
              </c:numCache>
            </c:numRef>
          </c:val>
          <c:extLst xmlns:c16r2="http://schemas.microsoft.com/office/drawing/2015/06/chart">
            <c:ext xmlns:c16="http://schemas.microsoft.com/office/drawing/2014/chart" uri="{C3380CC4-5D6E-409C-BE32-E72D297353CC}">
              <c16:uniqueId val="{00000002-3B54-44F6-BBEA-945EBADCE760}"/>
            </c:ext>
          </c:extLst>
        </c:ser>
        <c:ser>
          <c:idx val="3"/>
          <c:order val="3"/>
          <c:tx>
            <c:strRef>
              <c:f>גיליון1!$A$5</c:f>
              <c:strCache>
                <c:ptCount val="1"/>
                <c:pt idx="0">
                  <c:v>מידה רבה מאוד</c:v>
                </c:pt>
              </c:strCache>
            </c:strRef>
          </c:tx>
          <c:spPr>
            <a:solidFill>
              <a:schemeClr val="accent3">
                <a:lumMod val="5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f>
              <c:strCache>
                <c:ptCount val="1"/>
                <c:pt idx="0">
                  <c:v>כלל המדגם</c:v>
                </c:pt>
              </c:strCache>
            </c:strRef>
          </c:cat>
          <c:val>
            <c:numRef>
              <c:f>גיליון1!$B$5</c:f>
              <c:numCache>
                <c:formatCode>#,##0%</c:formatCode>
                <c:ptCount val="1"/>
                <c:pt idx="0">
                  <c:v>0.43</c:v>
                </c:pt>
              </c:numCache>
            </c:numRef>
          </c:val>
          <c:extLst xmlns:c16r2="http://schemas.microsoft.com/office/drawing/2015/06/chart">
            <c:ext xmlns:c16="http://schemas.microsoft.com/office/drawing/2014/chart" uri="{C3380CC4-5D6E-409C-BE32-E72D297353CC}">
              <c16:uniqueId val="{00000003-3B54-44F6-BBEA-945EBADCE760}"/>
            </c:ext>
          </c:extLst>
        </c:ser>
        <c:ser>
          <c:idx val="5"/>
          <c:order val="5"/>
          <c:tx>
            <c:strRef>
              <c:f>גיליון1!$A$7</c:f>
              <c:strCache>
                <c:ptCount val="1"/>
                <c:pt idx="0">
                  <c:v>במידה מועטה</c:v>
                </c:pt>
              </c:strCache>
            </c:strRef>
          </c:tx>
          <c:spPr>
            <a:solidFill>
              <a:srgbClr val="D72E81"/>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f>
              <c:strCache>
                <c:ptCount val="1"/>
                <c:pt idx="0">
                  <c:v>כלל המדגם</c:v>
                </c:pt>
              </c:strCache>
            </c:strRef>
          </c:cat>
          <c:val>
            <c:numRef>
              <c:f>גיליון1!$B$7</c:f>
              <c:numCache>
                <c:formatCode>#,##0%</c:formatCode>
                <c:ptCount val="1"/>
                <c:pt idx="0">
                  <c:v>-0.08</c:v>
                </c:pt>
              </c:numCache>
            </c:numRef>
          </c:val>
          <c:extLst xmlns:c16r2="http://schemas.microsoft.com/office/drawing/2015/06/chart">
            <c:ext xmlns:c16="http://schemas.microsoft.com/office/drawing/2014/chart" uri="{C3380CC4-5D6E-409C-BE32-E72D297353CC}">
              <c16:uniqueId val="{00000004-3B54-44F6-BBEA-945EBADCE760}"/>
            </c:ext>
          </c:extLst>
        </c:ser>
        <c:ser>
          <c:idx val="6"/>
          <c:order val="6"/>
          <c:tx>
            <c:strRef>
              <c:f>גיליון1!$A$8</c:f>
              <c:strCache>
                <c:ptCount val="1"/>
                <c:pt idx="0">
                  <c:v>כלל לא</c:v>
                </c:pt>
              </c:strCache>
            </c:strRef>
          </c:tx>
          <c:spPr>
            <a:solidFill>
              <a:srgbClr val="A11F60"/>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f>
              <c:strCache>
                <c:ptCount val="1"/>
                <c:pt idx="0">
                  <c:v>כלל המדגם</c:v>
                </c:pt>
              </c:strCache>
            </c:strRef>
          </c:cat>
          <c:val>
            <c:numRef>
              <c:f>גיליון1!$B$8</c:f>
              <c:numCache>
                <c:formatCode>#,##0%</c:formatCode>
                <c:ptCount val="1"/>
                <c:pt idx="0">
                  <c:v>-0.05</c:v>
                </c:pt>
              </c:numCache>
            </c:numRef>
          </c:val>
          <c:extLst xmlns:c16r2="http://schemas.microsoft.com/office/drawing/2015/06/chart">
            <c:ext xmlns:c16="http://schemas.microsoft.com/office/drawing/2014/chart" uri="{C3380CC4-5D6E-409C-BE32-E72D297353CC}">
              <c16:uniqueId val="{00000005-3B54-44F6-BBEA-945EBADCE760}"/>
            </c:ext>
          </c:extLst>
        </c:ser>
        <c:dLbls>
          <c:showLegendKey val="0"/>
          <c:showVal val="0"/>
          <c:showCatName val="0"/>
          <c:showSerName val="0"/>
          <c:showPercent val="0"/>
          <c:showBubbleSize val="0"/>
        </c:dLbls>
        <c:gapWidth val="20"/>
        <c:overlap val="100"/>
        <c:axId val="98854016"/>
        <c:axId val="98855552"/>
      </c:barChart>
      <c:lineChart>
        <c:grouping val="standard"/>
        <c:varyColors val="0"/>
        <c:ser>
          <c:idx val="4"/>
          <c:order val="4"/>
          <c:tx>
            <c:strRef>
              <c:f>גיליון1!$A$6</c:f>
              <c:strCache>
                <c:ptCount val="1"/>
                <c:pt idx="0">
                  <c:v>סהכ </c:v>
                </c:pt>
              </c:strCache>
            </c:strRef>
          </c:tx>
          <c:spPr>
            <a:ln>
              <a:noFill/>
            </a:ln>
          </c:spPr>
          <c:marker>
            <c:symbol val="none"/>
          </c:marker>
          <c:dLbls>
            <c:dLbl>
              <c:idx val="0"/>
              <c:layout>
                <c:manualLayout>
                  <c:x val="-4.3445060981031486E-2"/>
                  <c:y val="-5.233596581524493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6-3B54-44F6-BBEA-945EBADCE760}"/>
                </c:ext>
              </c:extLst>
            </c:dLbl>
            <c:dLbl>
              <c:idx val="5"/>
              <c:layout>
                <c:manualLayout>
                  <c:x val="-3.2961687638407088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3B54-44F6-BBEA-945EBADCE760}"/>
                </c:ext>
              </c:extLst>
            </c:dLbl>
            <c:dLbl>
              <c:idx val="6"/>
              <c:layout>
                <c:manualLayout>
                  <c:x val="-3.1302696575615692E-2"/>
                  <c:y val="-0.19500229483605921"/>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3B54-44F6-BBEA-945EBADCE760}"/>
                </c:ext>
              </c:extLst>
            </c:dLbl>
            <c:dLbl>
              <c:idx val="7"/>
              <c:layout>
                <c:manualLayout>
                  <c:x val="-3.2961557019474577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3B54-44F6-BBEA-945EBADCE760}"/>
                </c:ext>
              </c:extLst>
            </c:dLbl>
            <c:dLbl>
              <c:idx val="8"/>
              <c:layout>
                <c:manualLayout>
                  <c:x val="-3.1302696575615692E-2"/>
                  <c:y val="-0.18680030104115838"/>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3B54-44F6-BBEA-945EBADCE760}"/>
                </c:ext>
              </c:extLst>
            </c:dLbl>
            <c:dLbl>
              <c:idx val="9"/>
              <c:layout>
                <c:manualLayout>
                  <c:x val="-2.5451099014637019E-2"/>
                  <c:y val="-0.1403223362033853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3B54-44F6-BBEA-945EBADCE760}"/>
                </c:ext>
              </c:extLst>
            </c:dLbl>
            <c:spPr>
              <a:solidFill>
                <a:schemeClr val="bg1">
                  <a:lumMod val="75000"/>
                </a:schemeClr>
              </a:solidFill>
              <a:ln>
                <a:solidFill>
                  <a:schemeClr val="accent3">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גיליון1!$B$6</c:f>
              <c:numCache>
                <c:formatCode>#,##0%</c:formatCode>
                <c:ptCount val="1"/>
                <c:pt idx="0">
                  <c:v>0.79</c:v>
                </c:pt>
              </c:numCache>
            </c:numRef>
          </c:val>
          <c:smooth val="0"/>
          <c:extLst xmlns:c16r2="http://schemas.microsoft.com/office/drawing/2015/06/chart">
            <c:ext xmlns:c16="http://schemas.microsoft.com/office/drawing/2014/chart" uri="{C3380CC4-5D6E-409C-BE32-E72D297353CC}">
              <c16:uniqueId val="{0000000C-3B54-44F6-BBEA-945EBADCE760}"/>
            </c:ext>
          </c:extLst>
        </c:ser>
        <c:ser>
          <c:idx val="7"/>
          <c:order val="7"/>
          <c:tx>
            <c:strRef>
              <c:f>גיליון1!$A$9</c:f>
              <c:strCache>
                <c:ptCount val="1"/>
                <c:pt idx="0">
                  <c:v>סהכ </c:v>
                </c:pt>
              </c:strCache>
            </c:strRef>
          </c:tx>
          <c:spPr>
            <a:ln>
              <a:noFill/>
            </a:ln>
          </c:spPr>
          <c:marker>
            <c:symbol val="none"/>
          </c:marker>
          <c:dLbls>
            <c:dLbl>
              <c:idx val="0"/>
              <c:layout>
                <c:manualLayout>
                  <c:x val="-4.6351829696320311E-2"/>
                  <c:y val="5.11542817669474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D-3B54-44F6-BBEA-945EBADCE760}"/>
                </c:ext>
              </c:extLst>
            </c:dLbl>
            <c:numFmt formatCode="#,##0%;[White]#,##0%" sourceLinked="0"/>
            <c:spPr>
              <a:solidFill>
                <a:schemeClr val="bg1">
                  <a:lumMod val="75000"/>
                </a:schemeClr>
              </a:solidFill>
              <a:ln>
                <a:solidFill>
                  <a:schemeClr val="accent2">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f>
              <c:strCache>
                <c:ptCount val="1"/>
                <c:pt idx="0">
                  <c:v>כלל המדגם</c:v>
                </c:pt>
              </c:strCache>
            </c:strRef>
          </c:cat>
          <c:val>
            <c:numRef>
              <c:f>גיליון1!$B$9</c:f>
              <c:numCache>
                <c:formatCode>#,##0%</c:formatCode>
                <c:ptCount val="1"/>
                <c:pt idx="0">
                  <c:v>-0.13</c:v>
                </c:pt>
              </c:numCache>
            </c:numRef>
          </c:val>
          <c:smooth val="0"/>
          <c:extLst xmlns:c16r2="http://schemas.microsoft.com/office/drawing/2015/06/chart">
            <c:ext xmlns:c16="http://schemas.microsoft.com/office/drawing/2014/chart" uri="{C3380CC4-5D6E-409C-BE32-E72D297353CC}">
              <c16:uniqueId val="{0000000E-3B54-44F6-BBEA-945EBADCE760}"/>
            </c:ext>
          </c:extLst>
        </c:ser>
        <c:dLbls>
          <c:showLegendKey val="0"/>
          <c:showVal val="0"/>
          <c:showCatName val="0"/>
          <c:showSerName val="0"/>
          <c:showPercent val="0"/>
          <c:showBubbleSize val="0"/>
        </c:dLbls>
        <c:marker val="1"/>
        <c:smooth val="0"/>
        <c:axId val="98854016"/>
        <c:axId val="98855552"/>
      </c:lineChart>
      <c:catAx>
        <c:axId val="98854016"/>
        <c:scaling>
          <c:orientation val="minMax"/>
        </c:scaling>
        <c:delete val="0"/>
        <c:axPos val="b"/>
        <c:numFmt formatCode="General" sourceLinked="0"/>
        <c:majorTickMark val="out"/>
        <c:minorTickMark val="none"/>
        <c:tickLblPos val="low"/>
        <c:txPr>
          <a:bodyPr/>
          <a:lstStyle/>
          <a:p>
            <a:pPr>
              <a:defRPr sz="1200">
                <a:solidFill>
                  <a:srgbClr val="000099"/>
                </a:solidFill>
              </a:defRPr>
            </a:pPr>
            <a:endParaRPr lang="he-IL"/>
          </a:p>
        </c:txPr>
        <c:crossAx val="98855552"/>
        <c:crosses val="autoZero"/>
        <c:auto val="1"/>
        <c:lblAlgn val="ctr"/>
        <c:lblOffset val="100"/>
        <c:noMultiLvlLbl val="0"/>
      </c:catAx>
      <c:valAx>
        <c:axId val="98855552"/>
        <c:scaling>
          <c:orientation val="minMax"/>
        </c:scaling>
        <c:delete val="1"/>
        <c:axPos val="l"/>
        <c:majorGridlines>
          <c:spPr>
            <a:ln w="6350">
              <a:solidFill>
                <a:schemeClr val="bg1">
                  <a:lumMod val="85000"/>
                </a:schemeClr>
              </a:solidFill>
              <a:prstDash val="dash"/>
            </a:ln>
          </c:spPr>
        </c:majorGridlines>
        <c:numFmt formatCode="#,##0%" sourceLinked="1"/>
        <c:majorTickMark val="out"/>
        <c:minorTickMark val="none"/>
        <c:tickLblPos val="none"/>
        <c:crossAx val="98854016"/>
        <c:crosses val="autoZero"/>
        <c:crossBetween val="between"/>
      </c:valAx>
    </c:plotArea>
    <c:plotVisOnly val="1"/>
    <c:dispBlanksAs val="gap"/>
    <c:showDLblsOverMax val="0"/>
  </c:chart>
  <c:txPr>
    <a:bodyPr/>
    <a:lstStyle/>
    <a:p>
      <a:pPr>
        <a:defRPr sz="1800"/>
      </a:pPr>
      <a:endParaRPr lang="he-IL"/>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714893569039382"/>
          <c:y val="0"/>
          <c:w val="0.62087921823642511"/>
          <c:h val="0.89611551553397284"/>
        </c:manualLayout>
      </c:layout>
      <c:barChart>
        <c:barDir val="col"/>
        <c:grouping val="stacked"/>
        <c:varyColors val="0"/>
        <c:ser>
          <c:idx val="1"/>
          <c:order val="0"/>
          <c:tx>
            <c:strRef>
              <c:f>Sheet1!$A$2</c:f>
              <c:strCache>
                <c:ptCount val="1"/>
                <c:pt idx="0">
                  <c:v>כל יום</c:v>
                </c:pt>
              </c:strCache>
            </c:strRef>
          </c:tx>
          <c:spPr>
            <a:solidFill>
              <a:srgbClr val="4F6228"/>
            </a:solidFill>
          </c:spPr>
          <c:invertIfNegative val="0"/>
          <c:dPt>
            <c:idx val="0"/>
            <c:invertIfNegative val="0"/>
            <c:bubble3D val="0"/>
            <c:spPr>
              <a:solidFill>
                <a:srgbClr val="4F6228"/>
              </a:solidFill>
              <a:ln>
                <a:solidFill>
                  <a:schemeClr val="bg1"/>
                </a:solidFill>
              </a:ln>
            </c:spPr>
            <c:extLst xmlns:c16r2="http://schemas.microsoft.com/office/drawing/2015/06/chart">
              <c:ext xmlns:c16="http://schemas.microsoft.com/office/drawing/2014/chart" uri="{C3380CC4-5D6E-409C-BE32-E72D297353CC}">
                <c16:uniqueId val="{00000001-6900-4B15-87FB-CD3B086BF7F5}"/>
              </c:ext>
            </c:extLst>
          </c:dPt>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Sheet1!$B$1</c:f>
              <c:strCache>
                <c:ptCount val="1"/>
                <c:pt idx="0">
                  <c:v>כלל המדגם</c:v>
                </c:pt>
              </c:strCache>
            </c:strRef>
          </c:cat>
          <c:val>
            <c:numRef>
              <c:f>Sheet1!$B$2</c:f>
              <c:numCache>
                <c:formatCode>####%</c:formatCode>
                <c:ptCount val="1"/>
                <c:pt idx="0">
                  <c:v>8.2007647523190605E-2</c:v>
                </c:pt>
              </c:numCache>
            </c:numRef>
          </c:val>
          <c:extLst xmlns:c16r2="http://schemas.microsoft.com/office/drawing/2015/06/chart">
            <c:ext xmlns:c16="http://schemas.microsoft.com/office/drawing/2014/chart" uri="{C3380CC4-5D6E-409C-BE32-E72D297353CC}">
              <c16:uniqueId val="{00000002-6900-4B15-87FB-CD3B086BF7F5}"/>
            </c:ext>
          </c:extLst>
        </c:ser>
        <c:ser>
          <c:idx val="0"/>
          <c:order val="1"/>
          <c:tx>
            <c:strRef>
              <c:f>Sheet1!$A$3</c:f>
              <c:strCache>
                <c:ptCount val="1"/>
                <c:pt idx="0">
                  <c:v>מס` פעמים בשבוע</c:v>
                </c:pt>
              </c:strCache>
            </c:strRef>
          </c:tx>
          <c:spPr>
            <a:solidFill>
              <a:srgbClr val="6EAD3B"/>
            </a:solidFill>
          </c:spPr>
          <c:invertIfNegative val="0"/>
          <c:dPt>
            <c:idx val="0"/>
            <c:invertIfNegative val="0"/>
            <c:bubble3D val="0"/>
            <c:spPr>
              <a:solidFill>
                <a:srgbClr val="6EAD3B"/>
              </a:solidFill>
              <a:ln>
                <a:solidFill>
                  <a:schemeClr val="bg1"/>
                </a:solidFill>
              </a:ln>
            </c:spPr>
            <c:extLst xmlns:c16r2="http://schemas.microsoft.com/office/drawing/2015/06/chart">
              <c:ext xmlns:c16="http://schemas.microsoft.com/office/drawing/2014/chart" uri="{C3380CC4-5D6E-409C-BE32-E72D297353CC}">
                <c16:uniqueId val="{00000004-6900-4B15-87FB-CD3B086BF7F5}"/>
              </c:ext>
            </c:extLst>
          </c:dPt>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Sheet1!$B$1</c:f>
              <c:strCache>
                <c:ptCount val="1"/>
                <c:pt idx="0">
                  <c:v>כלל המדגם</c:v>
                </c:pt>
              </c:strCache>
            </c:strRef>
          </c:cat>
          <c:val>
            <c:numRef>
              <c:f>Sheet1!$B$3</c:f>
              <c:numCache>
                <c:formatCode>####%</c:formatCode>
                <c:ptCount val="1"/>
                <c:pt idx="0">
                  <c:v>0.15351584626010215</c:v>
                </c:pt>
              </c:numCache>
            </c:numRef>
          </c:val>
          <c:extLst xmlns:c16r2="http://schemas.microsoft.com/office/drawing/2015/06/chart">
            <c:ext xmlns:c16="http://schemas.microsoft.com/office/drawing/2014/chart" uri="{C3380CC4-5D6E-409C-BE32-E72D297353CC}">
              <c16:uniqueId val="{00000005-6900-4B15-87FB-CD3B086BF7F5}"/>
            </c:ext>
          </c:extLst>
        </c:ser>
        <c:ser>
          <c:idx val="2"/>
          <c:order val="2"/>
          <c:tx>
            <c:strRef>
              <c:f>Sheet1!$A$4</c:f>
              <c:strCache>
                <c:ptCount val="1"/>
                <c:pt idx="0">
                  <c:v>בין פעם בשבוע למס` פעמים בחודש</c:v>
                </c:pt>
              </c:strCache>
            </c:strRef>
          </c:tx>
          <c:spPr>
            <a:solidFill>
              <a:schemeClr val="accent6">
                <a:lumMod val="60000"/>
                <a:lumOff val="40000"/>
              </a:schemeClr>
            </a:solidFill>
          </c:spPr>
          <c:invertIfNegative val="0"/>
          <c:dPt>
            <c:idx val="0"/>
            <c:invertIfNegative val="0"/>
            <c:bubble3D val="0"/>
            <c:spPr>
              <a:solidFill>
                <a:schemeClr val="accent6">
                  <a:lumMod val="60000"/>
                  <a:lumOff val="40000"/>
                </a:schemeClr>
              </a:solidFill>
              <a:ln>
                <a:solidFill>
                  <a:schemeClr val="bg1"/>
                </a:solidFill>
              </a:ln>
            </c:spPr>
            <c:extLst xmlns:c16r2="http://schemas.microsoft.com/office/drawing/2015/06/chart">
              <c:ext xmlns:c16="http://schemas.microsoft.com/office/drawing/2014/chart" uri="{C3380CC4-5D6E-409C-BE32-E72D297353CC}">
                <c16:uniqueId val="{00000007-6900-4B15-87FB-CD3B086BF7F5}"/>
              </c:ext>
            </c:extLst>
          </c:dPt>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Sheet1!$B$1</c:f>
              <c:strCache>
                <c:ptCount val="1"/>
                <c:pt idx="0">
                  <c:v>כלל המדגם</c:v>
                </c:pt>
              </c:strCache>
            </c:strRef>
          </c:cat>
          <c:val>
            <c:numRef>
              <c:f>Sheet1!$B$4</c:f>
              <c:numCache>
                <c:formatCode>####%</c:formatCode>
                <c:ptCount val="1"/>
                <c:pt idx="0">
                  <c:v>0.1571631698878645</c:v>
                </c:pt>
              </c:numCache>
            </c:numRef>
          </c:val>
          <c:extLst xmlns:c16r2="http://schemas.microsoft.com/office/drawing/2015/06/chart">
            <c:ext xmlns:c16="http://schemas.microsoft.com/office/drawing/2014/chart" uri="{C3380CC4-5D6E-409C-BE32-E72D297353CC}">
              <c16:uniqueId val="{00000008-6900-4B15-87FB-CD3B086BF7F5}"/>
            </c:ext>
          </c:extLst>
        </c:ser>
        <c:ser>
          <c:idx val="3"/>
          <c:order val="3"/>
          <c:tx>
            <c:strRef>
              <c:f>Sheet1!$A$5</c:f>
              <c:strCache>
                <c:ptCount val="1"/>
                <c:pt idx="0">
                  <c:v>פעם בחודש חודשיים</c:v>
                </c:pt>
              </c:strCache>
            </c:strRef>
          </c:tx>
          <c:spPr>
            <a:solidFill>
              <a:schemeClr val="accent6">
                <a:lumMod val="40000"/>
                <a:lumOff val="60000"/>
              </a:schemeClr>
            </a:solidFill>
            <a:ln>
              <a:solidFill>
                <a:schemeClr val="bg1"/>
              </a:solidFill>
            </a:ln>
          </c:spPr>
          <c:invertIfNegative val="0"/>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Sheet1!$B$1</c:f>
              <c:strCache>
                <c:ptCount val="1"/>
                <c:pt idx="0">
                  <c:v>כלל המדגם</c:v>
                </c:pt>
              </c:strCache>
            </c:strRef>
          </c:cat>
          <c:val>
            <c:numRef>
              <c:f>Sheet1!$B$5</c:f>
              <c:numCache>
                <c:formatCode>####%</c:formatCode>
                <c:ptCount val="1"/>
                <c:pt idx="0">
                  <c:v>0.12676902606265666</c:v>
                </c:pt>
              </c:numCache>
            </c:numRef>
          </c:val>
          <c:extLst xmlns:c16r2="http://schemas.microsoft.com/office/drawing/2015/06/chart">
            <c:ext xmlns:c16="http://schemas.microsoft.com/office/drawing/2014/chart" uri="{C3380CC4-5D6E-409C-BE32-E72D297353CC}">
              <c16:uniqueId val="{00000009-6900-4B15-87FB-CD3B086BF7F5}"/>
            </c:ext>
          </c:extLst>
        </c:ser>
        <c:ser>
          <c:idx val="4"/>
          <c:order val="4"/>
          <c:tx>
            <c:strRef>
              <c:f>Sheet1!$A$6</c:f>
              <c:strCache>
                <c:ptCount val="1"/>
                <c:pt idx="0">
                  <c:v>רק באירועים חשובים (ימי הולדת|נסיעות לחול וכד`)</c:v>
                </c:pt>
              </c:strCache>
            </c:strRef>
          </c:tx>
          <c:spPr>
            <a:solidFill>
              <a:schemeClr val="accent6">
                <a:lumMod val="20000"/>
                <a:lumOff val="80000"/>
              </a:schemeClr>
            </a:solidFill>
            <a:ln>
              <a:solidFill>
                <a:schemeClr val="bg1"/>
              </a:solidFill>
            </a:ln>
          </c:spPr>
          <c:invertIfNegative val="0"/>
          <c:dLbls>
            <c:spPr>
              <a:noFill/>
              <a:ln>
                <a:noFill/>
              </a:ln>
              <a:effectLst/>
            </c:spPr>
            <c:txPr>
              <a:bodyPr wrap="square" lIns="38100" tIns="19050" rIns="38100" bIns="19050" anchor="ctr">
                <a:spAutoFit/>
              </a:bodyPr>
              <a:lstStyle/>
              <a:p>
                <a:pPr>
                  <a:defRPr sz="1200">
                    <a:solidFill>
                      <a:schemeClr val="tx1">
                        <a:lumMod val="65000"/>
                        <a:lumOff val="35000"/>
                      </a:schemeClr>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Sheet1!$B$1</c:f>
              <c:strCache>
                <c:ptCount val="1"/>
                <c:pt idx="0">
                  <c:v>כלל המדגם</c:v>
                </c:pt>
              </c:strCache>
            </c:strRef>
          </c:cat>
          <c:val>
            <c:numRef>
              <c:f>Sheet1!$B$6</c:f>
              <c:numCache>
                <c:formatCode>####%</c:formatCode>
                <c:ptCount val="1"/>
                <c:pt idx="0">
                  <c:v>0.18955953346768456</c:v>
                </c:pt>
              </c:numCache>
            </c:numRef>
          </c:val>
          <c:extLst xmlns:c16r2="http://schemas.microsoft.com/office/drawing/2015/06/chart">
            <c:ext xmlns:c16="http://schemas.microsoft.com/office/drawing/2014/chart" uri="{C3380CC4-5D6E-409C-BE32-E72D297353CC}">
              <c16:uniqueId val="{0000000A-6900-4B15-87FB-CD3B086BF7F5}"/>
            </c:ext>
          </c:extLst>
        </c:ser>
        <c:ser>
          <c:idx val="5"/>
          <c:order val="5"/>
          <c:tx>
            <c:strRef>
              <c:f>Sheet1!$A$7</c:f>
              <c:strCache>
                <c:ptCount val="1"/>
                <c:pt idx="0">
                  <c:v>כלל לא מעלה תכנים</c:v>
                </c:pt>
              </c:strCache>
            </c:strRef>
          </c:tx>
          <c:spPr>
            <a:solidFill>
              <a:srgbClr val="D72E81"/>
            </a:solidFill>
            <a:ln>
              <a:solidFill>
                <a:schemeClr val="bg1"/>
              </a:solidFill>
            </a:ln>
          </c:spPr>
          <c:invertIfNegative val="0"/>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Sheet1!$B$1</c:f>
              <c:strCache>
                <c:ptCount val="1"/>
                <c:pt idx="0">
                  <c:v>כלל המדגם</c:v>
                </c:pt>
              </c:strCache>
            </c:strRef>
          </c:cat>
          <c:val>
            <c:numRef>
              <c:f>Sheet1!$B$7</c:f>
              <c:numCache>
                <c:formatCode>####%</c:formatCode>
                <c:ptCount val="1"/>
                <c:pt idx="0">
                  <c:v>0.17869244923569066</c:v>
                </c:pt>
              </c:numCache>
            </c:numRef>
          </c:val>
          <c:extLst xmlns:c16r2="http://schemas.microsoft.com/office/drawing/2015/06/chart">
            <c:ext xmlns:c16="http://schemas.microsoft.com/office/drawing/2014/chart" uri="{C3380CC4-5D6E-409C-BE32-E72D297353CC}">
              <c16:uniqueId val="{0000000B-6900-4B15-87FB-CD3B086BF7F5}"/>
            </c:ext>
          </c:extLst>
        </c:ser>
        <c:ser>
          <c:idx val="6"/>
          <c:order val="6"/>
          <c:tx>
            <c:strRef>
              <c:f>Sheet1!$A$8</c:f>
              <c:strCache>
                <c:ptCount val="1"/>
                <c:pt idx="0">
                  <c:v>לא גולש ברשתות חברתיות כלל</c:v>
                </c:pt>
              </c:strCache>
            </c:strRef>
          </c:tx>
          <c:spPr>
            <a:solidFill>
              <a:srgbClr val="F1A78A"/>
            </a:solidFill>
            <a:ln>
              <a:solidFill>
                <a:schemeClr val="bg1"/>
              </a:solidFill>
            </a:ln>
          </c:spPr>
          <c:invertIfNegative val="0"/>
          <c:dLbls>
            <c:spPr>
              <a:noFill/>
              <a:ln>
                <a:noFill/>
              </a:ln>
              <a:effectLst/>
            </c:spPr>
            <c:txPr>
              <a:bodyPr wrap="square" lIns="38100" tIns="19050" rIns="38100" bIns="19050" anchor="ctr">
                <a:spAutoFit/>
              </a:bodyPr>
              <a:lstStyle/>
              <a:p>
                <a:pPr>
                  <a:defRPr sz="1200">
                    <a:solidFill>
                      <a:schemeClr val="tx1">
                        <a:lumMod val="65000"/>
                        <a:lumOff val="35000"/>
                      </a:schemeClr>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Sheet1!$B$1</c:f>
              <c:strCache>
                <c:ptCount val="1"/>
                <c:pt idx="0">
                  <c:v>כלל המדגם</c:v>
                </c:pt>
              </c:strCache>
            </c:strRef>
          </c:cat>
          <c:val>
            <c:numRef>
              <c:f>Sheet1!$B$8</c:f>
              <c:numCache>
                <c:formatCode>####%</c:formatCode>
                <c:ptCount val="1"/>
                <c:pt idx="0">
                  <c:v>6.4820583300398804E-2</c:v>
                </c:pt>
              </c:numCache>
            </c:numRef>
          </c:val>
          <c:extLst xmlns:c16r2="http://schemas.microsoft.com/office/drawing/2015/06/chart">
            <c:ext xmlns:c16="http://schemas.microsoft.com/office/drawing/2014/chart" uri="{C3380CC4-5D6E-409C-BE32-E72D297353CC}">
              <c16:uniqueId val="{0000000C-6900-4B15-87FB-CD3B086BF7F5}"/>
            </c:ext>
          </c:extLst>
        </c:ser>
        <c:ser>
          <c:idx val="7"/>
          <c:order val="7"/>
          <c:tx>
            <c:strRef>
              <c:f>Sheet1!$A$9</c:f>
              <c:strCache>
                <c:ptCount val="1"/>
                <c:pt idx="0">
                  <c:v>לא יודע|מסרב</c:v>
                </c:pt>
              </c:strCache>
            </c:strRef>
          </c:tx>
          <c:spPr>
            <a:solidFill>
              <a:schemeClr val="bg1">
                <a:lumMod val="50000"/>
              </a:schemeClr>
            </a:solidFill>
            <a:ln>
              <a:solidFill>
                <a:schemeClr val="bg1"/>
              </a:solidFill>
            </a:ln>
          </c:spPr>
          <c:invertIfNegative val="0"/>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ext>
            </c:extLst>
          </c:dLbls>
          <c:cat>
            <c:strRef>
              <c:f>Sheet1!$B$1</c:f>
              <c:strCache>
                <c:ptCount val="1"/>
                <c:pt idx="0">
                  <c:v>כלל המדגם</c:v>
                </c:pt>
              </c:strCache>
            </c:strRef>
          </c:cat>
          <c:val>
            <c:numRef>
              <c:f>Sheet1!$B$9</c:f>
              <c:numCache>
                <c:formatCode>####%</c:formatCode>
                <c:ptCount val="1"/>
                <c:pt idx="0">
                  <c:v>4.7471744262411922E-2</c:v>
                </c:pt>
              </c:numCache>
            </c:numRef>
          </c:val>
          <c:extLst xmlns:c16r2="http://schemas.microsoft.com/office/drawing/2015/06/chart">
            <c:ext xmlns:c16="http://schemas.microsoft.com/office/drawing/2014/chart" uri="{C3380CC4-5D6E-409C-BE32-E72D297353CC}">
              <c16:uniqueId val="{0000000D-6900-4B15-87FB-CD3B086BF7F5}"/>
            </c:ext>
          </c:extLst>
        </c:ser>
        <c:dLbls>
          <c:showLegendKey val="0"/>
          <c:showVal val="0"/>
          <c:showCatName val="0"/>
          <c:showSerName val="0"/>
          <c:showPercent val="0"/>
          <c:showBubbleSize val="0"/>
        </c:dLbls>
        <c:gapWidth val="100"/>
        <c:overlap val="100"/>
        <c:axId val="100427648"/>
        <c:axId val="100429184"/>
      </c:barChart>
      <c:catAx>
        <c:axId val="100427648"/>
        <c:scaling>
          <c:orientation val="minMax"/>
        </c:scaling>
        <c:delete val="0"/>
        <c:axPos val="b"/>
        <c:numFmt formatCode="General" sourceLinked="1"/>
        <c:majorTickMark val="out"/>
        <c:minorTickMark val="none"/>
        <c:tickLblPos val="nextTo"/>
        <c:crossAx val="100429184"/>
        <c:crosses val="autoZero"/>
        <c:auto val="1"/>
        <c:lblAlgn val="ctr"/>
        <c:lblOffset val="100"/>
        <c:noMultiLvlLbl val="0"/>
      </c:catAx>
      <c:valAx>
        <c:axId val="100429184"/>
        <c:scaling>
          <c:orientation val="minMax"/>
        </c:scaling>
        <c:delete val="1"/>
        <c:axPos val="l"/>
        <c:numFmt formatCode="####%" sourceLinked="1"/>
        <c:majorTickMark val="out"/>
        <c:minorTickMark val="none"/>
        <c:tickLblPos val="nextTo"/>
        <c:crossAx val="100427648"/>
        <c:crosses val="autoZero"/>
        <c:crossBetween val="between"/>
      </c:valAx>
      <c:spPr>
        <a:noFill/>
        <a:ln w="25400">
          <a:noFill/>
        </a:ln>
      </c:spPr>
    </c:plotArea>
    <c:legend>
      <c:legendPos val="l"/>
      <c:layout>
        <c:manualLayout>
          <c:xMode val="edge"/>
          <c:yMode val="edge"/>
          <c:x val="1.5343068597611314E-2"/>
          <c:y val="0.12841224522263167"/>
          <c:w val="0.49053078963243485"/>
          <c:h val="0.77581780892861962"/>
        </c:manualLayout>
      </c:layout>
      <c:overlay val="0"/>
      <c:txPr>
        <a:bodyPr/>
        <a:lstStyle/>
        <a:p>
          <a:pPr rtl="1">
            <a:defRPr sz="1200"/>
          </a:pPr>
          <a:endParaRPr lang="he-IL"/>
        </a:p>
      </c:txPr>
    </c:legend>
    <c:plotVisOnly val="1"/>
    <c:dispBlanksAs val="gap"/>
    <c:showDLblsOverMax val="0"/>
  </c:chart>
  <c:spPr>
    <a:noFill/>
    <a:effectLst/>
  </c:spPr>
  <c:txPr>
    <a:bodyPr/>
    <a:lstStyle/>
    <a:p>
      <a:pPr>
        <a:defRPr sz="1800"/>
      </a:pPr>
      <a:endParaRPr lang="he-IL"/>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7996205580533421E-2"/>
          <c:y val="8.1663765026236387E-2"/>
          <c:w val="0.79221007538973387"/>
          <c:h val="0.83088735221276733"/>
        </c:manualLayout>
      </c:layout>
      <c:pieChart>
        <c:varyColors val="1"/>
        <c:ser>
          <c:idx val="1"/>
          <c:order val="0"/>
          <c:tx>
            <c:strRef>
              <c:f>Sheet1!$B$1</c:f>
              <c:strCache>
                <c:ptCount val="1"/>
                <c:pt idx="0">
                  <c:v>כלל המדגם</c:v>
                </c:pt>
              </c:strCache>
            </c:strRef>
          </c:tx>
          <c:spPr>
            <a:ln>
              <a:solidFill>
                <a:schemeClr val="bg1"/>
              </a:solidFill>
            </a:ln>
          </c:spPr>
          <c:dPt>
            <c:idx val="0"/>
            <c:bubble3D val="0"/>
            <c:spPr>
              <a:solidFill>
                <a:srgbClr val="6EAD3B"/>
              </a:solidFill>
              <a:ln>
                <a:solidFill>
                  <a:schemeClr val="bg1"/>
                </a:solidFill>
              </a:ln>
            </c:spPr>
            <c:extLst xmlns:c16r2="http://schemas.microsoft.com/office/drawing/2015/06/chart">
              <c:ext xmlns:c16="http://schemas.microsoft.com/office/drawing/2014/chart" uri="{C3380CC4-5D6E-409C-BE32-E72D297353CC}">
                <c16:uniqueId val="{00000001-B23C-4D11-B2D6-4F3B11859612}"/>
              </c:ext>
            </c:extLst>
          </c:dPt>
          <c:dPt>
            <c:idx val="1"/>
            <c:bubble3D val="0"/>
            <c:spPr>
              <a:solidFill>
                <a:srgbClr val="E3532E"/>
              </a:solidFill>
              <a:ln>
                <a:solidFill>
                  <a:schemeClr val="bg1"/>
                </a:solidFill>
              </a:ln>
            </c:spPr>
            <c:extLst xmlns:c16r2="http://schemas.microsoft.com/office/drawing/2015/06/chart">
              <c:ext xmlns:c16="http://schemas.microsoft.com/office/drawing/2014/chart" uri="{C3380CC4-5D6E-409C-BE32-E72D297353CC}">
                <c16:uniqueId val="{00000003-B23C-4D11-B2D6-4F3B11859612}"/>
              </c:ext>
            </c:extLst>
          </c:dPt>
          <c:dPt>
            <c:idx val="2"/>
            <c:bubble3D val="0"/>
            <c:spPr>
              <a:solidFill>
                <a:schemeClr val="bg1">
                  <a:lumMod val="50000"/>
                </a:schemeClr>
              </a:solidFill>
              <a:ln>
                <a:solidFill>
                  <a:schemeClr val="bg1"/>
                </a:solidFill>
              </a:ln>
            </c:spPr>
            <c:extLst xmlns:c16r2="http://schemas.microsoft.com/office/drawing/2015/06/chart">
              <c:ext xmlns:c16="http://schemas.microsoft.com/office/drawing/2014/chart" uri="{C3380CC4-5D6E-409C-BE32-E72D297353CC}">
                <c16:uniqueId val="{00000005-B23C-4D11-B2D6-4F3B11859612}"/>
              </c:ext>
            </c:extLst>
          </c:dPt>
          <c:dPt>
            <c:idx val="3"/>
            <c:bubble3D val="0"/>
            <c:spPr>
              <a:solidFill>
                <a:srgbClr val="F1A78A"/>
              </a:solidFill>
              <a:ln>
                <a:solidFill>
                  <a:schemeClr val="bg1"/>
                </a:solidFill>
              </a:ln>
            </c:spPr>
            <c:extLst xmlns:c16r2="http://schemas.microsoft.com/office/drawing/2015/06/chart">
              <c:ext xmlns:c16="http://schemas.microsoft.com/office/drawing/2014/chart" uri="{C3380CC4-5D6E-409C-BE32-E72D297353CC}">
                <c16:uniqueId val="{00000006-B23C-4D11-B2D6-4F3B11859612}"/>
              </c:ext>
            </c:extLst>
          </c:dPt>
          <c:dLbls>
            <c:dLbl>
              <c:idx val="0"/>
              <c:layout>
                <c:manualLayout>
                  <c:x val="-0.22975441802859498"/>
                  <c:y val="-0.11516719116746658"/>
                </c:manualLayout>
              </c:layout>
              <c:showLegendKey val="0"/>
              <c:showVal val="1"/>
              <c:showCatName val="1"/>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B23C-4D11-B2D6-4F3B11859612}"/>
                </c:ext>
              </c:extLst>
            </c:dLbl>
            <c:dLbl>
              <c:idx val="1"/>
              <c:layout>
                <c:manualLayout>
                  <c:x val="0.10603964426157837"/>
                  <c:y val="-5.2649752742287441E-2"/>
                </c:manualLayout>
              </c:layout>
              <c:showLegendKey val="0"/>
              <c:showVal val="1"/>
              <c:showCatName val="1"/>
              <c:showSerName val="0"/>
              <c:showPercent val="0"/>
              <c:showBubbleSize val="0"/>
              <c:extLst xmlns:c16r2="http://schemas.microsoft.com/office/drawing/2015/06/chart">
                <c:ext xmlns:c15="http://schemas.microsoft.com/office/drawing/2012/chart" uri="{CE6537A1-D6FC-4f65-9D91-7224C49458BB}">
                  <c15:layout>
                    <c:manualLayout>
                      <c:w val="0.3280894889246323"/>
                      <c:h val="0.40717673751177658"/>
                    </c:manualLayout>
                  </c15:layout>
                </c:ext>
                <c:ext xmlns:c16="http://schemas.microsoft.com/office/drawing/2014/chart" uri="{C3380CC4-5D6E-409C-BE32-E72D297353CC}">
                  <c16:uniqueId val="{00000003-B23C-4D11-B2D6-4F3B11859612}"/>
                </c:ext>
              </c:extLst>
            </c:dLbl>
            <c:dLbl>
              <c:idx val="2"/>
              <c:layout>
                <c:manualLayout>
                  <c:x val="1.0230088865025588E-2"/>
                  <c:y val="3.0893652547025672E-2"/>
                </c:manualLayout>
              </c:layout>
              <c:spPr>
                <a:noFill/>
                <a:ln>
                  <a:noFill/>
                </a:ln>
                <a:effectLst/>
              </c:spPr>
              <c:txPr>
                <a:bodyPr wrap="square" lIns="38100" tIns="19050" rIns="38100" bIns="19050" anchor="ctr">
                  <a:noAutofit/>
                </a:bodyPr>
                <a:lstStyle/>
                <a:p>
                  <a:pPr>
                    <a:defRPr sz="1400">
                      <a:solidFill>
                        <a:schemeClr val="tx1">
                          <a:lumMod val="65000"/>
                          <a:lumOff val="35000"/>
                        </a:schemeClr>
                      </a:solidFill>
                    </a:defRPr>
                  </a:pPr>
                  <a:endParaRPr lang="he-IL"/>
                </a:p>
              </c:txPr>
              <c:showLegendKey val="0"/>
              <c:showVal val="1"/>
              <c:showCatName val="1"/>
              <c:showSerName val="0"/>
              <c:showPercent val="0"/>
              <c:showBubbleSize val="0"/>
              <c:extLst xmlns:c16r2="http://schemas.microsoft.com/office/drawing/2015/06/chart">
                <c:ext xmlns:c15="http://schemas.microsoft.com/office/drawing/2012/chart" uri="{CE6537A1-D6FC-4f65-9D91-7224C49458BB}">
                  <c15:layout>
                    <c:manualLayout>
                      <c:w val="0.26293401861724025"/>
                      <c:h val="0.22119768137969048"/>
                    </c:manualLayout>
                  </c15:layout>
                </c:ext>
                <c:ext xmlns:c16="http://schemas.microsoft.com/office/drawing/2014/chart" uri="{C3380CC4-5D6E-409C-BE32-E72D297353CC}">
                  <c16:uniqueId val="{00000005-B23C-4D11-B2D6-4F3B11859612}"/>
                </c:ext>
              </c:extLst>
            </c:dLbl>
            <c:dLbl>
              <c:idx val="3"/>
              <c:layout>
                <c:manualLayout>
                  <c:x val="0.14347405078630993"/>
                  <c:y val="0.10646299964508926"/>
                </c:manualLayout>
              </c:layout>
              <c:showLegendKey val="0"/>
              <c:showVal val="1"/>
              <c:showCatName val="1"/>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6-B23C-4D11-B2D6-4F3B11859612}"/>
                </c:ext>
              </c:extLst>
            </c:dLbl>
            <c:spPr>
              <a:noFill/>
              <a:ln>
                <a:noFill/>
              </a:ln>
              <a:effectLst/>
            </c:spPr>
            <c:txPr>
              <a:bodyPr wrap="square" lIns="38100" tIns="19050" rIns="38100" bIns="19050" anchor="ctr">
                <a:spAutoFit/>
              </a:bodyPr>
              <a:lstStyle/>
              <a:p>
                <a:pPr>
                  <a:defRPr sz="1400">
                    <a:solidFill>
                      <a:schemeClr val="bg1"/>
                    </a:solidFill>
                  </a:defRPr>
                </a:pPr>
                <a:endParaRPr lang="he-IL"/>
              </a:p>
            </c:txPr>
            <c:showLegendKey val="0"/>
            <c:showVal val="1"/>
            <c:showCatName val="1"/>
            <c:showSerName val="0"/>
            <c:showPercent val="0"/>
            <c:showBubbleSize val="0"/>
            <c:showLeaderLines val="1"/>
            <c:extLst xmlns:c16r2="http://schemas.microsoft.com/office/drawing/2015/06/chart">
              <c:ext xmlns:c15="http://schemas.microsoft.com/office/drawing/2012/chart" uri="{CE6537A1-D6FC-4f65-9D91-7224C49458BB}"/>
            </c:extLst>
          </c:dLbls>
          <c:cat>
            <c:strRef>
              <c:f>Sheet1!$A$2:$A$5</c:f>
              <c:strCache>
                <c:ptCount val="4"/>
                <c:pt idx="0">
                  <c:v>מאשר רק אנשים שאני מכיר כחברים ברשתות החברתיות</c:v>
                </c:pt>
                <c:pt idx="1">
                  <c:v>מאשר גם אנשים שאני לא מכיר כחברים ברשתות החברתיות</c:v>
                </c:pt>
                <c:pt idx="2">
                  <c:v>לא יודע|מסרב</c:v>
                </c:pt>
                <c:pt idx="3">
                  <c:v>לא גולש ברשתות חברתיות כלל</c:v>
                </c:pt>
              </c:strCache>
            </c:strRef>
          </c:cat>
          <c:val>
            <c:numRef>
              <c:f>Sheet1!$B$2:$B$5</c:f>
              <c:numCache>
                <c:formatCode>####%</c:formatCode>
                <c:ptCount val="4"/>
                <c:pt idx="0">
                  <c:v>0.60031868197206062</c:v>
                </c:pt>
                <c:pt idx="1">
                  <c:v>0.23919357579197001</c:v>
                </c:pt>
                <c:pt idx="2">
                  <c:v>6.2681728085274072E-2</c:v>
                </c:pt>
                <c:pt idx="3">
                  <c:v>9.7806014150692414E-2</c:v>
                </c:pt>
              </c:numCache>
            </c:numRef>
          </c:val>
          <c:extLst xmlns:c16r2="http://schemas.microsoft.com/office/drawing/2015/06/chart">
            <c:ext xmlns:c16="http://schemas.microsoft.com/office/drawing/2014/chart" uri="{C3380CC4-5D6E-409C-BE32-E72D297353CC}">
              <c16:uniqueId val="{00000007-B23C-4D11-B2D6-4F3B11859612}"/>
            </c:ext>
          </c:extLst>
        </c:ser>
        <c:dLbls>
          <c:showLegendKey val="0"/>
          <c:showVal val="0"/>
          <c:showCatName val="0"/>
          <c:showSerName val="0"/>
          <c:showPercent val="0"/>
          <c:showBubbleSize val="0"/>
          <c:showLeaderLines val="1"/>
        </c:dLbls>
        <c:firstSliceAng val="0"/>
      </c:pieChart>
      <c:spPr>
        <a:noFill/>
        <a:ln w="25400">
          <a:noFill/>
        </a:ln>
      </c:spPr>
    </c:plotArea>
    <c:plotVisOnly val="1"/>
    <c:dispBlanksAs val="gap"/>
    <c:showDLblsOverMax val="0"/>
  </c:chart>
  <c:spPr>
    <a:noFill/>
    <a:effectLst/>
  </c:spPr>
  <c:txPr>
    <a:bodyPr/>
    <a:lstStyle/>
    <a:p>
      <a:pPr>
        <a:defRPr sz="1800"/>
      </a:pPr>
      <a:endParaRPr lang="he-IL"/>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4412646652297692"/>
          <c:y val="3.6520683121126142E-2"/>
          <c:w val="0.73624815514413222"/>
          <c:h val="0.86781527161740424"/>
        </c:manualLayout>
      </c:layout>
      <c:barChart>
        <c:barDir val="col"/>
        <c:grouping val="stacked"/>
        <c:varyColors val="0"/>
        <c:ser>
          <c:idx val="0"/>
          <c:order val="0"/>
          <c:tx>
            <c:strRef>
              <c:f>גיליון1!$A$2</c:f>
              <c:strCache>
                <c:ptCount val="1"/>
              </c:strCache>
            </c:strRef>
          </c:tx>
          <c:spPr>
            <a:solidFill>
              <a:schemeClr val="accent3">
                <a:lumMod val="60000"/>
                <a:lumOff val="4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גיליון1!$B$1:$C$1</c:f>
              <c:strCache>
                <c:ptCount val="2"/>
                <c:pt idx="0">
                  <c:v>שיתוף תוכן בנוגע לילדים</c:v>
                </c:pt>
                <c:pt idx="1">
                  <c:v>סינון ביקורתי של תוכן בנוגע לילדים</c:v>
                </c:pt>
              </c:strCache>
            </c:strRef>
          </c:cat>
          <c:val>
            <c:numRef>
              <c:f>גיליון1!$B$2:$C$2</c:f>
              <c:numCache>
                <c:formatCode>General</c:formatCode>
                <c:ptCount val="2"/>
              </c:numCache>
            </c:numRef>
          </c:val>
          <c:extLst xmlns:c16r2="http://schemas.microsoft.com/office/drawing/2015/06/chart">
            <c:ext xmlns:c16="http://schemas.microsoft.com/office/drawing/2014/chart" uri="{C3380CC4-5D6E-409C-BE32-E72D297353CC}">
              <c16:uniqueId val="{00000000-F8A0-4D57-BB48-673184B0897A}"/>
            </c:ext>
          </c:extLst>
        </c:ser>
        <c:ser>
          <c:idx val="1"/>
          <c:order val="1"/>
          <c:tx>
            <c:strRef>
              <c:f>גיליון1!$A$3</c:f>
              <c:strCache>
                <c:ptCount val="1"/>
                <c:pt idx="0">
                  <c:v>במידה בינונית</c:v>
                </c:pt>
              </c:strCache>
            </c:strRef>
          </c:tx>
          <c:spPr>
            <a:solidFill>
              <a:srgbClr val="87C454"/>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גיליון1!$B$1:$C$1</c:f>
              <c:strCache>
                <c:ptCount val="2"/>
                <c:pt idx="0">
                  <c:v>שיתוף תוכן בנוגע לילדים</c:v>
                </c:pt>
                <c:pt idx="1">
                  <c:v>סינון ביקורתי של תוכן בנוגע לילדים</c:v>
                </c:pt>
              </c:strCache>
            </c:strRef>
          </c:cat>
          <c:val>
            <c:numRef>
              <c:f>גיליון1!$B$3:$C$3</c:f>
              <c:numCache>
                <c:formatCode>#,##0%</c:formatCode>
                <c:ptCount val="2"/>
                <c:pt idx="0">
                  <c:v>0.13</c:v>
                </c:pt>
                <c:pt idx="1">
                  <c:v>0.16</c:v>
                </c:pt>
              </c:numCache>
            </c:numRef>
          </c:val>
          <c:extLst xmlns:c16r2="http://schemas.microsoft.com/office/drawing/2015/06/chart">
            <c:ext xmlns:c16="http://schemas.microsoft.com/office/drawing/2014/chart" uri="{C3380CC4-5D6E-409C-BE32-E72D297353CC}">
              <c16:uniqueId val="{00000001-F8A0-4D57-BB48-673184B0897A}"/>
            </c:ext>
          </c:extLst>
        </c:ser>
        <c:ser>
          <c:idx val="2"/>
          <c:order val="2"/>
          <c:tx>
            <c:strRef>
              <c:f>גיליון1!$A$4</c:f>
              <c:strCache>
                <c:ptCount val="1"/>
                <c:pt idx="0">
                  <c:v>במידה רבה</c:v>
                </c:pt>
              </c:strCache>
            </c:strRef>
          </c:tx>
          <c:spPr>
            <a:solidFill>
              <a:srgbClr val="6EAD3B"/>
            </a:solidFill>
            <a:ln>
              <a:solidFill>
                <a:schemeClr val="bg1"/>
              </a:solidFill>
            </a:ln>
          </c:spPr>
          <c:invertIfNegative val="0"/>
          <c:dLbls>
            <c:spPr>
              <a:noFill/>
              <a:ln>
                <a:noFill/>
              </a:ln>
              <a:effectLst/>
            </c:spPr>
            <c:txPr>
              <a:bodyPr/>
              <a:lstStyle/>
              <a:p>
                <a:pPr>
                  <a:defRPr sz="1000" b="1">
                    <a:solidFill>
                      <a:schemeClr val="bg1"/>
                    </a:solidFill>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גיליון1!$B$1:$C$1</c:f>
              <c:strCache>
                <c:ptCount val="2"/>
                <c:pt idx="0">
                  <c:v>שיתוף תוכן בנוגע לילדים</c:v>
                </c:pt>
                <c:pt idx="1">
                  <c:v>סינון ביקורתי של תוכן בנוגע לילדים</c:v>
                </c:pt>
              </c:strCache>
            </c:strRef>
          </c:cat>
          <c:val>
            <c:numRef>
              <c:f>גיליון1!$B$4:$C$4</c:f>
              <c:numCache>
                <c:formatCode>#,##0%</c:formatCode>
                <c:ptCount val="2"/>
                <c:pt idx="0">
                  <c:v>0.05</c:v>
                </c:pt>
                <c:pt idx="1">
                  <c:v>0.19</c:v>
                </c:pt>
              </c:numCache>
            </c:numRef>
          </c:val>
          <c:extLst xmlns:c16r2="http://schemas.microsoft.com/office/drawing/2015/06/chart">
            <c:ext xmlns:c16="http://schemas.microsoft.com/office/drawing/2014/chart" uri="{C3380CC4-5D6E-409C-BE32-E72D297353CC}">
              <c16:uniqueId val="{00000002-F8A0-4D57-BB48-673184B0897A}"/>
            </c:ext>
          </c:extLst>
        </c:ser>
        <c:ser>
          <c:idx val="3"/>
          <c:order val="3"/>
          <c:tx>
            <c:strRef>
              <c:f>גיליון1!$A$5</c:f>
              <c:strCache>
                <c:ptCount val="1"/>
                <c:pt idx="0">
                  <c:v>מידה רבה מאוד</c:v>
                </c:pt>
              </c:strCache>
            </c:strRef>
          </c:tx>
          <c:spPr>
            <a:solidFill>
              <a:schemeClr val="accent3">
                <a:lumMod val="50000"/>
              </a:schemeClr>
            </a:solidFill>
            <a:ln>
              <a:solidFill>
                <a:schemeClr val="bg1"/>
              </a:solidFill>
            </a:ln>
          </c:spPr>
          <c:invertIfNegative val="0"/>
          <c:dLbls>
            <c:spPr>
              <a:noFill/>
              <a:ln>
                <a:noFill/>
              </a:ln>
              <a:effectLst/>
            </c:spPr>
            <c:txPr>
              <a:bodyPr/>
              <a:lstStyle/>
              <a:p>
                <a:pPr algn="ctr">
                  <a:defRPr lang="he-IL" sz="1000" b="1" i="0" u="none" strike="noStrike" kern="1200" baseline="0">
                    <a:solidFill>
                      <a:prstClr val="white"/>
                    </a:solidFill>
                    <a:latin typeface="+mn-lt"/>
                    <a:ea typeface="+mn-ea"/>
                    <a:cs typeface="+mn-cs"/>
                  </a:defRPr>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גיליון1!$B$1:$C$1</c:f>
              <c:strCache>
                <c:ptCount val="2"/>
                <c:pt idx="0">
                  <c:v>שיתוף תוכן בנוגע לילדים</c:v>
                </c:pt>
                <c:pt idx="1">
                  <c:v>סינון ביקורתי של תוכן בנוגע לילדים</c:v>
                </c:pt>
              </c:strCache>
            </c:strRef>
          </c:cat>
          <c:val>
            <c:numRef>
              <c:f>גיליון1!$B$5:$C$5</c:f>
              <c:numCache>
                <c:formatCode>#,##0%</c:formatCode>
                <c:ptCount val="2"/>
                <c:pt idx="0">
                  <c:v>0.03</c:v>
                </c:pt>
                <c:pt idx="1">
                  <c:v>0.3</c:v>
                </c:pt>
              </c:numCache>
            </c:numRef>
          </c:val>
          <c:extLst xmlns:c16r2="http://schemas.microsoft.com/office/drawing/2015/06/chart">
            <c:ext xmlns:c16="http://schemas.microsoft.com/office/drawing/2014/chart" uri="{C3380CC4-5D6E-409C-BE32-E72D297353CC}">
              <c16:uniqueId val="{00000003-F8A0-4D57-BB48-673184B0897A}"/>
            </c:ext>
          </c:extLst>
        </c:ser>
        <c:ser>
          <c:idx val="5"/>
          <c:order val="5"/>
          <c:tx>
            <c:strRef>
              <c:f>גיליון1!$A$7</c:f>
              <c:strCache>
                <c:ptCount val="1"/>
                <c:pt idx="0">
                  <c:v>במידה מועטה</c:v>
                </c:pt>
              </c:strCache>
            </c:strRef>
          </c:tx>
          <c:spPr>
            <a:solidFill>
              <a:srgbClr val="D72E81"/>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גיליון1!$B$1:$C$1</c:f>
              <c:strCache>
                <c:ptCount val="2"/>
                <c:pt idx="0">
                  <c:v>שיתוף תוכן בנוגע לילדים</c:v>
                </c:pt>
                <c:pt idx="1">
                  <c:v>סינון ביקורתי של תוכן בנוגע לילדים</c:v>
                </c:pt>
              </c:strCache>
            </c:strRef>
          </c:cat>
          <c:val>
            <c:numRef>
              <c:f>גיליון1!$B$7:$C$7</c:f>
              <c:numCache>
                <c:formatCode>#,##0%</c:formatCode>
                <c:ptCount val="2"/>
                <c:pt idx="0">
                  <c:v>-0.28999999999999998</c:v>
                </c:pt>
                <c:pt idx="1">
                  <c:v>-0.11</c:v>
                </c:pt>
              </c:numCache>
            </c:numRef>
          </c:val>
          <c:extLst xmlns:c16r2="http://schemas.microsoft.com/office/drawing/2015/06/chart">
            <c:ext xmlns:c16="http://schemas.microsoft.com/office/drawing/2014/chart" uri="{C3380CC4-5D6E-409C-BE32-E72D297353CC}">
              <c16:uniqueId val="{00000004-F8A0-4D57-BB48-673184B0897A}"/>
            </c:ext>
          </c:extLst>
        </c:ser>
        <c:ser>
          <c:idx val="6"/>
          <c:order val="6"/>
          <c:tx>
            <c:strRef>
              <c:f>גיליון1!$A$8</c:f>
              <c:strCache>
                <c:ptCount val="1"/>
                <c:pt idx="0">
                  <c:v>כלל לא</c:v>
                </c:pt>
              </c:strCache>
            </c:strRef>
          </c:tx>
          <c:spPr>
            <a:solidFill>
              <a:srgbClr val="A11F60"/>
            </a:solidFill>
            <a:ln>
              <a:solidFill>
                <a:schemeClr val="bg1"/>
              </a:solidFill>
            </a:ln>
          </c:spPr>
          <c:invertIfNegative val="0"/>
          <c:dLbls>
            <c:numFmt formatCode="#,##0%;[White]#,##0%" sourceLinked="0"/>
            <c:spPr>
              <a:noFill/>
              <a:ln>
                <a:noFill/>
              </a:ln>
              <a:effectLst/>
            </c:spPr>
            <c:txPr>
              <a:bodyPr/>
              <a:lstStyle/>
              <a:p>
                <a:pPr>
                  <a:defRPr sz="1000" b="1"/>
                </a:pPr>
                <a:endParaRPr lang="he-IL"/>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גיליון1!$B$1:$C$1</c:f>
              <c:strCache>
                <c:ptCount val="2"/>
                <c:pt idx="0">
                  <c:v>שיתוף תוכן בנוגע לילדים</c:v>
                </c:pt>
                <c:pt idx="1">
                  <c:v>סינון ביקורתי של תוכן בנוגע לילדים</c:v>
                </c:pt>
              </c:strCache>
            </c:strRef>
          </c:cat>
          <c:val>
            <c:numRef>
              <c:f>גיליון1!$B$8:$C$8</c:f>
              <c:numCache>
                <c:formatCode>#,##0%</c:formatCode>
                <c:ptCount val="2"/>
                <c:pt idx="0">
                  <c:v>-0.46</c:v>
                </c:pt>
                <c:pt idx="1">
                  <c:v>-0.12</c:v>
                </c:pt>
              </c:numCache>
            </c:numRef>
          </c:val>
          <c:extLst xmlns:c16r2="http://schemas.microsoft.com/office/drawing/2015/06/chart">
            <c:ext xmlns:c16="http://schemas.microsoft.com/office/drawing/2014/chart" uri="{C3380CC4-5D6E-409C-BE32-E72D297353CC}">
              <c16:uniqueId val="{00000005-F8A0-4D57-BB48-673184B0897A}"/>
            </c:ext>
          </c:extLst>
        </c:ser>
        <c:dLbls>
          <c:showLegendKey val="0"/>
          <c:showVal val="0"/>
          <c:showCatName val="0"/>
          <c:showSerName val="0"/>
          <c:showPercent val="0"/>
          <c:showBubbleSize val="0"/>
        </c:dLbls>
        <c:gapWidth val="20"/>
        <c:overlap val="100"/>
        <c:axId val="100741504"/>
        <c:axId val="100743040"/>
      </c:barChart>
      <c:lineChart>
        <c:grouping val="standard"/>
        <c:varyColors val="0"/>
        <c:ser>
          <c:idx val="4"/>
          <c:order val="4"/>
          <c:tx>
            <c:strRef>
              <c:f>גיליון1!$A$6</c:f>
              <c:strCache>
                <c:ptCount val="1"/>
                <c:pt idx="0">
                  <c:v>סהכ </c:v>
                </c:pt>
              </c:strCache>
            </c:strRef>
          </c:tx>
          <c:spPr>
            <a:ln>
              <a:noFill/>
            </a:ln>
          </c:spPr>
          <c:marker>
            <c:symbol val="none"/>
          </c:marker>
          <c:dLbls>
            <c:dLbl>
              <c:idx val="0"/>
              <c:layout>
                <c:manualLayout>
                  <c:x val="-4.3445060981031486E-2"/>
                  <c:y val="-5.233596581524493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6-F8A0-4D57-BB48-673184B0897A}"/>
                </c:ext>
              </c:extLst>
            </c:dLbl>
            <c:dLbl>
              <c:idx val="1"/>
              <c:layout>
                <c:manualLayout>
                  <c:x val="-3.8450764059546574E-2"/>
                  <c:y val="-3.197142610434215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F-F8A0-4D57-BB48-673184B0897A}"/>
                </c:ext>
              </c:extLst>
            </c:dLbl>
            <c:dLbl>
              <c:idx val="5"/>
              <c:layout>
                <c:manualLayout>
                  <c:x val="-3.2961687638407088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F8A0-4D57-BB48-673184B0897A}"/>
                </c:ext>
              </c:extLst>
            </c:dLbl>
            <c:dLbl>
              <c:idx val="6"/>
              <c:layout>
                <c:manualLayout>
                  <c:x val="-3.1302696575615692E-2"/>
                  <c:y val="-0.19500229483605921"/>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F8A0-4D57-BB48-673184B0897A}"/>
                </c:ext>
              </c:extLst>
            </c:dLbl>
            <c:dLbl>
              <c:idx val="7"/>
              <c:layout>
                <c:manualLayout>
                  <c:x val="-3.2961557019474577E-2"/>
                  <c:y val="-0.2114062824258619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F8A0-4D57-BB48-673184B0897A}"/>
                </c:ext>
              </c:extLst>
            </c:dLbl>
            <c:dLbl>
              <c:idx val="8"/>
              <c:layout>
                <c:manualLayout>
                  <c:x val="-3.1302696575615692E-2"/>
                  <c:y val="-0.18680030104115838"/>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F8A0-4D57-BB48-673184B0897A}"/>
                </c:ext>
              </c:extLst>
            </c:dLbl>
            <c:dLbl>
              <c:idx val="9"/>
              <c:layout>
                <c:manualLayout>
                  <c:x val="-2.5451099014637019E-2"/>
                  <c:y val="-0.14032233620338533"/>
                </c:manualLayout>
              </c:layout>
              <c:dLblPos val="r"/>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F8A0-4D57-BB48-673184B0897A}"/>
                </c:ext>
              </c:extLst>
            </c:dLbl>
            <c:spPr>
              <a:solidFill>
                <a:schemeClr val="bg1">
                  <a:lumMod val="75000"/>
                </a:schemeClr>
              </a:solidFill>
              <a:ln>
                <a:solidFill>
                  <a:schemeClr val="accent3">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גיליון1!$B$1:$C$1</c:f>
              <c:strCache>
                <c:ptCount val="2"/>
                <c:pt idx="0">
                  <c:v>שיתוף תוכן בנוגע לילדים</c:v>
                </c:pt>
                <c:pt idx="1">
                  <c:v>סינון ביקורתי של תוכן בנוגע לילדים</c:v>
                </c:pt>
              </c:strCache>
            </c:strRef>
          </c:cat>
          <c:val>
            <c:numRef>
              <c:f>גיליון1!$B$6:$C$6</c:f>
              <c:numCache>
                <c:formatCode>#,##0%</c:formatCode>
                <c:ptCount val="2"/>
                <c:pt idx="0">
                  <c:v>0.21</c:v>
                </c:pt>
                <c:pt idx="1">
                  <c:v>0.65</c:v>
                </c:pt>
              </c:numCache>
            </c:numRef>
          </c:val>
          <c:smooth val="0"/>
          <c:extLst xmlns:c16r2="http://schemas.microsoft.com/office/drawing/2015/06/chart">
            <c:ext xmlns:c16="http://schemas.microsoft.com/office/drawing/2014/chart" uri="{C3380CC4-5D6E-409C-BE32-E72D297353CC}">
              <c16:uniqueId val="{0000000C-F8A0-4D57-BB48-673184B0897A}"/>
            </c:ext>
          </c:extLst>
        </c:ser>
        <c:ser>
          <c:idx val="7"/>
          <c:order val="7"/>
          <c:tx>
            <c:strRef>
              <c:f>גיליון1!$A$9</c:f>
              <c:strCache>
                <c:ptCount val="1"/>
                <c:pt idx="0">
                  <c:v>סהכ </c:v>
                </c:pt>
              </c:strCache>
            </c:strRef>
          </c:tx>
          <c:spPr>
            <a:ln>
              <a:noFill/>
            </a:ln>
          </c:spPr>
          <c:marker>
            <c:symbol val="none"/>
          </c:marker>
          <c:dLbls>
            <c:dLbl>
              <c:idx val="0"/>
              <c:layout>
                <c:manualLayout>
                  <c:x val="-4.6351829696320311E-2"/>
                  <c:y val="5.11542817669474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D-F8A0-4D57-BB48-673184B0897A}"/>
                </c:ext>
              </c:extLst>
            </c:dLbl>
            <c:numFmt formatCode="#,##0%;[White]#,##0%" sourceLinked="0"/>
            <c:spPr>
              <a:solidFill>
                <a:schemeClr val="bg1">
                  <a:lumMod val="75000"/>
                </a:schemeClr>
              </a:solidFill>
              <a:ln>
                <a:solidFill>
                  <a:schemeClr val="accent2">
                    <a:lumMod val="75000"/>
                  </a:schemeClr>
                </a:solidFill>
              </a:ln>
              <a:effectLst>
                <a:outerShdw blurRad="63500" sx="102000" sy="102000" algn="ctr" rotWithShape="0">
                  <a:prstClr val="black">
                    <a:alpha val="40000"/>
                  </a:prstClr>
                </a:outerShdw>
              </a:effectLst>
            </c:spPr>
            <c:txPr>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גיליון1!$B$1:$C$1</c:f>
              <c:strCache>
                <c:ptCount val="2"/>
                <c:pt idx="0">
                  <c:v>שיתוף תוכן בנוגע לילדים</c:v>
                </c:pt>
                <c:pt idx="1">
                  <c:v>סינון ביקורתי של תוכן בנוגע לילדים</c:v>
                </c:pt>
              </c:strCache>
            </c:strRef>
          </c:cat>
          <c:val>
            <c:numRef>
              <c:f>גיליון1!$B$9:$C$9</c:f>
              <c:numCache>
                <c:formatCode>#,##0%</c:formatCode>
                <c:ptCount val="2"/>
                <c:pt idx="0">
                  <c:v>-0.75</c:v>
                </c:pt>
                <c:pt idx="1">
                  <c:v>-0.22</c:v>
                </c:pt>
              </c:numCache>
            </c:numRef>
          </c:val>
          <c:smooth val="0"/>
          <c:extLst xmlns:c16r2="http://schemas.microsoft.com/office/drawing/2015/06/chart">
            <c:ext xmlns:c16="http://schemas.microsoft.com/office/drawing/2014/chart" uri="{C3380CC4-5D6E-409C-BE32-E72D297353CC}">
              <c16:uniqueId val="{0000000E-F8A0-4D57-BB48-673184B0897A}"/>
            </c:ext>
          </c:extLst>
        </c:ser>
        <c:dLbls>
          <c:showLegendKey val="0"/>
          <c:showVal val="0"/>
          <c:showCatName val="0"/>
          <c:showSerName val="0"/>
          <c:showPercent val="0"/>
          <c:showBubbleSize val="0"/>
        </c:dLbls>
        <c:marker val="1"/>
        <c:smooth val="0"/>
        <c:axId val="100741504"/>
        <c:axId val="100743040"/>
      </c:lineChart>
      <c:catAx>
        <c:axId val="100741504"/>
        <c:scaling>
          <c:orientation val="minMax"/>
        </c:scaling>
        <c:delete val="0"/>
        <c:axPos val="b"/>
        <c:numFmt formatCode="General" sourceLinked="0"/>
        <c:majorTickMark val="out"/>
        <c:minorTickMark val="none"/>
        <c:tickLblPos val="low"/>
        <c:txPr>
          <a:bodyPr/>
          <a:lstStyle/>
          <a:p>
            <a:pPr>
              <a:defRPr sz="1200">
                <a:solidFill>
                  <a:srgbClr val="000099"/>
                </a:solidFill>
              </a:defRPr>
            </a:pPr>
            <a:endParaRPr lang="he-IL"/>
          </a:p>
        </c:txPr>
        <c:crossAx val="100743040"/>
        <c:crosses val="autoZero"/>
        <c:auto val="1"/>
        <c:lblAlgn val="ctr"/>
        <c:lblOffset val="100"/>
        <c:noMultiLvlLbl val="0"/>
      </c:catAx>
      <c:valAx>
        <c:axId val="100743040"/>
        <c:scaling>
          <c:orientation val="minMax"/>
        </c:scaling>
        <c:delete val="1"/>
        <c:axPos val="l"/>
        <c:majorGridlines>
          <c:spPr>
            <a:ln w="6350">
              <a:solidFill>
                <a:schemeClr val="bg1">
                  <a:lumMod val="85000"/>
                </a:schemeClr>
              </a:solidFill>
              <a:prstDash val="dash"/>
            </a:ln>
          </c:spPr>
        </c:majorGridlines>
        <c:numFmt formatCode="General" sourceLinked="1"/>
        <c:majorTickMark val="out"/>
        <c:minorTickMark val="none"/>
        <c:tickLblPos val="none"/>
        <c:crossAx val="100741504"/>
        <c:crosses val="autoZero"/>
        <c:crossBetween val="between"/>
      </c:valAx>
    </c:plotArea>
    <c:plotVisOnly val="1"/>
    <c:dispBlanksAs val="gap"/>
    <c:showDLblsOverMax val="0"/>
  </c:chart>
  <c:txPr>
    <a:bodyPr/>
    <a:lstStyle/>
    <a:p>
      <a:pPr>
        <a:defRPr sz="1800"/>
      </a:pPr>
      <a:endParaRPr lang="he-IL"/>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714893569039382"/>
          <c:y val="0"/>
          <c:w val="0.62087921823642511"/>
          <c:h val="0.89611551553397284"/>
        </c:manualLayout>
      </c:layout>
      <c:barChart>
        <c:barDir val="col"/>
        <c:grouping val="stacked"/>
        <c:varyColors val="0"/>
        <c:ser>
          <c:idx val="1"/>
          <c:order val="0"/>
          <c:tx>
            <c:strRef>
              <c:f>Sheet1!$A$2</c:f>
              <c:strCache>
                <c:ptCount val="1"/>
                <c:pt idx="0">
                  <c:v>לעיתים רחוקות</c:v>
                </c:pt>
              </c:strCache>
            </c:strRef>
          </c:tx>
          <c:spPr>
            <a:solidFill>
              <a:srgbClr val="F1A78A"/>
            </a:solidFill>
            <a:ln>
              <a:solidFill>
                <a:schemeClr val="bg1"/>
              </a:solidFill>
            </a:ln>
          </c:spPr>
          <c:invertIfNegative val="0"/>
          <c:dPt>
            <c:idx val="0"/>
            <c:invertIfNegative val="0"/>
            <c:bubble3D val="0"/>
            <c:extLst xmlns:c16r2="http://schemas.microsoft.com/office/drawing/2015/06/chart">
              <c:ext xmlns:c16="http://schemas.microsoft.com/office/drawing/2014/chart" uri="{C3380CC4-5D6E-409C-BE32-E72D297353CC}">
                <c16:uniqueId val="{00000001-C1F4-470A-AAD8-15D9D21E105C}"/>
              </c:ext>
            </c:extLst>
          </c:dPt>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Sheet1!$B$1</c:f>
              <c:strCache>
                <c:ptCount val="1"/>
                <c:pt idx="0">
                  <c:v>כלל המדגם</c:v>
                </c:pt>
              </c:strCache>
            </c:strRef>
          </c:cat>
          <c:val>
            <c:numRef>
              <c:f>Sheet1!$B$2</c:f>
              <c:numCache>
                <c:formatCode>####%</c:formatCode>
                <c:ptCount val="1"/>
                <c:pt idx="0">
                  <c:v>0.36</c:v>
                </c:pt>
              </c:numCache>
            </c:numRef>
          </c:val>
          <c:extLst xmlns:c16r2="http://schemas.microsoft.com/office/drawing/2015/06/chart">
            <c:ext xmlns:c16="http://schemas.microsoft.com/office/drawing/2014/chart" uri="{C3380CC4-5D6E-409C-BE32-E72D297353CC}">
              <c16:uniqueId val="{00000002-C1F4-470A-AAD8-15D9D21E105C}"/>
            </c:ext>
          </c:extLst>
        </c:ser>
        <c:ser>
          <c:idx val="0"/>
          <c:order val="1"/>
          <c:tx>
            <c:strRef>
              <c:f>Sheet1!$A$3</c:f>
              <c:strCache>
                <c:ptCount val="1"/>
                <c:pt idx="0">
                  <c:v>לעיתים קרובות</c:v>
                </c:pt>
              </c:strCache>
            </c:strRef>
          </c:tx>
          <c:spPr>
            <a:solidFill>
              <a:srgbClr val="D72E81"/>
            </a:solidFill>
          </c:spPr>
          <c:invertIfNegative val="0"/>
          <c:dPt>
            <c:idx val="0"/>
            <c:invertIfNegative val="0"/>
            <c:bubble3D val="0"/>
            <c:spPr>
              <a:solidFill>
                <a:srgbClr val="D72E81"/>
              </a:solidFill>
              <a:ln>
                <a:solidFill>
                  <a:schemeClr val="bg1"/>
                </a:solidFill>
              </a:ln>
            </c:spPr>
            <c:extLst xmlns:c16r2="http://schemas.microsoft.com/office/drawing/2015/06/chart">
              <c:ext xmlns:c16="http://schemas.microsoft.com/office/drawing/2014/chart" uri="{C3380CC4-5D6E-409C-BE32-E72D297353CC}">
                <c16:uniqueId val="{00000004-C1F4-470A-AAD8-15D9D21E105C}"/>
              </c:ext>
            </c:extLst>
          </c:dPt>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Sheet1!$B$1</c:f>
              <c:strCache>
                <c:ptCount val="1"/>
                <c:pt idx="0">
                  <c:v>כלל המדגם</c:v>
                </c:pt>
              </c:strCache>
            </c:strRef>
          </c:cat>
          <c:val>
            <c:numRef>
              <c:f>Sheet1!$B$3</c:f>
              <c:numCache>
                <c:formatCode>####%</c:formatCode>
                <c:ptCount val="1"/>
                <c:pt idx="0">
                  <c:v>0.18</c:v>
                </c:pt>
              </c:numCache>
            </c:numRef>
          </c:val>
          <c:extLst xmlns:c16r2="http://schemas.microsoft.com/office/drawing/2015/06/chart">
            <c:ext xmlns:c16="http://schemas.microsoft.com/office/drawing/2014/chart" uri="{C3380CC4-5D6E-409C-BE32-E72D297353CC}">
              <c16:uniqueId val="{00000005-C1F4-470A-AAD8-15D9D21E105C}"/>
            </c:ext>
          </c:extLst>
        </c:ser>
        <c:ser>
          <c:idx val="2"/>
          <c:order val="2"/>
          <c:tx>
            <c:strRef>
              <c:f>Sheet1!$A$4</c:f>
              <c:strCache>
                <c:ptCount val="1"/>
                <c:pt idx="0">
                  <c:v>תמיד</c:v>
                </c:pt>
              </c:strCache>
            </c:strRef>
          </c:tx>
          <c:spPr>
            <a:solidFill>
              <a:srgbClr val="A11F60"/>
            </a:solidFill>
          </c:spPr>
          <c:invertIfNegative val="0"/>
          <c:dPt>
            <c:idx val="0"/>
            <c:invertIfNegative val="0"/>
            <c:bubble3D val="0"/>
            <c:spPr>
              <a:solidFill>
                <a:srgbClr val="A11F60"/>
              </a:solidFill>
              <a:ln>
                <a:solidFill>
                  <a:schemeClr val="bg1"/>
                </a:solidFill>
              </a:ln>
            </c:spPr>
            <c:extLst xmlns:c16r2="http://schemas.microsoft.com/office/drawing/2015/06/chart">
              <c:ext xmlns:c16="http://schemas.microsoft.com/office/drawing/2014/chart" uri="{C3380CC4-5D6E-409C-BE32-E72D297353CC}">
                <c16:uniqueId val="{00000007-C1F4-470A-AAD8-15D9D21E105C}"/>
              </c:ext>
            </c:extLst>
          </c:dPt>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Sheet1!$B$1</c:f>
              <c:strCache>
                <c:ptCount val="1"/>
                <c:pt idx="0">
                  <c:v>כלל המדגם</c:v>
                </c:pt>
              </c:strCache>
            </c:strRef>
          </c:cat>
          <c:val>
            <c:numRef>
              <c:f>Sheet1!$B$4</c:f>
              <c:numCache>
                <c:formatCode>####%</c:formatCode>
                <c:ptCount val="1"/>
                <c:pt idx="0">
                  <c:v>0.04</c:v>
                </c:pt>
              </c:numCache>
            </c:numRef>
          </c:val>
          <c:extLst xmlns:c16r2="http://schemas.microsoft.com/office/drawing/2015/06/chart">
            <c:ext xmlns:c16="http://schemas.microsoft.com/office/drawing/2014/chart" uri="{C3380CC4-5D6E-409C-BE32-E72D297353CC}">
              <c16:uniqueId val="{00000008-C1F4-470A-AAD8-15D9D21E105C}"/>
            </c:ext>
          </c:extLst>
        </c:ser>
        <c:ser>
          <c:idx val="4"/>
          <c:order val="3"/>
          <c:tx>
            <c:strRef>
              <c:f>Sheet1!$A$6</c:f>
              <c:strCache>
                <c:ptCount val="1"/>
                <c:pt idx="0">
                  <c:v>אף פעם לא מוסר מידע</c:v>
                </c:pt>
              </c:strCache>
            </c:strRef>
          </c:tx>
          <c:spPr>
            <a:solidFill>
              <a:srgbClr val="4F6228"/>
            </a:solidFill>
            <a:ln>
              <a:solidFill>
                <a:schemeClr val="bg1"/>
              </a:solidFill>
            </a:ln>
          </c:spPr>
          <c:invertIfNegative val="0"/>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Sheet1!$B$1</c:f>
              <c:strCache>
                <c:ptCount val="1"/>
                <c:pt idx="0">
                  <c:v>כלל המדגם</c:v>
                </c:pt>
              </c:strCache>
            </c:strRef>
          </c:cat>
          <c:val>
            <c:numRef>
              <c:f>Sheet1!$B$6</c:f>
              <c:numCache>
                <c:formatCode>####%</c:formatCode>
                <c:ptCount val="1"/>
                <c:pt idx="0">
                  <c:v>-0.28999999999999998</c:v>
                </c:pt>
              </c:numCache>
            </c:numRef>
          </c:val>
          <c:extLst xmlns:c16r2="http://schemas.microsoft.com/office/drawing/2015/06/chart">
            <c:ext xmlns:c16="http://schemas.microsoft.com/office/drawing/2014/chart" uri="{C3380CC4-5D6E-409C-BE32-E72D297353CC}">
              <c16:uniqueId val="{0000000A-C1F4-470A-AAD8-15D9D21E105C}"/>
            </c:ext>
          </c:extLst>
        </c:ser>
        <c:ser>
          <c:idx val="5"/>
          <c:order val="4"/>
          <c:tx>
            <c:strRef>
              <c:f>Sheet1!$A$7</c:f>
              <c:strCache>
                <c:ptCount val="1"/>
                <c:pt idx="0">
                  <c:v>לא יודע</c:v>
                </c:pt>
              </c:strCache>
            </c:strRef>
          </c:tx>
          <c:spPr>
            <a:solidFill>
              <a:schemeClr val="bg1">
                <a:lumMod val="50000"/>
              </a:schemeClr>
            </a:solidFill>
            <a:ln>
              <a:solidFill>
                <a:schemeClr val="bg1"/>
              </a:solidFill>
            </a:ln>
          </c:spPr>
          <c:invertIfNegative val="0"/>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Sheet1!$B$1</c:f>
              <c:strCache>
                <c:ptCount val="1"/>
                <c:pt idx="0">
                  <c:v>כלל המדגם</c:v>
                </c:pt>
              </c:strCache>
            </c:strRef>
          </c:cat>
          <c:val>
            <c:numRef>
              <c:f>Sheet1!$B$7</c:f>
              <c:numCache>
                <c:formatCode>####%</c:formatCode>
                <c:ptCount val="1"/>
                <c:pt idx="0">
                  <c:v>-0.06</c:v>
                </c:pt>
              </c:numCache>
            </c:numRef>
          </c:val>
          <c:extLst xmlns:c16r2="http://schemas.microsoft.com/office/drawing/2015/06/chart">
            <c:ext xmlns:c16="http://schemas.microsoft.com/office/drawing/2014/chart" uri="{C3380CC4-5D6E-409C-BE32-E72D297353CC}">
              <c16:uniqueId val="{0000000B-C1F4-470A-AAD8-15D9D21E105C}"/>
            </c:ext>
          </c:extLst>
        </c:ser>
        <c:ser>
          <c:idx val="6"/>
          <c:order val="5"/>
          <c:tx>
            <c:strRef>
              <c:f>Sheet1!$A$8</c:f>
              <c:strCache>
                <c:ptCount val="1"/>
              </c:strCache>
            </c:strRef>
          </c:tx>
          <c:spPr>
            <a:solidFill>
              <a:srgbClr val="F1A78A"/>
            </a:solidFill>
            <a:ln>
              <a:solidFill>
                <a:schemeClr val="bg1"/>
              </a:solidFill>
            </a:ln>
          </c:spPr>
          <c:invertIfNegative val="0"/>
          <c:dLbls>
            <c:spPr>
              <a:noFill/>
              <a:ln>
                <a:noFill/>
              </a:ln>
              <a:effectLst/>
            </c:spPr>
            <c:txPr>
              <a:bodyPr wrap="square" lIns="38100" tIns="19050" rIns="38100" bIns="19050" anchor="ctr">
                <a:spAutoFit/>
              </a:bodyPr>
              <a:lstStyle/>
              <a:p>
                <a:pPr>
                  <a:defRPr sz="1200">
                    <a:solidFill>
                      <a:schemeClr val="tx1">
                        <a:lumMod val="65000"/>
                        <a:lumOff val="35000"/>
                      </a:schemeClr>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Sheet1!$B$1</c:f>
              <c:strCache>
                <c:ptCount val="1"/>
                <c:pt idx="0">
                  <c:v>כלל המדגם</c:v>
                </c:pt>
              </c:strCache>
            </c:strRef>
          </c:cat>
          <c:val>
            <c:numRef>
              <c:f>Sheet1!$B$8</c:f>
              <c:numCache>
                <c:formatCode>####%</c:formatCode>
                <c:ptCount val="1"/>
              </c:numCache>
            </c:numRef>
          </c:val>
          <c:extLst xmlns:c16r2="http://schemas.microsoft.com/office/drawing/2015/06/chart">
            <c:ext xmlns:c16="http://schemas.microsoft.com/office/drawing/2014/chart" uri="{C3380CC4-5D6E-409C-BE32-E72D297353CC}">
              <c16:uniqueId val="{0000000C-C1F4-470A-AAD8-15D9D21E105C}"/>
            </c:ext>
          </c:extLst>
        </c:ser>
        <c:ser>
          <c:idx val="7"/>
          <c:order val="6"/>
          <c:tx>
            <c:strRef>
              <c:f>Sheet1!$A$9</c:f>
              <c:strCache>
                <c:ptCount val="1"/>
                <c:pt idx="0">
                  <c:v>לא מבצע רכישות</c:v>
                </c:pt>
              </c:strCache>
            </c:strRef>
          </c:tx>
          <c:spPr>
            <a:solidFill>
              <a:schemeClr val="bg1">
                <a:lumMod val="75000"/>
              </a:schemeClr>
            </a:solidFill>
            <a:ln>
              <a:solidFill>
                <a:schemeClr val="bg1"/>
              </a:solidFill>
            </a:ln>
          </c:spPr>
          <c:invertIfNegative val="0"/>
          <c:dLbls>
            <c:spPr>
              <a:noFill/>
              <a:ln>
                <a:noFill/>
              </a:ln>
              <a:effectLst/>
            </c:spPr>
            <c:txPr>
              <a:bodyPr wrap="square" lIns="38100" tIns="19050" rIns="38100" bIns="19050" anchor="ctr">
                <a:spAutoFit/>
              </a:bodyPr>
              <a:lstStyle/>
              <a:p>
                <a:pPr>
                  <a:defRPr sz="1200">
                    <a:solidFill>
                      <a:schemeClr val="bg1"/>
                    </a:solidFill>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Sheet1!$B$1</c:f>
              <c:strCache>
                <c:ptCount val="1"/>
                <c:pt idx="0">
                  <c:v>כלל המדגם</c:v>
                </c:pt>
              </c:strCache>
            </c:strRef>
          </c:cat>
          <c:val>
            <c:numRef>
              <c:f>Sheet1!$B$9</c:f>
              <c:numCache>
                <c:formatCode>####%</c:formatCode>
                <c:ptCount val="1"/>
                <c:pt idx="0">
                  <c:v>-0.08</c:v>
                </c:pt>
              </c:numCache>
            </c:numRef>
          </c:val>
          <c:extLst xmlns:c16r2="http://schemas.microsoft.com/office/drawing/2015/06/chart">
            <c:ext xmlns:c16="http://schemas.microsoft.com/office/drawing/2014/chart" uri="{C3380CC4-5D6E-409C-BE32-E72D297353CC}">
              <c16:uniqueId val="{0000000D-C1F4-470A-AAD8-15D9D21E105C}"/>
            </c:ext>
          </c:extLst>
        </c:ser>
        <c:dLbls>
          <c:showLegendKey val="0"/>
          <c:showVal val="0"/>
          <c:showCatName val="0"/>
          <c:showSerName val="0"/>
          <c:showPercent val="0"/>
          <c:showBubbleSize val="0"/>
        </c:dLbls>
        <c:gapWidth val="100"/>
        <c:overlap val="100"/>
        <c:axId val="95072640"/>
        <c:axId val="95074176"/>
      </c:barChart>
      <c:catAx>
        <c:axId val="95072640"/>
        <c:scaling>
          <c:orientation val="minMax"/>
        </c:scaling>
        <c:delete val="0"/>
        <c:axPos val="b"/>
        <c:numFmt formatCode="General" sourceLinked="1"/>
        <c:majorTickMark val="out"/>
        <c:minorTickMark val="none"/>
        <c:tickLblPos val="low"/>
        <c:txPr>
          <a:bodyPr/>
          <a:lstStyle/>
          <a:p>
            <a:pPr>
              <a:defRPr sz="1200"/>
            </a:pPr>
            <a:endParaRPr lang="he-IL"/>
          </a:p>
        </c:txPr>
        <c:crossAx val="95074176"/>
        <c:crosses val="autoZero"/>
        <c:auto val="1"/>
        <c:lblAlgn val="ctr"/>
        <c:lblOffset val="100"/>
        <c:noMultiLvlLbl val="0"/>
      </c:catAx>
      <c:valAx>
        <c:axId val="95074176"/>
        <c:scaling>
          <c:orientation val="minMax"/>
        </c:scaling>
        <c:delete val="1"/>
        <c:axPos val="l"/>
        <c:numFmt formatCode="####%" sourceLinked="1"/>
        <c:majorTickMark val="out"/>
        <c:minorTickMark val="none"/>
        <c:tickLblPos val="nextTo"/>
        <c:crossAx val="95072640"/>
        <c:crosses val="autoZero"/>
        <c:crossBetween val="between"/>
      </c:valAx>
      <c:spPr>
        <a:noFill/>
        <a:ln w="25400">
          <a:noFill/>
        </a:ln>
      </c:spPr>
    </c:plotArea>
    <c:plotVisOnly val="1"/>
    <c:dispBlanksAs val="gap"/>
    <c:showDLblsOverMax val="0"/>
  </c:chart>
  <c:spPr>
    <a:noFill/>
    <a:effectLst/>
  </c:spPr>
  <c:txPr>
    <a:bodyPr/>
    <a:lstStyle/>
    <a:p>
      <a:pPr>
        <a:defRPr sz="1800"/>
      </a:pPr>
      <a:endParaRPr lang="he-IL"/>
    </a:p>
  </c:txPr>
  <c:externalData r:id="rId1">
    <c:autoUpdate val="0"/>
  </c:externalData>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0"/>
  <c:lang val="he-IL"/>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907501978776259"/>
          <c:y val="1.5831709213987653E-2"/>
          <c:w val="0.39166565737039977"/>
          <c:h val="0.9649329153761369"/>
        </c:manualLayout>
      </c:layout>
      <c:barChart>
        <c:barDir val="bar"/>
        <c:grouping val="clustered"/>
        <c:varyColors val="0"/>
        <c:ser>
          <c:idx val="0"/>
          <c:order val="0"/>
          <c:tx>
            <c:strRef>
              <c:f>Sheet1!$B$1</c:f>
              <c:strCache>
                <c:ptCount val="1"/>
                <c:pt idx="0">
                  <c:v>כלל המדגם</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1F4E79"/>
                    </a:solidFill>
                    <a:latin typeface="Tahoma" panose="020B0604030504040204" pitchFamily="34" charset="0"/>
                    <a:ea typeface="Tahoma" panose="020B0604030504040204" pitchFamily="34" charset="0"/>
                    <a:cs typeface="Tahoma" panose="020B0604030504040204" pitchFamily="34" charset="0"/>
                  </a:defRPr>
                </a:pPr>
                <a:endParaRPr lang="he-IL"/>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Sheet1!$A$2:$A$17</c:f>
              <c:strCache>
                <c:ptCount val="16"/>
                <c:pt idx="0">
                  <c:v>רשתות חברתיות</c:v>
                </c:pt>
                <c:pt idx="1">
                  <c:v>אפליקציות חיפוש (גוגל)</c:v>
                </c:pt>
                <c:pt idx="2">
                  <c:v>אפליקציות ניווט ומפות</c:v>
                </c:pt>
                <c:pt idx="3">
                  <c:v>אפליקציות בנקאיות והעברת כספים</c:v>
                </c:pt>
                <c:pt idx="4">
                  <c:v>אפליקציות של אתרי חדשות</c:v>
                </c:pt>
                <c:pt idx="5">
                  <c:v>אפליקציות של אתרי קניות</c:v>
                </c:pt>
                <c:pt idx="6">
                  <c:v>משחקים</c:v>
                </c:pt>
                <c:pt idx="7">
                  <c:v>אפליקציות מוסיקה</c:v>
                </c:pt>
                <c:pt idx="8">
                  <c:v>אפליקציות לחנייה ומוניות</c:v>
                </c:pt>
                <c:pt idx="9">
                  <c:v>אפליקציות לצפייה בסרטים/סדרות</c:v>
                </c:pt>
                <c:pt idx="10">
                  <c:v>אפליקציות שעוקבות אחר הפעילות הספורטיבית שלך</c:v>
                </c:pt>
                <c:pt idx="11">
                  <c:v>אפליקציות מידע ולמידה פודקאסטים, מאמרים, שפות ועוד</c:v>
                </c:pt>
                <c:pt idx="12">
                  <c:v>אפליקציות לקשר עם בתי הספר</c:v>
                </c:pt>
                <c:pt idx="13">
                  <c:v>אפליקציות קריאת/שמיעת  ספרים </c:v>
                </c:pt>
                <c:pt idx="14">
                  <c:v>אפליקציות היכרויות</c:v>
                </c:pt>
                <c:pt idx="15">
                  <c:v>אפליקציות אחרות</c:v>
                </c:pt>
              </c:strCache>
            </c:strRef>
          </c:cat>
          <c:val>
            <c:numRef>
              <c:f>Sheet1!$B$2:$B$17</c:f>
              <c:numCache>
                <c:formatCode>###0%</c:formatCode>
                <c:ptCount val="16"/>
                <c:pt idx="0">
                  <c:v>0.82</c:v>
                </c:pt>
                <c:pt idx="1">
                  <c:v>0.77</c:v>
                </c:pt>
                <c:pt idx="2">
                  <c:v>0.74</c:v>
                </c:pt>
                <c:pt idx="3">
                  <c:v>0.64</c:v>
                </c:pt>
                <c:pt idx="4">
                  <c:v>0.61</c:v>
                </c:pt>
                <c:pt idx="5">
                  <c:v>0.56999999999999995</c:v>
                </c:pt>
                <c:pt idx="6">
                  <c:v>0.52</c:v>
                </c:pt>
                <c:pt idx="7">
                  <c:v>0.46</c:v>
                </c:pt>
                <c:pt idx="8">
                  <c:v>0.42</c:v>
                </c:pt>
                <c:pt idx="9">
                  <c:v>0.36</c:v>
                </c:pt>
                <c:pt idx="10">
                  <c:v>0.23</c:v>
                </c:pt>
                <c:pt idx="11">
                  <c:v>0.18</c:v>
                </c:pt>
                <c:pt idx="12">
                  <c:v>0.17</c:v>
                </c:pt>
                <c:pt idx="13">
                  <c:v>0.13</c:v>
                </c:pt>
                <c:pt idx="14">
                  <c:v>0.1</c:v>
                </c:pt>
                <c:pt idx="15">
                  <c:v>0.28000000000000003</c:v>
                </c:pt>
              </c:numCache>
            </c:numRef>
          </c:val>
          <c:extLst xmlns:c16r2="http://schemas.microsoft.com/office/drawing/2015/06/chart">
            <c:ext xmlns:c16="http://schemas.microsoft.com/office/drawing/2014/chart" uri="{C3380CC4-5D6E-409C-BE32-E72D297353CC}">
              <c16:uniqueId val="{00000006-A305-4C01-84D7-0C0CCE62FF4B}"/>
            </c:ext>
          </c:extLst>
        </c:ser>
        <c:dLbls>
          <c:showLegendKey val="0"/>
          <c:showVal val="1"/>
          <c:showCatName val="0"/>
          <c:showSerName val="0"/>
          <c:showPercent val="0"/>
          <c:showBubbleSize val="0"/>
        </c:dLbls>
        <c:gapWidth val="58"/>
        <c:axId val="101842944"/>
        <c:axId val="101845632"/>
      </c:barChart>
      <c:catAx>
        <c:axId val="101842944"/>
        <c:scaling>
          <c:orientation val="maxMin"/>
        </c:scaling>
        <c:delete val="0"/>
        <c:axPos val="l"/>
        <c:numFmt formatCode="General" sourceLinked="1"/>
        <c:majorTickMark val="out"/>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900" b="0"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he-IL"/>
          </a:p>
        </c:txPr>
        <c:crossAx val="101845632"/>
        <c:crosses val="autoZero"/>
        <c:auto val="1"/>
        <c:lblAlgn val="ctr"/>
        <c:lblOffset val="100"/>
        <c:noMultiLvlLbl val="0"/>
      </c:catAx>
      <c:valAx>
        <c:axId val="101845632"/>
        <c:scaling>
          <c:orientation val="minMax"/>
          <c:max val="1.5"/>
        </c:scaling>
        <c:delete val="1"/>
        <c:axPos val="t"/>
        <c:numFmt formatCode="###0%" sourceLinked="1"/>
        <c:majorTickMark val="out"/>
        <c:minorTickMark val="none"/>
        <c:tickLblPos val="nextTo"/>
        <c:crossAx val="101842944"/>
        <c:crosses val="autoZero"/>
        <c:crossBetween val="between"/>
      </c:valAx>
      <c:spPr>
        <a:noFill/>
        <a:ln w="25400">
          <a:noFill/>
        </a:ln>
        <a:effectLst/>
      </c:spPr>
    </c:plotArea>
    <c:plotVisOnly val="1"/>
    <c:dispBlanksAs val="gap"/>
    <c:showDLblsOverMax val="0"/>
  </c:chart>
  <c:spPr>
    <a:noFill/>
    <a:ln w="6350" cap="flat" cmpd="sng" algn="ctr">
      <a:noFill/>
      <a:prstDash val="solid"/>
      <a:miter lim="800000"/>
    </a:ln>
    <a:effectLst/>
  </c:spPr>
  <c:txPr>
    <a:bodyPr/>
    <a:lstStyle/>
    <a:p>
      <a:pPr>
        <a:defRPr sz="1050" b="0" i="0" u="none" strike="noStrike" baseline="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he-IL"/>
    </a:p>
  </c:txPr>
  <c:externalData r:id="rId1">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withinLinear" id="14">
  <a:schemeClr val="accent1"/>
</cs:colorStyle>
</file>

<file path=ppt/charts/colors4.xml><?xml version="1.0" encoding="utf-8"?>
<cs:colorStyle xmlns:cs="http://schemas.microsoft.com/office/drawing/2012/chartStyle" xmlns:a="http://schemas.openxmlformats.org/drawingml/2006/main" meth="withinLinear" id="14">
  <a:schemeClr val="accent1"/>
</cs:colorStyle>
</file>

<file path=ppt/charts/colors5.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drawings/drawing1.xml><?xml version="1.0" encoding="utf-8"?>
<c:userShapes xmlns:c="http://schemas.openxmlformats.org/drawingml/2006/chart">
  <cdr:relSizeAnchor xmlns:cdr="http://schemas.openxmlformats.org/drawingml/2006/chartDrawing">
    <cdr:from>
      <cdr:x>0.79984</cdr:x>
      <cdr:y>0.3332</cdr:y>
    </cdr:from>
    <cdr:to>
      <cdr:x>0.93944</cdr:x>
      <cdr:y>0.40164</cdr:y>
    </cdr:to>
    <cdr:sp macro="" textlink="">
      <cdr:nvSpPr>
        <cdr:cNvPr id="2" name="מלבן 1">
          <a:extLst xmlns:a="http://schemas.openxmlformats.org/drawingml/2006/main">
            <a:ext uri="{FF2B5EF4-FFF2-40B4-BE49-F238E27FC236}">
              <a16:creationId xmlns:a16="http://schemas.microsoft.com/office/drawing/2014/main" xmlns="" id="{693F1FB6-A201-4B1E-B799-3EF64ABD52D4}"/>
            </a:ext>
          </a:extLst>
        </cdr:cNvPr>
        <cdr:cNvSpPr/>
      </cdr:nvSpPr>
      <cdr:spPr>
        <a:xfrm xmlns:a="http://schemas.openxmlformats.org/drawingml/2006/main">
          <a:off x="3972323" y="1369759"/>
          <a:ext cx="693311" cy="281350"/>
        </a:xfrm>
        <a:prstGeom xmlns:a="http://schemas.openxmlformats.org/drawingml/2006/main" prst="rect">
          <a:avLst/>
        </a:prstGeom>
        <a:solidFill xmlns:a="http://schemas.openxmlformats.org/drawingml/2006/main">
          <a:schemeClr val="bg1"/>
        </a:solidFill>
        <a:ln xmlns:a="http://schemas.openxmlformats.org/drawingml/2006/main">
          <a:solidFill>
            <a:srgbClr val="4F622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he-IL" dirty="0">
              <a:solidFill>
                <a:srgbClr val="4F6228"/>
              </a:solidFill>
            </a:rPr>
            <a:t>71%</a:t>
          </a:r>
        </a:p>
      </cdr:txBody>
    </cdr:sp>
  </cdr:relSizeAnchor>
</c:userShapes>
</file>

<file path=ppt/drawings/drawing2.xml><?xml version="1.0" encoding="utf-8"?>
<c:userShapes xmlns:c="http://schemas.openxmlformats.org/drawingml/2006/chart">
  <cdr:relSizeAnchor xmlns:cdr="http://schemas.openxmlformats.org/drawingml/2006/chartDrawing">
    <cdr:from>
      <cdr:x>0.61881</cdr:x>
      <cdr:y>0</cdr:y>
    </cdr:from>
    <cdr:to>
      <cdr:x>0.75841</cdr:x>
      <cdr:y>0.06844</cdr:y>
    </cdr:to>
    <cdr:sp macro="" textlink="">
      <cdr:nvSpPr>
        <cdr:cNvPr id="2" name="מלבן 1">
          <a:extLst xmlns:a="http://schemas.openxmlformats.org/drawingml/2006/main">
            <a:ext uri="{FF2B5EF4-FFF2-40B4-BE49-F238E27FC236}">
              <a16:creationId xmlns:a16="http://schemas.microsoft.com/office/drawing/2014/main" xmlns="" id="{693F1FB6-A201-4B1E-B799-3EF64ABD52D4}"/>
            </a:ext>
          </a:extLst>
        </cdr:cNvPr>
        <cdr:cNvSpPr/>
      </cdr:nvSpPr>
      <cdr:spPr>
        <a:xfrm xmlns:a="http://schemas.openxmlformats.org/drawingml/2006/main">
          <a:off x="3073243" y="0"/>
          <a:ext cx="693311" cy="281349"/>
        </a:xfrm>
        <a:prstGeom xmlns:a="http://schemas.openxmlformats.org/drawingml/2006/main" prst="rect">
          <a:avLst/>
        </a:prstGeom>
        <a:solidFill xmlns:a="http://schemas.openxmlformats.org/drawingml/2006/main">
          <a:schemeClr val="bg1"/>
        </a:solidFill>
        <a:ln xmlns:a="http://schemas.openxmlformats.org/drawingml/2006/main">
          <a:solidFill>
            <a:srgbClr val="4F622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he-IL" dirty="0">
              <a:solidFill>
                <a:srgbClr val="4F6228"/>
              </a:solidFill>
            </a:rPr>
            <a:t>22%</a:t>
          </a:r>
        </a:p>
      </cdr:txBody>
    </cdr:sp>
  </cdr:relSizeAnchor>
</c:userShapes>
</file>

<file path=ppt/drawings/drawing3.xml><?xml version="1.0" encoding="utf-8"?>
<c:userShapes xmlns:c="http://schemas.openxmlformats.org/drawingml/2006/chart">
  <cdr:relSizeAnchor xmlns:cdr="http://schemas.openxmlformats.org/drawingml/2006/chartDrawing">
    <cdr:from>
      <cdr:x>0.81133</cdr:x>
      <cdr:y>0.44286</cdr:y>
    </cdr:from>
    <cdr:to>
      <cdr:x>0.95093</cdr:x>
      <cdr:y>0.5113</cdr:y>
    </cdr:to>
    <cdr:sp macro="" textlink="">
      <cdr:nvSpPr>
        <cdr:cNvPr id="2" name="מלבן 1">
          <a:extLst xmlns:a="http://schemas.openxmlformats.org/drawingml/2006/main">
            <a:ext uri="{FF2B5EF4-FFF2-40B4-BE49-F238E27FC236}">
              <a16:creationId xmlns:a16="http://schemas.microsoft.com/office/drawing/2014/main" xmlns="" id="{693F1FB6-A201-4B1E-B799-3EF64ABD52D4}"/>
            </a:ext>
          </a:extLst>
        </cdr:cNvPr>
        <cdr:cNvSpPr/>
      </cdr:nvSpPr>
      <cdr:spPr>
        <a:xfrm xmlns:a="http://schemas.openxmlformats.org/drawingml/2006/main">
          <a:off x="4029387" y="1820547"/>
          <a:ext cx="693337" cy="281354"/>
        </a:xfrm>
        <a:prstGeom xmlns:a="http://schemas.openxmlformats.org/drawingml/2006/main" prst="rect">
          <a:avLst/>
        </a:prstGeom>
        <a:solidFill xmlns:a="http://schemas.openxmlformats.org/drawingml/2006/main">
          <a:schemeClr val="bg1"/>
        </a:solidFill>
        <a:ln xmlns:a="http://schemas.openxmlformats.org/drawingml/2006/main">
          <a:solidFill>
            <a:srgbClr val="4F622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he-IL" dirty="0">
              <a:solidFill>
                <a:srgbClr val="4F6228"/>
              </a:solidFill>
            </a:rPr>
            <a:t>57%</a:t>
          </a:r>
        </a:p>
      </cdr:txBody>
    </cdr:sp>
  </cdr:relSizeAnchor>
  <cdr:relSizeAnchor xmlns:cdr="http://schemas.openxmlformats.org/drawingml/2006/chartDrawing">
    <cdr:from>
      <cdr:x>0.81133</cdr:x>
      <cdr:y>0.21395</cdr:y>
    </cdr:from>
    <cdr:to>
      <cdr:x>0.95093</cdr:x>
      <cdr:y>0.28239</cdr:y>
    </cdr:to>
    <cdr:sp macro="" textlink="">
      <cdr:nvSpPr>
        <cdr:cNvPr id="3" name="מלבן 2">
          <a:extLst xmlns:a="http://schemas.openxmlformats.org/drawingml/2006/main">
            <a:ext uri="{FF2B5EF4-FFF2-40B4-BE49-F238E27FC236}">
              <a16:creationId xmlns:a16="http://schemas.microsoft.com/office/drawing/2014/main" xmlns="" id="{0F21981C-934C-491E-917A-DA92D3B959DA}"/>
            </a:ext>
          </a:extLst>
        </cdr:cNvPr>
        <cdr:cNvSpPr/>
      </cdr:nvSpPr>
      <cdr:spPr>
        <a:xfrm xmlns:a="http://schemas.openxmlformats.org/drawingml/2006/main">
          <a:off x="4029387" y="829680"/>
          <a:ext cx="693337" cy="265414"/>
        </a:xfrm>
        <a:prstGeom xmlns:a="http://schemas.openxmlformats.org/drawingml/2006/main" prst="rect">
          <a:avLst/>
        </a:prstGeom>
        <a:solidFill xmlns:a="http://schemas.openxmlformats.org/drawingml/2006/main">
          <a:schemeClr val="bg1"/>
        </a:solidFill>
        <a:ln xmlns:a="http://schemas.openxmlformats.org/drawingml/2006/main">
          <a:solidFill>
            <a:srgbClr val="4F622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he-IL" dirty="0">
              <a:solidFill>
                <a:srgbClr val="4F6228"/>
              </a:solidFill>
            </a:rPr>
            <a:t>87%</a:t>
          </a:r>
        </a:p>
      </cdr:txBody>
    </cdr:sp>
  </cdr:relSizeAnchor>
</c:userShap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pic>
        <p:nvPicPr>
          <p:cNvPr id="7" name="תמונה 6">
            <a:extLst>
              <a:ext uri="{FF2B5EF4-FFF2-40B4-BE49-F238E27FC236}">
                <a16:creationId xmlns:a16="http://schemas.microsoft.com/office/drawing/2014/main" xmlns="" id="{ABCAA8C7-856A-43DE-A518-74745E3CBB6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4582" cy="6858000"/>
          </a:xfrm>
          <a:prstGeom prst="rect">
            <a:avLst/>
          </a:prstGeom>
        </p:spPr>
      </p:pic>
      <p:sp>
        <p:nvSpPr>
          <p:cNvPr id="2" name="כותרת 1"/>
          <p:cNvSpPr>
            <a:spLocks noGrp="1"/>
          </p:cNvSpPr>
          <p:nvPr>
            <p:ph type="ctrTitle"/>
          </p:nvPr>
        </p:nvSpPr>
        <p:spPr>
          <a:xfrm>
            <a:off x="1524000" y="1122363"/>
            <a:ext cx="9144000" cy="2387600"/>
          </a:xfrm>
        </p:spPr>
        <p:txBody>
          <a:bodyPr anchor="b"/>
          <a:lstStyle>
            <a:lvl1pPr algn="ctr">
              <a:defRPr sz="6000"/>
            </a:lvl1pPr>
          </a:lstStyle>
          <a:p>
            <a:r>
              <a:rPr lang="he-IL"/>
              <a:t>לחץ כדי לערוך סגנון כותרת של תבנית בסיס</a:t>
            </a:r>
          </a:p>
        </p:txBody>
      </p:sp>
      <p:sp>
        <p:nvSpPr>
          <p:cNvPr id="3" name="כותרת משנה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e-IL"/>
              <a:t>לחץ כדי לערוך סגנון כותרת משנה של תבנית בסיס</a:t>
            </a:r>
          </a:p>
        </p:txBody>
      </p:sp>
    </p:spTree>
    <p:extLst>
      <p:ext uri="{BB962C8B-B14F-4D97-AF65-F5344CB8AC3E}">
        <p14:creationId xmlns:p14="http://schemas.microsoft.com/office/powerpoint/2010/main" val="3876230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כותרת ותוכן">
    <p:spTree>
      <p:nvGrpSpPr>
        <p:cNvPr id="1" name=""/>
        <p:cNvGrpSpPr/>
        <p:nvPr/>
      </p:nvGrpSpPr>
      <p:grpSpPr>
        <a:xfrm>
          <a:off x="0" y="0"/>
          <a:ext cx="0" cy="0"/>
          <a:chOff x="0" y="0"/>
          <a:chExt cx="0" cy="0"/>
        </a:xfrm>
      </p:grpSpPr>
      <p:pic>
        <p:nvPicPr>
          <p:cNvPr id="4" name="תמונה 3">
            <a:extLst>
              <a:ext uri="{FF2B5EF4-FFF2-40B4-BE49-F238E27FC236}">
                <a16:creationId xmlns:a16="http://schemas.microsoft.com/office/drawing/2014/main" xmlns="" id="{635D1BA0-72C8-4C37-87EA-8AE6FC58148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726"/>
            <a:ext cx="12190710" cy="6858725"/>
          </a:xfrm>
          <a:prstGeom prst="rect">
            <a:avLst/>
          </a:prstGeom>
        </p:spPr>
      </p:pic>
    </p:spTree>
    <p:extLst>
      <p:ext uri="{BB962C8B-B14F-4D97-AF65-F5344CB8AC3E}">
        <p14:creationId xmlns:p14="http://schemas.microsoft.com/office/powerpoint/2010/main" val="2679383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כותרת 1"/>
          <p:cNvSpPr>
            <a:spLocks noGrp="1"/>
          </p:cNvSpPr>
          <p:nvPr>
            <p:ph type="title"/>
          </p:nvPr>
        </p:nvSpPr>
        <p:spPr>
          <a:xfrm>
            <a:off x="831850" y="1709738"/>
            <a:ext cx="10515600" cy="2852737"/>
          </a:xfrm>
        </p:spPr>
        <p:txBody>
          <a:bodyPr anchor="b"/>
          <a:lstStyle>
            <a:lvl1pPr>
              <a:defRPr sz="6000"/>
            </a:lvl1pPr>
          </a:lstStyle>
          <a:p>
            <a:r>
              <a:rPr lang="he-IL"/>
              <a:t>לחץ כדי לערוך סגנון כותרת של תבנית בסיס</a:t>
            </a:r>
          </a:p>
        </p:txBody>
      </p:sp>
      <p:sp>
        <p:nvSpPr>
          <p:cNvPr id="3" name="מציין מיקום טקסט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e-IL"/>
              <a:t>לחץ כדי לערוך סגנונות טקסט של תבנית בסיס</a:t>
            </a:r>
          </a:p>
        </p:txBody>
      </p:sp>
      <p:sp>
        <p:nvSpPr>
          <p:cNvPr id="4" name="מציין מיקום של תאריך 3"/>
          <p:cNvSpPr>
            <a:spLocks noGrp="1"/>
          </p:cNvSpPr>
          <p:nvPr>
            <p:ph type="dt" sz="half" idx="10"/>
          </p:nvPr>
        </p:nvSpPr>
        <p:spPr/>
        <p:txBody>
          <a:bodyPr/>
          <a:lstStyle/>
          <a:p>
            <a:fld id="{39AB4D2D-9EC8-4045-A320-83985F7E6D13}" type="datetimeFigureOut">
              <a:rPr lang="he-IL" smtClean="0"/>
              <a:t>כ"ב/שבט/תשע"ט</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B0832093-6150-40EA-9A67-ABC9675CD8FC}" type="slidenum">
              <a:rPr lang="he-IL" smtClean="0"/>
              <a:t>‹#›</a:t>
            </a:fld>
            <a:endParaRPr lang="he-IL"/>
          </a:p>
        </p:txBody>
      </p:sp>
    </p:spTree>
    <p:extLst>
      <p:ext uri="{BB962C8B-B14F-4D97-AF65-F5344CB8AC3E}">
        <p14:creationId xmlns:p14="http://schemas.microsoft.com/office/powerpoint/2010/main" val="611474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מציין מיקום תוכן 2"/>
          <p:cNvSpPr>
            <a:spLocks noGrp="1"/>
          </p:cNvSpPr>
          <p:nvPr>
            <p:ph sz="half" idx="1"/>
          </p:nvPr>
        </p:nvSpPr>
        <p:spPr>
          <a:xfrm>
            <a:off x="838200" y="1825625"/>
            <a:ext cx="5181600" cy="435133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תוכן 3"/>
          <p:cNvSpPr>
            <a:spLocks noGrp="1"/>
          </p:cNvSpPr>
          <p:nvPr>
            <p:ph sz="half" idx="2"/>
          </p:nvPr>
        </p:nvSpPr>
        <p:spPr>
          <a:xfrm>
            <a:off x="6172200" y="1825625"/>
            <a:ext cx="5181600" cy="435133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5" name="מציין מיקום של תאריך 4"/>
          <p:cNvSpPr>
            <a:spLocks noGrp="1"/>
          </p:cNvSpPr>
          <p:nvPr>
            <p:ph type="dt" sz="half" idx="10"/>
          </p:nvPr>
        </p:nvSpPr>
        <p:spPr/>
        <p:txBody>
          <a:bodyPr/>
          <a:lstStyle/>
          <a:p>
            <a:fld id="{39AB4D2D-9EC8-4045-A320-83985F7E6D13}" type="datetimeFigureOut">
              <a:rPr lang="he-IL" smtClean="0"/>
              <a:t>כ"ב/שבט/תשע"ט</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B0832093-6150-40EA-9A67-ABC9675CD8FC}" type="slidenum">
              <a:rPr lang="he-IL" smtClean="0"/>
              <a:t>‹#›</a:t>
            </a:fld>
            <a:endParaRPr lang="he-IL"/>
          </a:p>
        </p:txBody>
      </p:sp>
    </p:spTree>
    <p:extLst>
      <p:ext uri="{BB962C8B-B14F-4D97-AF65-F5344CB8AC3E}">
        <p14:creationId xmlns:p14="http://schemas.microsoft.com/office/powerpoint/2010/main" val="32823424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כותרת 1"/>
          <p:cNvSpPr>
            <a:spLocks noGrp="1"/>
          </p:cNvSpPr>
          <p:nvPr>
            <p:ph type="title"/>
          </p:nvPr>
        </p:nvSpPr>
        <p:spPr>
          <a:xfrm>
            <a:off x="839788" y="365125"/>
            <a:ext cx="10515600" cy="1325563"/>
          </a:xfrm>
        </p:spPr>
        <p:txBody>
          <a:bodyPr/>
          <a:lstStyle/>
          <a:p>
            <a:r>
              <a:rPr lang="he-IL"/>
              <a:t>לחץ כדי לערוך סגנון כותרת של תבנית בסיס</a:t>
            </a:r>
          </a:p>
        </p:txBody>
      </p:sp>
      <p:sp>
        <p:nvSpPr>
          <p:cNvPr id="3" name="מציין מיקום טקסט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a:t>לחץ כדי לערוך סגנונות טקסט של תבנית בסיס</a:t>
            </a:r>
          </a:p>
        </p:txBody>
      </p:sp>
      <p:sp>
        <p:nvSpPr>
          <p:cNvPr id="4" name="מציין מיקום תוכן 3"/>
          <p:cNvSpPr>
            <a:spLocks noGrp="1"/>
          </p:cNvSpPr>
          <p:nvPr>
            <p:ph sz="half" idx="2"/>
          </p:nvPr>
        </p:nvSpPr>
        <p:spPr>
          <a:xfrm>
            <a:off x="839788" y="2505075"/>
            <a:ext cx="5157787" cy="368458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5" name="מציין מיקום טקסט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a:t>לחץ כדי לערוך סגנונות טקסט של תבנית בסיס</a:t>
            </a:r>
          </a:p>
        </p:txBody>
      </p:sp>
      <p:sp>
        <p:nvSpPr>
          <p:cNvPr id="6" name="מציין מיקום תוכן 5"/>
          <p:cNvSpPr>
            <a:spLocks noGrp="1"/>
          </p:cNvSpPr>
          <p:nvPr>
            <p:ph sz="quarter" idx="4"/>
          </p:nvPr>
        </p:nvSpPr>
        <p:spPr>
          <a:xfrm>
            <a:off x="6172200" y="2505075"/>
            <a:ext cx="5183188" cy="368458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7" name="מציין מיקום של תאריך 6"/>
          <p:cNvSpPr>
            <a:spLocks noGrp="1"/>
          </p:cNvSpPr>
          <p:nvPr>
            <p:ph type="dt" sz="half" idx="10"/>
          </p:nvPr>
        </p:nvSpPr>
        <p:spPr/>
        <p:txBody>
          <a:bodyPr/>
          <a:lstStyle/>
          <a:p>
            <a:fld id="{39AB4D2D-9EC8-4045-A320-83985F7E6D13}" type="datetimeFigureOut">
              <a:rPr lang="he-IL" smtClean="0"/>
              <a:t>כ"ב/שבט/תשע"ט</a:t>
            </a:fld>
            <a:endParaRPr lang="he-IL"/>
          </a:p>
        </p:txBody>
      </p:sp>
      <p:sp>
        <p:nvSpPr>
          <p:cNvPr id="8" name="מציין מיקום של כותרת תחתונה 7"/>
          <p:cNvSpPr>
            <a:spLocks noGrp="1"/>
          </p:cNvSpPr>
          <p:nvPr>
            <p:ph type="ftr" sz="quarter" idx="11"/>
          </p:nvPr>
        </p:nvSpPr>
        <p:spPr/>
        <p:txBody>
          <a:bodyPr/>
          <a:lstStyle/>
          <a:p>
            <a:endParaRPr lang="he-IL"/>
          </a:p>
        </p:txBody>
      </p:sp>
      <p:sp>
        <p:nvSpPr>
          <p:cNvPr id="9" name="מציין מיקום של מספר שקופית 8"/>
          <p:cNvSpPr>
            <a:spLocks noGrp="1"/>
          </p:cNvSpPr>
          <p:nvPr>
            <p:ph type="sldNum" sz="quarter" idx="12"/>
          </p:nvPr>
        </p:nvSpPr>
        <p:spPr/>
        <p:txBody>
          <a:bodyPr/>
          <a:lstStyle/>
          <a:p>
            <a:fld id="{B0832093-6150-40EA-9A67-ABC9675CD8FC}" type="slidenum">
              <a:rPr lang="he-IL" smtClean="0"/>
              <a:t>‹#›</a:t>
            </a:fld>
            <a:endParaRPr lang="he-IL"/>
          </a:p>
        </p:txBody>
      </p:sp>
    </p:spTree>
    <p:extLst>
      <p:ext uri="{BB962C8B-B14F-4D97-AF65-F5344CB8AC3E}">
        <p14:creationId xmlns:p14="http://schemas.microsoft.com/office/powerpoint/2010/main" val="19700780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מציין מיקום של תאריך 2"/>
          <p:cNvSpPr>
            <a:spLocks noGrp="1"/>
          </p:cNvSpPr>
          <p:nvPr>
            <p:ph type="dt" sz="half" idx="10"/>
          </p:nvPr>
        </p:nvSpPr>
        <p:spPr/>
        <p:txBody>
          <a:bodyPr/>
          <a:lstStyle/>
          <a:p>
            <a:fld id="{39AB4D2D-9EC8-4045-A320-83985F7E6D13}" type="datetimeFigureOut">
              <a:rPr lang="he-IL" smtClean="0"/>
              <a:t>כ"ב/שבט/תשע"ט</a:t>
            </a:fld>
            <a:endParaRPr lang="he-IL"/>
          </a:p>
        </p:txBody>
      </p:sp>
      <p:sp>
        <p:nvSpPr>
          <p:cNvPr id="4" name="מציין מיקום של כותרת תחתונה 3"/>
          <p:cNvSpPr>
            <a:spLocks noGrp="1"/>
          </p:cNvSpPr>
          <p:nvPr>
            <p:ph type="ftr" sz="quarter" idx="11"/>
          </p:nvPr>
        </p:nvSpPr>
        <p:spPr/>
        <p:txBody>
          <a:bodyPr/>
          <a:lstStyle/>
          <a:p>
            <a:endParaRPr lang="he-IL"/>
          </a:p>
        </p:txBody>
      </p:sp>
      <p:sp>
        <p:nvSpPr>
          <p:cNvPr id="5" name="מציין מיקום של מספר שקופית 4"/>
          <p:cNvSpPr>
            <a:spLocks noGrp="1"/>
          </p:cNvSpPr>
          <p:nvPr>
            <p:ph type="sldNum" sz="quarter" idx="12"/>
          </p:nvPr>
        </p:nvSpPr>
        <p:spPr/>
        <p:txBody>
          <a:bodyPr/>
          <a:lstStyle/>
          <a:p>
            <a:fld id="{B0832093-6150-40EA-9A67-ABC9675CD8FC}" type="slidenum">
              <a:rPr lang="he-IL" smtClean="0"/>
              <a:t>‹#›</a:t>
            </a:fld>
            <a:endParaRPr lang="he-IL"/>
          </a:p>
        </p:txBody>
      </p:sp>
    </p:spTree>
    <p:extLst>
      <p:ext uri="{BB962C8B-B14F-4D97-AF65-F5344CB8AC3E}">
        <p14:creationId xmlns:p14="http://schemas.microsoft.com/office/powerpoint/2010/main" val="13467109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מציין מיקום של תאריך 1"/>
          <p:cNvSpPr>
            <a:spLocks noGrp="1"/>
          </p:cNvSpPr>
          <p:nvPr>
            <p:ph type="dt" sz="half" idx="10"/>
          </p:nvPr>
        </p:nvSpPr>
        <p:spPr/>
        <p:txBody>
          <a:bodyPr/>
          <a:lstStyle/>
          <a:p>
            <a:fld id="{39AB4D2D-9EC8-4045-A320-83985F7E6D13}" type="datetimeFigureOut">
              <a:rPr lang="he-IL" smtClean="0"/>
              <a:t>כ"ב/שבט/תשע"ט</a:t>
            </a:fld>
            <a:endParaRPr lang="he-IL"/>
          </a:p>
        </p:txBody>
      </p:sp>
      <p:sp>
        <p:nvSpPr>
          <p:cNvPr id="3" name="מציין מיקום של כותרת תחתונה 2"/>
          <p:cNvSpPr>
            <a:spLocks noGrp="1"/>
          </p:cNvSpPr>
          <p:nvPr>
            <p:ph type="ftr" sz="quarter" idx="11"/>
          </p:nvPr>
        </p:nvSpPr>
        <p:spPr/>
        <p:txBody>
          <a:bodyPr/>
          <a:lstStyle/>
          <a:p>
            <a:endParaRPr lang="he-IL"/>
          </a:p>
        </p:txBody>
      </p:sp>
      <p:sp>
        <p:nvSpPr>
          <p:cNvPr id="4" name="מציין מיקום של מספר שקופית 3"/>
          <p:cNvSpPr>
            <a:spLocks noGrp="1"/>
          </p:cNvSpPr>
          <p:nvPr>
            <p:ph type="sldNum" sz="quarter" idx="12"/>
          </p:nvPr>
        </p:nvSpPr>
        <p:spPr/>
        <p:txBody>
          <a:bodyPr/>
          <a:lstStyle/>
          <a:p>
            <a:fld id="{B0832093-6150-40EA-9A67-ABC9675CD8FC}" type="slidenum">
              <a:rPr lang="he-IL" smtClean="0"/>
              <a:t>‹#›</a:t>
            </a:fld>
            <a:endParaRPr lang="he-IL"/>
          </a:p>
        </p:txBody>
      </p:sp>
    </p:spTree>
    <p:extLst>
      <p:ext uri="{BB962C8B-B14F-4D97-AF65-F5344CB8AC3E}">
        <p14:creationId xmlns:p14="http://schemas.microsoft.com/office/powerpoint/2010/main" val="26639456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כותרת 1"/>
          <p:cNvSpPr>
            <a:spLocks noGrp="1"/>
          </p:cNvSpPr>
          <p:nvPr>
            <p:ph type="title"/>
          </p:nvPr>
        </p:nvSpPr>
        <p:spPr>
          <a:xfrm>
            <a:off x="839788" y="457200"/>
            <a:ext cx="3932237" cy="1600200"/>
          </a:xfrm>
        </p:spPr>
        <p:txBody>
          <a:bodyPr anchor="b"/>
          <a:lstStyle>
            <a:lvl1pPr>
              <a:defRPr sz="3200"/>
            </a:lvl1pPr>
          </a:lstStyle>
          <a:p>
            <a:r>
              <a:rPr lang="he-IL"/>
              <a:t>לחץ כדי לערוך סגנון כותרת של תבנית בסיס</a:t>
            </a:r>
          </a:p>
        </p:txBody>
      </p:sp>
      <p:sp>
        <p:nvSpPr>
          <p:cNvPr id="3" name="מציין מיקום תוכן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טקסט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e-IL"/>
              <a:t>לחץ כדי לערוך סגנונות טקסט של תבנית בסיס</a:t>
            </a:r>
          </a:p>
        </p:txBody>
      </p:sp>
      <p:sp>
        <p:nvSpPr>
          <p:cNvPr id="5" name="מציין מיקום של תאריך 4"/>
          <p:cNvSpPr>
            <a:spLocks noGrp="1"/>
          </p:cNvSpPr>
          <p:nvPr>
            <p:ph type="dt" sz="half" idx="10"/>
          </p:nvPr>
        </p:nvSpPr>
        <p:spPr/>
        <p:txBody>
          <a:bodyPr/>
          <a:lstStyle/>
          <a:p>
            <a:fld id="{39AB4D2D-9EC8-4045-A320-83985F7E6D13}" type="datetimeFigureOut">
              <a:rPr lang="he-IL" smtClean="0"/>
              <a:t>כ"ב/שבט/תשע"ט</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B0832093-6150-40EA-9A67-ABC9675CD8FC}" type="slidenum">
              <a:rPr lang="he-IL" smtClean="0"/>
              <a:t>‹#›</a:t>
            </a:fld>
            <a:endParaRPr lang="he-IL"/>
          </a:p>
        </p:txBody>
      </p:sp>
    </p:spTree>
    <p:extLst>
      <p:ext uri="{BB962C8B-B14F-4D97-AF65-F5344CB8AC3E}">
        <p14:creationId xmlns:p14="http://schemas.microsoft.com/office/powerpoint/2010/main" val="31815809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כותרת 1"/>
          <p:cNvSpPr>
            <a:spLocks noGrp="1"/>
          </p:cNvSpPr>
          <p:nvPr>
            <p:ph type="title"/>
          </p:nvPr>
        </p:nvSpPr>
        <p:spPr>
          <a:xfrm>
            <a:off x="839788" y="457200"/>
            <a:ext cx="3932237" cy="1600200"/>
          </a:xfrm>
        </p:spPr>
        <p:txBody>
          <a:bodyPr anchor="b"/>
          <a:lstStyle>
            <a:lvl1pPr>
              <a:defRPr sz="3200"/>
            </a:lvl1pPr>
          </a:lstStyle>
          <a:p>
            <a:r>
              <a:rPr lang="he-IL"/>
              <a:t>לחץ כדי לערוך סגנון כותרת של תבנית בסיס</a:t>
            </a:r>
          </a:p>
        </p:txBody>
      </p:sp>
      <p:sp>
        <p:nvSpPr>
          <p:cNvPr id="3" name="מציין מיקום של תמונה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e-IL"/>
          </a:p>
        </p:txBody>
      </p:sp>
      <p:sp>
        <p:nvSpPr>
          <p:cNvPr id="4" name="מציין מיקום טקסט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e-IL"/>
              <a:t>לחץ כדי לערוך סגנונות טקסט של תבנית בסיס</a:t>
            </a:r>
          </a:p>
        </p:txBody>
      </p:sp>
      <p:sp>
        <p:nvSpPr>
          <p:cNvPr id="5" name="מציין מיקום של תאריך 4"/>
          <p:cNvSpPr>
            <a:spLocks noGrp="1"/>
          </p:cNvSpPr>
          <p:nvPr>
            <p:ph type="dt" sz="half" idx="10"/>
          </p:nvPr>
        </p:nvSpPr>
        <p:spPr/>
        <p:txBody>
          <a:bodyPr/>
          <a:lstStyle/>
          <a:p>
            <a:fld id="{39AB4D2D-9EC8-4045-A320-83985F7E6D13}" type="datetimeFigureOut">
              <a:rPr lang="he-IL" smtClean="0"/>
              <a:t>כ"ב/שבט/תשע"ט</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B0832093-6150-40EA-9A67-ABC9675CD8FC}" type="slidenum">
              <a:rPr lang="he-IL" smtClean="0"/>
              <a:t>‹#›</a:t>
            </a:fld>
            <a:endParaRPr lang="he-IL"/>
          </a:p>
        </p:txBody>
      </p:sp>
    </p:spTree>
    <p:extLst>
      <p:ext uri="{BB962C8B-B14F-4D97-AF65-F5344CB8AC3E}">
        <p14:creationId xmlns:p14="http://schemas.microsoft.com/office/powerpoint/2010/main" val="38450157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a:t>לחץ כדי לערוך סגנון כותרת של תבנית בסיס</a:t>
            </a:r>
          </a:p>
        </p:txBody>
      </p:sp>
      <p:sp>
        <p:nvSpPr>
          <p:cNvPr id="3" name="מציין מיקום של טקסט אנכי 2"/>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של תאריך 3"/>
          <p:cNvSpPr>
            <a:spLocks noGrp="1"/>
          </p:cNvSpPr>
          <p:nvPr>
            <p:ph type="dt" sz="half" idx="10"/>
          </p:nvPr>
        </p:nvSpPr>
        <p:spPr/>
        <p:txBody>
          <a:bodyPr/>
          <a:lstStyle/>
          <a:p>
            <a:fld id="{39AB4D2D-9EC8-4045-A320-83985F7E6D13}" type="datetimeFigureOut">
              <a:rPr lang="he-IL" smtClean="0"/>
              <a:t>כ"ב/שבט/תשע"ט</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B0832093-6150-40EA-9A67-ABC9675CD8FC}" type="slidenum">
              <a:rPr lang="he-IL" smtClean="0"/>
              <a:t>‹#›</a:t>
            </a:fld>
            <a:endParaRPr lang="he-IL"/>
          </a:p>
        </p:txBody>
      </p:sp>
    </p:spTree>
    <p:extLst>
      <p:ext uri="{BB962C8B-B14F-4D97-AF65-F5344CB8AC3E}">
        <p14:creationId xmlns:p14="http://schemas.microsoft.com/office/powerpoint/2010/main" val="32942972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כותרת אנכית 1"/>
          <p:cNvSpPr>
            <a:spLocks noGrp="1"/>
          </p:cNvSpPr>
          <p:nvPr>
            <p:ph type="title" orient="vert"/>
          </p:nvPr>
        </p:nvSpPr>
        <p:spPr>
          <a:xfrm>
            <a:off x="8724900" y="365125"/>
            <a:ext cx="2628900" cy="5811838"/>
          </a:xfrm>
        </p:spPr>
        <p:txBody>
          <a:bodyPr vert="eaVert"/>
          <a:lstStyle/>
          <a:p>
            <a:r>
              <a:rPr lang="he-IL"/>
              <a:t>לחץ כדי לערוך סגנון כותרת של תבנית בסיס</a:t>
            </a:r>
          </a:p>
        </p:txBody>
      </p:sp>
      <p:sp>
        <p:nvSpPr>
          <p:cNvPr id="3" name="מציין מיקום של טקסט אנכי 2"/>
          <p:cNvSpPr>
            <a:spLocks noGrp="1"/>
          </p:cNvSpPr>
          <p:nvPr>
            <p:ph type="body" orient="vert" idx="1"/>
          </p:nvPr>
        </p:nvSpPr>
        <p:spPr>
          <a:xfrm>
            <a:off x="838200" y="365125"/>
            <a:ext cx="7734300" cy="5811838"/>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של תאריך 3"/>
          <p:cNvSpPr>
            <a:spLocks noGrp="1"/>
          </p:cNvSpPr>
          <p:nvPr>
            <p:ph type="dt" sz="half" idx="10"/>
          </p:nvPr>
        </p:nvSpPr>
        <p:spPr/>
        <p:txBody>
          <a:bodyPr/>
          <a:lstStyle/>
          <a:p>
            <a:fld id="{39AB4D2D-9EC8-4045-A320-83985F7E6D13}" type="datetimeFigureOut">
              <a:rPr lang="he-IL" smtClean="0"/>
              <a:t>כ"ב/שבט/תשע"ט</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B0832093-6150-40EA-9A67-ABC9675CD8FC}" type="slidenum">
              <a:rPr lang="he-IL" smtClean="0"/>
              <a:t>‹#›</a:t>
            </a:fld>
            <a:endParaRPr lang="he-IL"/>
          </a:p>
        </p:txBody>
      </p:sp>
    </p:spTree>
    <p:extLst>
      <p:ext uri="{BB962C8B-B14F-4D97-AF65-F5344CB8AC3E}">
        <p14:creationId xmlns:p14="http://schemas.microsoft.com/office/powerpoint/2010/main" val="3398558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כותרת 1"/>
          <p:cNvSpPr>
            <a:spLocks noGrp="1"/>
          </p:cNvSpPr>
          <p:nvPr>
            <p:ph type="title"/>
          </p:nvPr>
        </p:nvSpPr>
        <p:spPr>
          <a:xfrm>
            <a:off x="838200" y="365126"/>
            <a:ext cx="10515600" cy="711199"/>
          </a:xfrm>
        </p:spPr>
        <p:txBody>
          <a:bodyPr anchor="t">
            <a:normAutofit/>
          </a:bodyPr>
          <a:lstStyle>
            <a:lvl1pPr>
              <a:defRPr sz="2000">
                <a:latin typeface="Tahoma" panose="020B0604030504040204" pitchFamily="34" charset="0"/>
                <a:ea typeface="Tahoma" panose="020B0604030504040204" pitchFamily="34" charset="0"/>
                <a:cs typeface="+mn-cs"/>
              </a:defRPr>
            </a:lvl1pPr>
          </a:lstStyle>
          <a:p>
            <a:r>
              <a:rPr lang="he-IL" dirty="0"/>
              <a:t>לחץ כדי לערוך סגנון כותרת של תבנית בסיס</a:t>
            </a:r>
          </a:p>
        </p:txBody>
      </p:sp>
      <p:sp>
        <p:nvSpPr>
          <p:cNvPr id="3" name="מציין מיקום תוכן 2"/>
          <p:cNvSpPr>
            <a:spLocks noGrp="1"/>
          </p:cNvSpPr>
          <p:nvPr>
            <p:ph idx="1"/>
          </p:nvPr>
        </p:nvSpPr>
        <p:spPr/>
        <p:txBody>
          <a:bodyPr/>
          <a:lstStyle/>
          <a:p>
            <a:pPr lvl="0"/>
            <a:r>
              <a:rPr lang="he-IL" dirty="0"/>
              <a:t>לחץ כדי לערוך סגנונות טקסט של תבנית בסיס</a:t>
            </a:r>
          </a:p>
          <a:p>
            <a:pPr lvl="1"/>
            <a:r>
              <a:rPr lang="he-IL" dirty="0"/>
              <a:t>רמה שנייה</a:t>
            </a:r>
          </a:p>
          <a:p>
            <a:pPr lvl="2"/>
            <a:r>
              <a:rPr lang="he-IL" dirty="0"/>
              <a:t>רמה שלישית</a:t>
            </a:r>
          </a:p>
          <a:p>
            <a:pPr lvl="3"/>
            <a:r>
              <a:rPr lang="he-IL" dirty="0"/>
              <a:t>רמה רביעית</a:t>
            </a:r>
          </a:p>
          <a:p>
            <a:pPr lvl="4"/>
            <a:r>
              <a:rPr lang="he-IL" dirty="0"/>
              <a:t>רמה חמישית</a:t>
            </a:r>
          </a:p>
        </p:txBody>
      </p:sp>
      <p:sp>
        <p:nvSpPr>
          <p:cNvPr id="4" name="מציין מיקום של תאריך 3"/>
          <p:cNvSpPr>
            <a:spLocks noGrp="1"/>
          </p:cNvSpPr>
          <p:nvPr>
            <p:ph type="dt" sz="half" idx="10"/>
          </p:nvPr>
        </p:nvSpPr>
        <p:spPr/>
        <p:txBody>
          <a:bodyPr/>
          <a:lstStyle/>
          <a:p>
            <a:fld id="{39AB4D2D-9EC8-4045-A320-83985F7E6D13}" type="datetimeFigureOut">
              <a:rPr lang="he-IL" smtClean="0"/>
              <a:t>כ"ב/שבט/תשע"ט</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B0832093-6150-40EA-9A67-ABC9675CD8FC}" type="slidenum">
              <a:rPr lang="he-IL" smtClean="0"/>
              <a:t>‹#›</a:t>
            </a:fld>
            <a:endParaRPr lang="he-IL"/>
          </a:p>
        </p:txBody>
      </p:sp>
    </p:spTree>
    <p:extLst>
      <p:ext uri="{BB962C8B-B14F-4D97-AF65-F5344CB8AC3E}">
        <p14:creationId xmlns:p14="http://schemas.microsoft.com/office/powerpoint/2010/main" val="829226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כותרת ותוכן">
    <p:spTree>
      <p:nvGrpSpPr>
        <p:cNvPr id="1" name=""/>
        <p:cNvGrpSpPr/>
        <p:nvPr/>
      </p:nvGrpSpPr>
      <p:grpSpPr>
        <a:xfrm>
          <a:off x="0" y="0"/>
          <a:ext cx="0" cy="0"/>
          <a:chOff x="0" y="0"/>
          <a:chExt cx="0" cy="0"/>
        </a:xfrm>
      </p:grpSpPr>
      <p:pic>
        <p:nvPicPr>
          <p:cNvPr id="7" name="תמונה 6">
            <a:extLst>
              <a:ext uri="{FF2B5EF4-FFF2-40B4-BE49-F238E27FC236}">
                <a16:creationId xmlns:a16="http://schemas.microsoft.com/office/drawing/2014/main" xmlns="" id="{0984AA70-B1EA-47BD-86ED-0B1E8C4BDB2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21" y="-78"/>
            <a:ext cx="12194721" cy="6858078"/>
          </a:xfrm>
          <a:prstGeom prst="rect">
            <a:avLst/>
          </a:prstGeom>
        </p:spPr>
      </p:pic>
      <p:sp>
        <p:nvSpPr>
          <p:cNvPr id="2" name="כותרת 1"/>
          <p:cNvSpPr>
            <a:spLocks noGrp="1"/>
          </p:cNvSpPr>
          <p:nvPr>
            <p:ph type="title"/>
          </p:nvPr>
        </p:nvSpPr>
        <p:spPr>
          <a:xfrm>
            <a:off x="838199" y="365126"/>
            <a:ext cx="10977979" cy="711199"/>
          </a:xfrm>
        </p:spPr>
        <p:txBody>
          <a:bodyPr anchor="t">
            <a:normAutofit/>
          </a:bodyPr>
          <a:lstStyle>
            <a:lvl1pPr>
              <a:defRPr sz="3200">
                <a:latin typeface="Tahoma" panose="020B0604030504040204" pitchFamily="34" charset="0"/>
                <a:ea typeface="Tahoma" panose="020B0604030504040204" pitchFamily="34" charset="0"/>
                <a:cs typeface="+mn-cs"/>
              </a:defRPr>
            </a:lvl1pPr>
          </a:lstStyle>
          <a:p>
            <a:r>
              <a:rPr lang="he-IL" dirty="0"/>
              <a:t>לחץ כדי לערוך סגנון כותרת של תבנית בסיס</a:t>
            </a:r>
          </a:p>
        </p:txBody>
      </p:sp>
    </p:spTree>
    <p:extLst>
      <p:ext uri="{BB962C8B-B14F-4D97-AF65-F5344CB8AC3E}">
        <p14:creationId xmlns:p14="http://schemas.microsoft.com/office/powerpoint/2010/main" val="2450450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כותרת ותוכן">
    <p:spTree>
      <p:nvGrpSpPr>
        <p:cNvPr id="1" name=""/>
        <p:cNvGrpSpPr/>
        <p:nvPr/>
      </p:nvGrpSpPr>
      <p:grpSpPr>
        <a:xfrm>
          <a:off x="0" y="0"/>
          <a:ext cx="0" cy="0"/>
          <a:chOff x="0" y="0"/>
          <a:chExt cx="0" cy="0"/>
        </a:xfrm>
      </p:grpSpPr>
      <p:pic>
        <p:nvPicPr>
          <p:cNvPr id="4" name="תמונה 3">
            <a:extLst>
              <a:ext uri="{FF2B5EF4-FFF2-40B4-BE49-F238E27FC236}">
                <a16:creationId xmlns:a16="http://schemas.microsoft.com/office/drawing/2014/main" xmlns="" id="{47C7D52F-8B58-4051-8AA6-93A92569001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452"/>
            <a:ext cx="12192000" cy="6856548"/>
          </a:xfrm>
          <a:prstGeom prst="rect">
            <a:avLst/>
          </a:prstGeom>
        </p:spPr>
      </p:pic>
      <p:sp>
        <p:nvSpPr>
          <p:cNvPr id="2" name="כותרת 1"/>
          <p:cNvSpPr>
            <a:spLocks noGrp="1"/>
          </p:cNvSpPr>
          <p:nvPr>
            <p:ph type="title"/>
          </p:nvPr>
        </p:nvSpPr>
        <p:spPr>
          <a:xfrm>
            <a:off x="838200" y="365126"/>
            <a:ext cx="10515600" cy="711199"/>
          </a:xfrm>
        </p:spPr>
        <p:txBody>
          <a:bodyPr anchor="t">
            <a:normAutofit/>
          </a:bodyPr>
          <a:lstStyle>
            <a:lvl1pPr>
              <a:defRPr sz="2000">
                <a:latin typeface="Tahoma" panose="020B0604030504040204" pitchFamily="34" charset="0"/>
                <a:ea typeface="Tahoma" panose="020B0604030504040204" pitchFamily="34" charset="0"/>
                <a:cs typeface="+mn-cs"/>
              </a:defRPr>
            </a:lvl1pPr>
          </a:lstStyle>
          <a:p>
            <a:r>
              <a:rPr lang="he-IL" dirty="0"/>
              <a:t>לחץ כדי לערוך סגנון כותרת של תבנית בסיס</a:t>
            </a:r>
          </a:p>
        </p:txBody>
      </p:sp>
    </p:spTree>
    <p:extLst>
      <p:ext uri="{BB962C8B-B14F-4D97-AF65-F5344CB8AC3E}">
        <p14:creationId xmlns:p14="http://schemas.microsoft.com/office/powerpoint/2010/main" val="949432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כותרת ותוכן">
    <p:spTree>
      <p:nvGrpSpPr>
        <p:cNvPr id="1" name=""/>
        <p:cNvGrpSpPr/>
        <p:nvPr/>
      </p:nvGrpSpPr>
      <p:grpSpPr>
        <a:xfrm>
          <a:off x="0" y="0"/>
          <a:ext cx="0" cy="0"/>
          <a:chOff x="0" y="0"/>
          <a:chExt cx="0" cy="0"/>
        </a:xfrm>
      </p:grpSpPr>
      <p:pic>
        <p:nvPicPr>
          <p:cNvPr id="4" name="תמונה 3">
            <a:extLst>
              <a:ext uri="{FF2B5EF4-FFF2-40B4-BE49-F238E27FC236}">
                <a16:creationId xmlns:a16="http://schemas.microsoft.com/office/drawing/2014/main" xmlns="" id="{CBDD535F-55C9-4874-8F26-3AF319ADE6DD}"/>
              </a:ext>
            </a:extLst>
          </p:cNvPr>
          <p:cNvPicPr>
            <a:picLocks noChangeAspect="1"/>
          </p:cNvPicPr>
          <p:nvPr userDrawn="1"/>
        </p:nvPicPr>
        <p:blipFill>
          <a:blip r:embed="rId2"/>
          <a:stretch>
            <a:fillRect/>
          </a:stretch>
        </p:blipFill>
        <p:spPr>
          <a:xfrm>
            <a:off x="0" y="924"/>
            <a:ext cx="12192000" cy="6857076"/>
          </a:xfrm>
          <a:prstGeom prst="rect">
            <a:avLst/>
          </a:prstGeom>
        </p:spPr>
      </p:pic>
      <p:sp>
        <p:nvSpPr>
          <p:cNvPr id="2" name="כותרת 1"/>
          <p:cNvSpPr>
            <a:spLocks noGrp="1"/>
          </p:cNvSpPr>
          <p:nvPr>
            <p:ph type="title"/>
          </p:nvPr>
        </p:nvSpPr>
        <p:spPr>
          <a:xfrm>
            <a:off x="838200" y="365126"/>
            <a:ext cx="10515600" cy="711199"/>
          </a:xfrm>
        </p:spPr>
        <p:txBody>
          <a:bodyPr anchor="t">
            <a:normAutofit/>
          </a:bodyPr>
          <a:lstStyle>
            <a:lvl1pPr>
              <a:defRPr sz="2000">
                <a:latin typeface="Tahoma" panose="020B0604030504040204" pitchFamily="34" charset="0"/>
                <a:ea typeface="Tahoma" panose="020B0604030504040204" pitchFamily="34" charset="0"/>
                <a:cs typeface="+mn-cs"/>
              </a:defRPr>
            </a:lvl1pPr>
          </a:lstStyle>
          <a:p>
            <a:r>
              <a:rPr lang="he-IL" dirty="0"/>
              <a:t>לחץ כדי לערוך סגנון כותרת של תבנית בסיס</a:t>
            </a:r>
          </a:p>
        </p:txBody>
      </p:sp>
    </p:spTree>
    <p:extLst>
      <p:ext uri="{BB962C8B-B14F-4D97-AF65-F5344CB8AC3E}">
        <p14:creationId xmlns:p14="http://schemas.microsoft.com/office/powerpoint/2010/main" val="1334846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כותרת ותוכן">
    <p:spTree>
      <p:nvGrpSpPr>
        <p:cNvPr id="1" name=""/>
        <p:cNvGrpSpPr/>
        <p:nvPr/>
      </p:nvGrpSpPr>
      <p:grpSpPr>
        <a:xfrm>
          <a:off x="0" y="0"/>
          <a:ext cx="0" cy="0"/>
          <a:chOff x="0" y="0"/>
          <a:chExt cx="0" cy="0"/>
        </a:xfrm>
      </p:grpSpPr>
      <p:pic>
        <p:nvPicPr>
          <p:cNvPr id="4" name="תמונה 3">
            <a:extLst>
              <a:ext uri="{FF2B5EF4-FFF2-40B4-BE49-F238E27FC236}">
                <a16:creationId xmlns:a16="http://schemas.microsoft.com/office/drawing/2014/main" xmlns="" id="{8D7FB6BD-520D-43D9-B4A5-93F3F5B9A8F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4582" cy="6858000"/>
          </a:xfrm>
          <a:prstGeom prst="rect">
            <a:avLst/>
          </a:prstGeom>
        </p:spPr>
      </p:pic>
      <p:sp>
        <p:nvSpPr>
          <p:cNvPr id="2" name="כותרת 1"/>
          <p:cNvSpPr>
            <a:spLocks noGrp="1"/>
          </p:cNvSpPr>
          <p:nvPr>
            <p:ph type="title"/>
          </p:nvPr>
        </p:nvSpPr>
        <p:spPr>
          <a:xfrm>
            <a:off x="838200" y="365126"/>
            <a:ext cx="10515600" cy="711199"/>
          </a:xfrm>
        </p:spPr>
        <p:txBody>
          <a:bodyPr anchor="t">
            <a:normAutofit/>
          </a:bodyPr>
          <a:lstStyle>
            <a:lvl1pPr>
              <a:defRPr sz="2000">
                <a:latin typeface="Tahoma" panose="020B0604030504040204" pitchFamily="34" charset="0"/>
                <a:ea typeface="Tahoma" panose="020B0604030504040204" pitchFamily="34" charset="0"/>
                <a:cs typeface="+mn-cs"/>
              </a:defRPr>
            </a:lvl1pPr>
          </a:lstStyle>
          <a:p>
            <a:r>
              <a:rPr lang="he-IL" dirty="0"/>
              <a:t>לחץ כדי לערוך סגנון כותרת של תבנית בסיס</a:t>
            </a:r>
          </a:p>
        </p:txBody>
      </p:sp>
    </p:spTree>
    <p:extLst>
      <p:ext uri="{BB962C8B-B14F-4D97-AF65-F5344CB8AC3E}">
        <p14:creationId xmlns:p14="http://schemas.microsoft.com/office/powerpoint/2010/main" val="282812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כותרת ותוכן">
    <p:spTree>
      <p:nvGrpSpPr>
        <p:cNvPr id="1" name=""/>
        <p:cNvGrpSpPr/>
        <p:nvPr/>
      </p:nvGrpSpPr>
      <p:grpSpPr>
        <a:xfrm>
          <a:off x="0" y="0"/>
          <a:ext cx="0" cy="0"/>
          <a:chOff x="0" y="0"/>
          <a:chExt cx="0" cy="0"/>
        </a:xfrm>
      </p:grpSpPr>
      <p:pic>
        <p:nvPicPr>
          <p:cNvPr id="4" name="תמונה 3">
            <a:extLst>
              <a:ext uri="{FF2B5EF4-FFF2-40B4-BE49-F238E27FC236}">
                <a16:creationId xmlns:a16="http://schemas.microsoft.com/office/drawing/2014/main" xmlns="" id="{8D7FB6BD-520D-43D9-B4A5-93F3F5B9A8F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4582" cy="6858000"/>
          </a:xfrm>
          <a:prstGeom prst="rect">
            <a:avLst/>
          </a:prstGeom>
        </p:spPr>
      </p:pic>
      <p:sp>
        <p:nvSpPr>
          <p:cNvPr id="2" name="כותרת 1"/>
          <p:cNvSpPr>
            <a:spLocks noGrp="1"/>
          </p:cNvSpPr>
          <p:nvPr>
            <p:ph type="title"/>
          </p:nvPr>
        </p:nvSpPr>
        <p:spPr>
          <a:xfrm>
            <a:off x="838200" y="365126"/>
            <a:ext cx="10515600" cy="711199"/>
          </a:xfrm>
        </p:spPr>
        <p:txBody>
          <a:bodyPr anchor="t">
            <a:normAutofit/>
          </a:bodyPr>
          <a:lstStyle>
            <a:lvl1pPr>
              <a:defRPr sz="2000">
                <a:latin typeface="Tahoma" panose="020B0604030504040204" pitchFamily="34" charset="0"/>
                <a:ea typeface="Tahoma" panose="020B0604030504040204" pitchFamily="34" charset="0"/>
                <a:cs typeface="+mn-cs"/>
              </a:defRPr>
            </a:lvl1pPr>
          </a:lstStyle>
          <a:p>
            <a:r>
              <a:rPr lang="he-IL" dirty="0"/>
              <a:t>לחץ כדי לערוך סגנון כותרת של תבנית בסיס</a:t>
            </a:r>
          </a:p>
        </p:txBody>
      </p:sp>
      <p:sp>
        <p:nvSpPr>
          <p:cNvPr id="3" name="מלבן 2">
            <a:extLst>
              <a:ext uri="{FF2B5EF4-FFF2-40B4-BE49-F238E27FC236}">
                <a16:creationId xmlns:a16="http://schemas.microsoft.com/office/drawing/2014/main" xmlns="" id="{9E585FBA-59CA-4E68-B2EA-C23FE39F88F8}"/>
              </a:ext>
            </a:extLst>
          </p:cNvPr>
          <p:cNvSpPr/>
          <p:nvPr userDrawn="1"/>
        </p:nvSpPr>
        <p:spPr>
          <a:xfrm>
            <a:off x="0" y="1310185"/>
            <a:ext cx="12192000" cy="55478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3614884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כותרת ותוכן">
    <p:spTree>
      <p:nvGrpSpPr>
        <p:cNvPr id="1" name=""/>
        <p:cNvGrpSpPr/>
        <p:nvPr/>
      </p:nvGrpSpPr>
      <p:grpSpPr>
        <a:xfrm>
          <a:off x="0" y="0"/>
          <a:ext cx="0" cy="0"/>
          <a:chOff x="0" y="0"/>
          <a:chExt cx="0" cy="0"/>
        </a:xfrm>
      </p:grpSpPr>
      <p:pic>
        <p:nvPicPr>
          <p:cNvPr id="4" name="תמונה 3">
            <a:extLst>
              <a:ext uri="{FF2B5EF4-FFF2-40B4-BE49-F238E27FC236}">
                <a16:creationId xmlns:a16="http://schemas.microsoft.com/office/drawing/2014/main" xmlns="" id="{4D78F11E-1D66-44F7-A23D-0BDD6EDDBEC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209099" cy="6866164"/>
          </a:xfrm>
          <a:prstGeom prst="rect">
            <a:avLst/>
          </a:prstGeom>
        </p:spPr>
      </p:pic>
      <p:sp>
        <p:nvSpPr>
          <p:cNvPr id="2" name="כותרת 1"/>
          <p:cNvSpPr>
            <a:spLocks noGrp="1"/>
          </p:cNvSpPr>
          <p:nvPr>
            <p:ph type="title"/>
          </p:nvPr>
        </p:nvSpPr>
        <p:spPr>
          <a:xfrm>
            <a:off x="838200" y="365126"/>
            <a:ext cx="10515600" cy="711199"/>
          </a:xfrm>
        </p:spPr>
        <p:txBody>
          <a:bodyPr anchor="t">
            <a:normAutofit/>
          </a:bodyPr>
          <a:lstStyle>
            <a:lvl1pPr>
              <a:defRPr sz="2000">
                <a:latin typeface="Tahoma" panose="020B0604030504040204" pitchFamily="34" charset="0"/>
                <a:ea typeface="Tahoma" panose="020B0604030504040204" pitchFamily="34" charset="0"/>
                <a:cs typeface="+mn-cs"/>
              </a:defRPr>
            </a:lvl1pPr>
          </a:lstStyle>
          <a:p>
            <a:r>
              <a:rPr lang="he-IL" dirty="0"/>
              <a:t>לחץ כדי לערוך סגנון כותרת של תבנית בסיס</a:t>
            </a:r>
          </a:p>
        </p:txBody>
      </p:sp>
    </p:spTree>
    <p:extLst>
      <p:ext uri="{BB962C8B-B14F-4D97-AF65-F5344CB8AC3E}">
        <p14:creationId xmlns:p14="http://schemas.microsoft.com/office/powerpoint/2010/main" val="4068787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כותרת ותוכן">
    <p:spTree>
      <p:nvGrpSpPr>
        <p:cNvPr id="1" name=""/>
        <p:cNvGrpSpPr/>
        <p:nvPr/>
      </p:nvGrpSpPr>
      <p:grpSpPr>
        <a:xfrm>
          <a:off x="0" y="0"/>
          <a:ext cx="0" cy="0"/>
          <a:chOff x="0" y="0"/>
          <a:chExt cx="0" cy="0"/>
        </a:xfrm>
      </p:grpSpPr>
      <p:pic>
        <p:nvPicPr>
          <p:cNvPr id="5" name="מציין מיקום תוכן 3">
            <a:extLst>
              <a:ext uri="{FF2B5EF4-FFF2-40B4-BE49-F238E27FC236}">
                <a16:creationId xmlns:a16="http://schemas.microsoft.com/office/drawing/2014/main" xmlns="" id="{F71D8E7C-8510-428C-A636-A7FAD3C33C7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4580" cy="6858000"/>
          </a:xfrm>
          <a:prstGeom prst="rect">
            <a:avLst/>
          </a:prstGeom>
        </p:spPr>
      </p:pic>
      <p:sp>
        <p:nvSpPr>
          <p:cNvPr id="2" name="כותרת 1"/>
          <p:cNvSpPr>
            <a:spLocks noGrp="1"/>
          </p:cNvSpPr>
          <p:nvPr>
            <p:ph type="title"/>
          </p:nvPr>
        </p:nvSpPr>
        <p:spPr>
          <a:xfrm>
            <a:off x="838200" y="365126"/>
            <a:ext cx="10515600" cy="711199"/>
          </a:xfrm>
        </p:spPr>
        <p:txBody>
          <a:bodyPr anchor="t">
            <a:normAutofit/>
          </a:bodyPr>
          <a:lstStyle>
            <a:lvl1pPr>
              <a:defRPr sz="2000">
                <a:latin typeface="Tahoma" panose="020B0604030504040204" pitchFamily="34" charset="0"/>
                <a:ea typeface="Tahoma" panose="020B0604030504040204" pitchFamily="34" charset="0"/>
                <a:cs typeface="+mn-cs"/>
              </a:defRPr>
            </a:lvl1pPr>
          </a:lstStyle>
          <a:p>
            <a:r>
              <a:rPr lang="he-IL" dirty="0"/>
              <a:t>לחץ כדי לערוך סגנון כותרת של תבנית בסיס</a:t>
            </a:r>
          </a:p>
        </p:txBody>
      </p:sp>
    </p:spTree>
    <p:extLst>
      <p:ext uri="{BB962C8B-B14F-4D97-AF65-F5344CB8AC3E}">
        <p14:creationId xmlns:p14="http://schemas.microsoft.com/office/powerpoint/2010/main" val="5710720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he-IL"/>
              <a:t>לחץ כדי לערוך סגנון כותרת של תבנית בסיס</a:t>
            </a:r>
          </a:p>
        </p:txBody>
      </p:sp>
      <p:sp>
        <p:nvSpPr>
          <p:cNvPr id="3" name="מציין מיקום טקסט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p>
        </p:txBody>
      </p:sp>
      <p:sp>
        <p:nvSpPr>
          <p:cNvPr id="4" name="מציין מיקום של תאריך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39AB4D2D-9EC8-4045-A320-83985F7E6D13}" type="datetimeFigureOut">
              <a:rPr lang="he-IL" smtClean="0"/>
              <a:t>כ"ב/שבט/תשע"ט</a:t>
            </a:fld>
            <a:endParaRPr lang="he-IL"/>
          </a:p>
        </p:txBody>
      </p:sp>
      <p:sp>
        <p:nvSpPr>
          <p:cNvPr id="5" name="מציין מיקום של כותרת תחתונה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he-IL"/>
          </a:p>
        </p:txBody>
      </p:sp>
      <p:sp>
        <p:nvSpPr>
          <p:cNvPr id="6" name="מציין מיקום של מספר שקופית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B0832093-6150-40EA-9A67-ABC9675CD8FC}" type="slidenum">
              <a:rPr lang="he-IL" smtClean="0"/>
              <a:t>‹#›</a:t>
            </a:fld>
            <a:endParaRPr lang="he-IL"/>
          </a:p>
        </p:txBody>
      </p:sp>
    </p:spTree>
    <p:extLst>
      <p:ext uri="{BB962C8B-B14F-4D97-AF65-F5344CB8AC3E}">
        <p14:creationId xmlns:p14="http://schemas.microsoft.com/office/powerpoint/2010/main" val="9297207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2" r:id="rId5"/>
    <p:sldLayoutId id="2147483663" r:id="rId6"/>
    <p:sldLayoutId id="2147483667" r:id="rId7"/>
    <p:sldLayoutId id="2147483664" r:id="rId8"/>
    <p:sldLayoutId id="2147483665" r:id="rId9"/>
    <p:sldLayoutId id="2147483666" r:id="rId10"/>
    <p:sldLayoutId id="2147483651" r:id="rId11"/>
    <p:sldLayoutId id="2147483652" r:id="rId12"/>
    <p:sldLayoutId id="2147483653" r:id="rId13"/>
    <p:sldLayoutId id="2147483654" r:id="rId14"/>
    <p:sldLayoutId id="2147483655" r:id="rId15"/>
    <p:sldLayoutId id="2147483656" r:id="rId16"/>
    <p:sldLayoutId id="2147483657" r:id="rId17"/>
    <p:sldLayoutId id="2147483658" r:id="rId18"/>
    <p:sldLayoutId id="2147483659" r:id="rId19"/>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chart" Target="../charts/chart1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chart" Target="../charts/chart20.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chart" Target="../charts/chart2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chart" Target="../charts/chart24.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תמונה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66" y="3851688"/>
            <a:ext cx="11693648" cy="3006312"/>
          </a:xfrm>
          <a:prstGeom prst="rect">
            <a:avLst/>
          </a:prstGeom>
        </p:spPr>
      </p:pic>
      <p:sp>
        <p:nvSpPr>
          <p:cNvPr id="5" name="כותרת 1"/>
          <p:cNvSpPr txBox="1">
            <a:spLocks/>
          </p:cNvSpPr>
          <p:nvPr/>
        </p:nvSpPr>
        <p:spPr>
          <a:xfrm>
            <a:off x="1654629" y="1023363"/>
            <a:ext cx="9144000" cy="1106487"/>
          </a:xfrm>
          <a:prstGeom prst="rect">
            <a:avLst/>
          </a:prstGeom>
        </p:spPr>
        <p:txBody>
          <a:bodyPr vert="horz" lIns="91440" tIns="45720" rIns="91440" bIns="45720" rtlCol="1" anchor="ctr">
            <a:normAutofit fontScale="85000" lnSpcReduction="100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he-IL" b="1" dirty="0">
                <a:latin typeface="OronMF Black" panose="01000503000000020003" pitchFamily="50" charset="-79"/>
                <a:cs typeface="OronMF Black" panose="01000503000000020003" pitchFamily="50" charset="-79"/>
              </a:rPr>
              <a:t>דו"ח לסקר בנושא שמירה על פרטיות</a:t>
            </a:r>
            <a:r>
              <a:rPr lang="en-US" b="1" dirty="0">
                <a:latin typeface="OronMF Black" panose="01000503000000020003" pitchFamily="50" charset="-79"/>
                <a:cs typeface="OronMF Black" panose="01000503000000020003" pitchFamily="50" charset="-79"/>
              </a:rPr>
              <a:t/>
            </a:r>
            <a:br>
              <a:rPr lang="en-US" b="1" dirty="0">
                <a:latin typeface="OronMF Black" panose="01000503000000020003" pitchFamily="50" charset="-79"/>
                <a:cs typeface="OronMF Black" panose="01000503000000020003" pitchFamily="50" charset="-79"/>
              </a:rPr>
            </a:br>
            <a:r>
              <a:rPr lang="he-IL" b="1" dirty="0">
                <a:latin typeface="OronMF Black" panose="01000503000000020003" pitchFamily="50" charset="-79"/>
                <a:cs typeface="OronMF Black" panose="01000503000000020003" pitchFamily="50" charset="-79"/>
              </a:rPr>
              <a:t>באינטרנט ובאפליקציות</a:t>
            </a:r>
          </a:p>
        </p:txBody>
      </p:sp>
      <p:pic>
        <p:nvPicPr>
          <p:cNvPr id="7" name="תמונה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54423" y="3964866"/>
            <a:ext cx="2438070" cy="1389978"/>
          </a:xfrm>
          <a:prstGeom prst="rect">
            <a:avLst/>
          </a:prstGeom>
        </p:spPr>
      </p:pic>
      <p:sp>
        <p:nvSpPr>
          <p:cNvPr id="8" name="Text Box 28">
            <a:extLst>
              <a:ext uri="{FF2B5EF4-FFF2-40B4-BE49-F238E27FC236}">
                <a16:creationId xmlns:a16="http://schemas.microsoft.com/office/drawing/2014/main" xmlns="" id="{F78D6C05-AA0F-4BAF-8D84-F5FB0E452D2D}"/>
              </a:ext>
            </a:extLst>
          </p:cNvPr>
          <p:cNvSpPr txBox="1">
            <a:spLocks noChangeArrowheads="1"/>
          </p:cNvSpPr>
          <p:nvPr/>
        </p:nvSpPr>
        <p:spPr bwMode="auto">
          <a:xfrm>
            <a:off x="3931401" y="2684319"/>
            <a:ext cx="42497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50000"/>
              </a:spcBef>
            </a:pPr>
            <a:r>
              <a:rPr lang="he-IL" altLang="he-IL" b="1" dirty="0">
                <a:ea typeface="+mj-ea"/>
                <a:cs typeface="OronMF Black" panose="01000503000000020003" pitchFamily="50" charset="-79"/>
              </a:rPr>
              <a:t>המחקר נערך על ידי מכון "דיאלוג"</a:t>
            </a:r>
            <a:endParaRPr lang="en-US" altLang="he-IL" b="1" dirty="0">
              <a:ea typeface="+mj-ea"/>
              <a:cs typeface="OronMF Black" panose="01000503000000020003" pitchFamily="50" charset="-79"/>
            </a:endParaRPr>
          </a:p>
        </p:txBody>
      </p:sp>
      <p:sp>
        <p:nvSpPr>
          <p:cNvPr id="9" name="Text Box 28">
            <a:extLst>
              <a:ext uri="{FF2B5EF4-FFF2-40B4-BE49-F238E27FC236}">
                <a16:creationId xmlns:a16="http://schemas.microsoft.com/office/drawing/2014/main" xmlns="" id="{CE91324D-B785-487C-8C05-7F5989642AEA}"/>
              </a:ext>
            </a:extLst>
          </p:cNvPr>
          <p:cNvSpPr txBox="1">
            <a:spLocks noChangeArrowheads="1"/>
          </p:cNvSpPr>
          <p:nvPr/>
        </p:nvSpPr>
        <p:spPr bwMode="auto">
          <a:xfrm>
            <a:off x="3974623" y="3257342"/>
            <a:ext cx="4249738"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pPr algn="ctr" rtl="1" eaLnBrk="1" hangingPunct="1">
              <a:spcBef>
                <a:spcPct val="50000"/>
              </a:spcBef>
            </a:pPr>
            <a:r>
              <a:rPr lang="he-IL" altLang="he-IL" dirty="0">
                <a:ea typeface="+mj-ea"/>
                <a:cs typeface="OronMF Black" panose="01000503000000020003" pitchFamily="50" charset="-79"/>
              </a:rPr>
              <a:t>ינואר 2019</a:t>
            </a:r>
            <a:endParaRPr lang="en-US" altLang="he-IL" dirty="0">
              <a:ea typeface="+mj-ea"/>
              <a:cs typeface="OronMF Black" panose="01000503000000020003" pitchFamily="50" charset="-79"/>
            </a:endParaRPr>
          </a:p>
        </p:txBody>
      </p:sp>
      <p:pic>
        <p:nvPicPr>
          <p:cNvPr id="10" name="תמונה 9">
            <a:extLst>
              <a:ext uri="{FF2B5EF4-FFF2-40B4-BE49-F238E27FC236}">
                <a16:creationId xmlns:a16="http://schemas.microsoft.com/office/drawing/2014/main" xmlns="" id="{1648B7C2-B290-4AD5-9E4F-DD7F6AD318DF}"/>
              </a:ext>
            </a:extLst>
          </p:cNvPr>
          <p:cNvPicPr>
            <a:picLocks noChangeAspect="1"/>
          </p:cNvPicPr>
          <p:nvPr/>
        </p:nvPicPr>
        <p:blipFill>
          <a:blip r:embed="rId4"/>
          <a:stretch>
            <a:fillRect/>
          </a:stretch>
        </p:blipFill>
        <p:spPr>
          <a:xfrm>
            <a:off x="1763308" y="4604439"/>
            <a:ext cx="4336184" cy="872961"/>
          </a:xfrm>
          <a:prstGeom prst="rect">
            <a:avLst/>
          </a:prstGeom>
        </p:spPr>
      </p:pic>
    </p:spTree>
    <p:extLst>
      <p:ext uri="{BB962C8B-B14F-4D97-AF65-F5344CB8AC3E}">
        <p14:creationId xmlns:p14="http://schemas.microsoft.com/office/powerpoint/2010/main" val="4056497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dirty="0">
                <a:solidFill>
                  <a:schemeClr val="tx2"/>
                </a:solidFill>
              </a:rPr>
              <a:t>עמדות בנוגע לשיתוף מידע בריאותי</a:t>
            </a:r>
            <a:endParaRPr lang="he-IL" sz="3200" dirty="0">
              <a:solidFill>
                <a:schemeClr val="tx2"/>
              </a:solidFill>
            </a:endParaRPr>
          </a:p>
        </p:txBody>
      </p:sp>
      <p:sp>
        <p:nvSpPr>
          <p:cNvPr id="7" name="TextBox 6">
            <a:extLst>
              <a:ext uri="{FF2B5EF4-FFF2-40B4-BE49-F238E27FC236}">
                <a16:creationId xmlns:a16="http://schemas.microsoft.com/office/drawing/2014/main" xmlns="" id="{C0AA8D53-271B-4695-9915-30D4413F667B}"/>
              </a:ext>
            </a:extLst>
          </p:cNvPr>
          <p:cNvSpPr txBox="1"/>
          <p:nvPr/>
        </p:nvSpPr>
        <p:spPr>
          <a:xfrm>
            <a:off x="2320119" y="1489857"/>
            <a:ext cx="9496059" cy="307777"/>
          </a:xfrm>
          <a:prstGeom prst="rect">
            <a:avLst/>
          </a:prstGeom>
          <a:noFill/>
        </p:spPr>
        <p:txBody>
          <a:bodyPr wrap="square" rtlCol="1">
            <a:spAutoFit/>
          </a:bodyPr>
          <a:lstStyle/>
          <a:p>
            <a:r>
              <a:rPr lang="he-IL" sz="1400" b="1" dirty="0">
                <a:solidFill>
                  <a:schemeClr val="tx2"/>
                </a:solidFill>
              </a:rPr>
              <a:t>גם העברת מידע בריאותי נתפסת כמפריעה ובלתי רצויה אצל רוב גדול בציבור.</a:t>
            </a:r>
            <a:endParaRPr lang="he-IL" sz="1200" i="1" dirty="0">
              <a:solidFill>
                <a:schemeClr val="tx2"/>
              </a:solidFill>
            </a:endParaRP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4378036" y="6278864"/>
            <a:ext cx="7438141" cy="246221"/>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נניח שקופת החולים בה אתה חבר הייתה מעבירה את המידע הבריאותי שלך לחברת הביטוח שלך, באיזו מידה זה היה מפריע לך?</a:t>
            </a:r>
          </a:p>
        </p:txBody>
      </p:sp>
      <p:sp>
        <p:nvSpPr>
          <p:cNvPr id="5" name="TextBox 4">
            <a:extLst>
              <a:ext uri="{FF2B5EF4-FFF2-40B4-BE49-F238E27FC236}">
                <a16:creationId xmlns:a16="http://schemas.microsoft.com/office/drawing/2014/main" xmlns="" id="{95EAE00D-9D2C-40B3-88E7-13CDFDA80F30}"/>
              </a:ext>
            </a:extLst>
          </p:cNvPr>
          <p:cNvSpPr txBox="1"/>
          <p:nvPr/>
        </p:nvSpPr>
        <p:spPr>
          <a:xfrm>
            <a:off x="1426866" y="2306567"/>
            <a:ext cx="2882999" cy="276989"/>
          </a:xfrm>
          <a:prstGeom prst="rect">
            <a:avLst/>
          </a:prstGeom>
          <a:solidFill>
            <a:sysClr val="window" lastClr="FFFFFF">
              <a:lumMod val="75000"/>
            </a:sysClr>
          </a:solidFill>
          <a:ln>
            <a:solidFill>
              <a:srgbClr val="9BBB59">
                <a:lumMod val="75000"/>
              </a:srgbClr>
            </a:solidFill>
          </a:ln>
          <a:effectLst>
            <a:outerShdw blurRad="63500" sx="102000" sy="102000" algn="ctr" rotWithShape="0">
              <a:prstClr val="black">
                <a:alpha val="40000"/>
              </a:prstClr>
            </a:outerShdw>
          </a:effectLst>
        </p:spPr>
        <p:txBody>
          <a:bodyPr wrap="square" lIns="91428" tIns="45715" rIns="91428" bIns="45715" rtlCol="1">
            <a:spAutoFit/>
          </a:bodyPr>
          <a:lstStyle>
            <a:defPPr>
              <a:defRPr lang="he-IL"/>
            </a:defPPr>
            <a:lvl1pPr algn="ctr">
              <a:defRPr sz="1200" b="1">
                <a:solidFill>
                  <a:schemeClr val="bg1"/>
                </a:solidFill>
              </a:defRPr>
            </a:lvl1pPr>
          </a:lstStyle>
          <a:p>
            <a:pPr>
              <a:defRPr/>
            </a:pPr>
            <a:r>
              <a:rPr lang="he-IL" kern="0" dirty="0">
                <a:solidFill>
                  <a:prstClr val="white"/>
                </a:solidFill>
                <a:latin typeface="Arial" charset="0"/>
                <a:cs typeface="Arial" charset="0"/>
              </a:rPr>
              <a:t>סה"כ מסכים (במידה רבה + רבה מאוד)</a:t>
            </a:r>
          </a:p>
        </p:txBody>
      </p:sp>
      <p:grpSp>
        <p:nvGrpSpPr>
          <p:cNvPr id="6" name="קבוצה 5">
            <a:extLst>
              <a:ext uri="{FF2B5EF4-FFF2-40B4-BE49-F238E27FC236}">
                <a16:creationId xmlns:a16="http://schemas.microsoft.com/office/drawing/2014/main" xmlns="" id="{E98AFECB-CCA2-4B9D-8F47-05CAF913598D}"/>
              </a:ext>
            </a:extLst>
          </p:cNvPr>
          <p:cNvGrpSpPr/>
          <p:nvPr/>
        </p:nvGrpSpPr>
        <p:grpSpPr>
          <a:xfrm>
            <a:off x="3002485" y="2935933"/>
            <a:ext cx="1307414" cy="246221"/>
            <a:chOff x="-249580" y="2599763"/>
            <a:chExt cx="1307414" cy="246221"/>
          </a:xfrm>
        </p:grpSpPr>
        <p:sp>
          <p:nvSpPr>
            <p:cNvPr id="8" name="מלבן 7">
              <a:extLst>
                <a:ext uri="{FF2B5EF4-FFF2-40B4-BE49-F238E27FC236}">
                  <a16:creationId xmlns:a16="http://schemas.microsoft.com/office/drawing/2014/main" xmlns="" id="{C383D033-5A48-4BC3-BD7B-AFA63CB67222}"/>
                </a:ext>
              </a:extLst>
            </p:cNvPr>
            <p:cNvSpPr/>
            <p:nvPr/>
          </p:nvSpPr>
          <p:spPr>
            <a:xfrm>
              <a:off x="950258" y="2681993"/>
              <a:ext cx="107576" cy="107576"/>
            </a:xfrm>
            <a:prstGeom prst="rect">
              <a:avLst/>
            </a:prstGeom>
            <a:solidFill>
              <a:srgbClr val="4F6228"/>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9" name="TextBox 8">
              <a:extLst>
                <a:ext uri="{FF2B5EF4-FFF2-40B4-BE49-F238E27FC236}">
                  <a16:creationId xmlns:a16="http://schemas.microsoft.com/office/drawing/2014/main" xmlns="" id="{D69BCFCB-54CD-49D5-BBFE-E2523365C5E2}"/>
                </a:ext>
              </a:extLst>
            </p:cNvPr>
            <p:cNvSpPr txBox="1"/>
            <p:nvPr/>
          </p:nvSpPr>
          <p:spPr>
            <a:xfrm>
              <a:off x="-249580" y="2599763"/>
              <a:ext cx="1244665"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רבה מאוד</a:t>
              </a:r>
            </a:p>
          </p:txBody>
        </p:sp>
      </p:grpSp>
      <p:grpSp>
        <p:nvGrpSpPr>
          <p:cNvPr id="10" name="קבוצה 9">
            <a:extLst>
              <a:ext uri="{FF2B5EF4-FFF2-40B4-BE49-F238E27FC236}">
                <a16:creationId xmlns:a16="http://schemas.microsoft.com/office/drawing/2014/main" xmlns="" id="{2C00BA8A-1CEE-4E6A-85B9-A2D03A7CF299}"/>
              </a:ext>
            </a:extLst>
          </p:cNvPr>
          <p:cNvGrpSpPr/>
          <p:nvPr/>
        </p:nvGrpSpPr>
        <p:grpSpPr>
          <a:xfrm>
            <a:off x="3252066" y="3447170"/>
            <a:ext cx="1057833" cy="246221"/>
            <a:chOff x="1" y="2599763"/>
            <a:chExt cx="1057833" cy="246221"/>
          </a:xfrm>
        </p:grpSpPr>
        <p:sp>
          <p:nvSpPr>
            <p:cNvPr id="11" name="מלבן 10">
              <a:extLst>
                <a:ext uri="{FF2B5EF4-FFF2-40B4-BE49-F238E27FC236}">
                  <a16:creationId xmlns:a16="http://schemas.microsoft.com/office/drawing/2014/main" xmlns="" id="{AF370C93-9160-4E95-AC09-D88D21E1DA21}"/>
                </a:ext>
              </a:extLst>
            </p:cNvPr>
            <p:cNvSpPr/>
            <p:nvPr/>
          </p:nvSpPr>
          <p:spPr>
            <a:xfrm>
              <a:off x="950258" y="2671483"/>
              <a:ext cx="107576" cy="107576"/>
            </a:xfrm>
            <a:prstGeom prst="rect">
              <a:avLst/>
            </a:prstGeom>
            <a:solidFill>
              <a:srgbClr val="6EAD3B"/>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3" name="TextBox 12">
              <a:extLst>
                <a:ext uri="{FF2B5EF4-FFF2-40B4-BE49-F238E27FC236}">
                  <a16:creationId xmlns:a16="http://schemas.microsoft.com/office/drawing/2014/main" xmlns="" id="{96515E81-C639-4104-A1C9-8AFDB35CB575}"/>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רבה</a:t>
              </a:r>
            </a:p>
          </p:txBody>
        </p:sp>
      </p:grpSp>
      <p:grpSp>
        <p:nvGrpSpPr>
          <p:cNvPr id="14" name="קבוצה 13">
            <a:extLst>
              <a:ext uri="{FF2B5EF4-FFF2-40B4-BE49-F238E27FC236}">
                <a16:creationId xmlns:a16="http://schemas.microsoft.com/office/drawing/2014/main" xmlns="" id="{618B62A4-2E1E-41FF-926F-3C5A26CD7A11}"/>
              </a:ext>
            </a:extLst>
          </p:cNvPr>
          <p:cNvGrpSpPr/>
          <p:nvPr/>
        </p:nvGrpSpPr>
        <p:grpSpPr>
          <a:xfrm>
            <a:off x="3252066" y="3958407"/>
            <a:ext cx="1057833" cy="246221"/>
            <a:chOff x="1" y="2599763"/>
            <a:chExt cx="1057833" cy="246221"/>
          </a:xfrm>
        </p:grpSpPr>
        <p:sp>
          <p:nvSpPr>
            <p:cNvPr id="15" name="מלבן 14">
              <a:extLst>
                <a:ext uri="{FF2B5EF4-FFF2-40B4-BE49-F238E27FC236}">
                  <a16:creationId xmlns:a16="http://schemas.microsoft.com/office/drawing/2014/main" xmlns="" id="{6E4C6117-5279-43F2-BEB2-A241828CE757}"/>
                </a:ext>
              </a:extLst>
            </p:cNvPr>
            <p:cNvSpPr/>
            <p:nvPr/>
          </p:nvSpPr>
          <p:spPr>
            <a:xfrm>
              <a:off x="950258" y="2671483"/>
              <a:ext cx="107576" cy="107576"/>
            </a:xfrm>
            <a:prstGeom prst="rect">
              <a:avLst/>
            </a:prstGeom>
            <a:solidFill>
              <a:srgbClr val="87C454"/>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6" name="TextBox 15">
              <a:extLst>
                <a:ext uri="{FF2B5EF4-FFF2-40B4-BE49-F238E27FC236}">
                  <a16:creationId xmlns:a16="http://schemas.microsoft.com/office/drawing/2014/main" xmlns="" id="{E7DCF62C-F2BD-44D4-92DC-1D07DE2321CF}"/>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בינונית</a:t>
              </a:r>
            </a:p>
          </p:txBody>
        </p:sp>
      </p:grpSp>
      <p:grpSp>
        <p:nvGrpSpPr>
          <p:cNvPr id="17" name="קבוצה 16">
            <a:extLst>
              <a:ext uri="{FF2B5EF4-FFF2-40B4-BE49-F238E27FC236}">
                <a16:creationId xmlns:a16="http://schemas.microsoft.com/office/drawing/2014/main" xmlns="" id="{E3607DB9-4313-41F3-965E-3219F122EABC}"/>
              </a:ext>
            </a:extLst>
          </p:cNvPr>
          <p:cNvGrpSpPr/>
          <p:nvPr/>
        </p:nvGrpSpPr>
        <p:grpSpPr>
          <a:xfrm>
            <a:off x="3252066" y="4469644"/>
            <a:ext cx="1057833" cy="246221"/>
            <a:chOff x="1" y="2599763"/>
            <a:chExt cx="1057833" cy="246221"/>
          </a:xfrm>
        </p:grpSpPr>
        <p:sp>
          <p:nvSpPr>
            <p:cNvPr id="18" name="מלבן 17">
              <a:extLst>
                <a:ext uri="{FF2B5EF4-FFF2-40B4-BE49-F238E27FC236}">
                  <a16:creationId xmlns:a16="http://schemas.microsoft.com/office/drawing/2014/main" xmlns="" id="{BD261E35-A656-48AB-B485-F618BA2491ED}"/>
                </a:ext>
              </a:extLst>
            </p:cNvPr>
            <p:cNvSpPr/>
            <p:nvPr/>
          </p:nvSpPr>
          <p:spPr>
            <a:xfrm>
              <a:off x="950258" y="2671483"/>
              <a:ext cx="107576" cy="107576"/>
            </a:xfrm>
            <a:prstGeom prst="rect">
              <a:avLst/>
            </a:prstGeom>
            <a:solidFill>
              <a:srgbClr val="D72E81"/>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9" name="TextBox 18">
              <a:extLst>
                <a:ext uri="{FF2B5EF4-FFF2-40B4-BE49-F238E27FC236}">
                  <a16:creationId xmlns:a16="http://schemas.microsoft.com/office/drawing/2014/main" xmlns="" id="{EEB7BDCA-2AEE-4462-A9BF-DAB97E625D26}"/>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מועטה</a:t>
              </a:r>
            </a:p>
          </p:txBody>
        </p:sp>
      </p:grpSp>
      <p:grpSp>
        <p:nvGrpSpPr>
          <p:cNvPr id="20" name="קבוצה 19">
            <a:extLst>
              <a:ext uri="{FF2B5EF4-FFF2-40B4-BE49-F238E27FC236}">
                <a16:creationId xmlns:a16="http://schemas.microsoft.com/office/drawing/2014/main" xmlns="" id="{0D3C65AB-7D0C-434B-A2B6-A029E81BEAA2}"/>
              </a:ext>
            </a:extLst>
          </p:cNvPr>
          <p:cNvGrpSpPr/>
          <p:nvPr/>
        </p:nvGrpSpPr>
        <p:grpSpPr>
          <a:xfrm>
            <a:off x="3252066" y="4980880"/>
            <a:ext cx="1057833" cy="246221"/>
            <a:chOff x="1" y="2599763"/>
            <a:chExt cx="1057833" cy="246221"/>
          </a:xfrm>
        </p:grpSpPr>
        <p:sp>
          <p:nvSpPr>
            <p:cNvPr id="21" name="מלבן 20">
              <a:extLst>
                <a:ext uri="{FF2B5EF4-FFF2-40B4-BE49-F238E27FC236}">
                  <a16:creationId xmlns:a16="http://schemas.microsoft.com/office/drawing/2014/main" xmlns="" id="{4BD5A10E-4DF8-4F71-BDB2-5C212BBF2DC5}"/>
                </a:ext>
              </a:extLst>
            </p:cNvPr>
            <p:cNvSpPr/>
            <p:nvPr/>
          </p:nvSpPr>
          <p:spPr>
            <a:xfrm>
              <a:off x="950258" y="2671483"/>
              <a:ext cx="107576" cy="107576"/>
            </a:xfrm>
            <a:prstGeom prst="rect">
              <a:avLst/>
            </a:prstGeom>
            <a:solidFill>
              <a:srgbClr val="A11F60"/>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22" name="TextBox 21">
              <a:extLst>
                <a:ext uri="{FF2B5EF4-FFF2-40B4-BE49-F238E27FC236}">
                  <a16:creationId xmlns:a16="http://schemas.microsoft.com/office/drawing/2014/main" xmlns="" id="{08930167-641B-4EC1-B761-32D208E99CE0}"/>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כלל לא</a:t>
              </a:r>
            </a:p>
          </p:txBody>
        </p:sp>
      </p:grpSp>
      <p:graphicFrame>
        <p:nvGraphicFramePr>
          <p:cNvPr id="23" name="תרשים 22">
            <a:extLst>
              <a:ext uri="{FF2B5EF4-FFF2-40B4-BE49-F238E27FC236}">
                <a16:creationId xmlns:a16="http://schemas.microsoft.com/office/drawing/2014/main" xmlns="" id="{29B7D38D-CB0C-4397-9E0B-95D08F5F7812}"/>
              </a:ext>
            </a:extLst>
          </p:cNvPr>
          <p:cNvGraphicFramePr/>
          <p:nvPr>
            <p:extLst>
              <p:ext uri="{D42A27DB-BD31-4B8C-83A1-F6EECF244321}">
                <p14:modId xmlns:p14="http://schemas.microsoft.com/office/powerpoint/2010/main" val="1690830480"/>
              </p:ext>
            </p:extLst>
          </p:nvPr>
        </p:nvGraphicFramePr>
        <p:xfrm>
          <a:off x="4309865" y="2288296"/>
          <a:ext cx="6275558" cy="3972297"/>
        </p:xfrm>
        <a:graphic>
          <a:graphicData uri="http://schemas.openxmlformats.org/drawingml/2006/chart">
            <c:chart xmlns:c="http://schemas.openxmlformats.org/drawingml/2006/chart" xmlns:r="http://schemas.openxmlformats.org/officeDocument/2006/relationships" r:id="rId2"/>
          </a:graphicData>
        </a:graphic>
      </p:graphicFrame>
      <p:sp>
        <p:nvSpPr>
          <p:cNvPr id="24" name="TextBox 23">
            <a:extLst>
              <a:ext uri="{FF2B5EF4-FFF2-40B4-BE49-F238E27FC236}">
                <a16:creationId xmlns:a16="http://schemas.microsoft.com/office/drawing/2014/main" xmlns="" id="{D53B3DFC-EE4D-431E-A803-F67AF80CCCE4}"/>
              </a:ext>
            </a:extLst>
          </p:cNvPr>
          <p:cNvSpPr txBox="1"/>
          <p:nvPr/>
        </p:nvSpPr>
        <p:spPr>
          <a:xfrm>
            <a:off x="2907893" y="5481568"/>
            <a:ext cx="1401972" cy="276989"/>
          </a:xfrm>
          <a:prstGeom prst="rect">
            <a:avLst/>
          </a:prstGeom>
          <a:solidFill>
            <a:sysClr val="window" lastClr="FFFFFF">
              <a:lumMod val="75000"/>
            </a:sysClr>
          </a:solidFill>
          <a:ln>
            <a:solidFill>
              <a:srgbClr val="C0504D">
                <a:lumMod val="75000"/>
              </a:srgbClr>
            </a:solidFill>
          </a:ln>
          <a:effectLst>
            <a:outerShdw blurRad="63500" sx="102000" sy="102000" algn="ctr" rotWithShape="0">
              <a:prstClr val="black">
                <a:alpha val="40000"/>
              </a:prstClr>
            </a:outerShdw>
          </a:effectLst>
        </p:spPr>
        <p:txBody>
          <a:bodyPr wrap="square" lIns="91428" tIns="45715" rIns="91428" bIns="45715" rtlCol="1">
            <a:spAutoFit/>
          </a:bodyPr>
          <a:lstStyle/>
          <a:p>
            <a:pPr algn="ctr">
              <a:defRPr/>
            </a:pPr>
            <a:r>
              <a:rPr lang="he-IL" sz="1200" b="1" kern="0" dirty="0">
                <a:solidFill>
                  <a:prstClr val="white"/>
                </a:solidFill>
                <a:latin typeface="Arial" charset="0"/>
                <a:cs typeface="Arial" charset="0"/>
              </a:rPr>
              <a:t>סה"כ לא מסכימים</a:t>
            </a:r>
          </a:p>
        </p:txBody>
      </p:sp>
    </p:spTree>
    <p:extLst>
      <p:ext uri="{BB962C8B-B14F-4D97-AF65-F5344CB8AC3E}">
        <p14:creationId xmlns:p14="http://schemas.microsoft.com/office/powerpoint/2010/main" val="10001831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dirty="0">
                <a:solidFill>
                  <a:schemeClr val="tx2"/>
                </a:solidFill>
              </a:rPr>
              <a:t>תפיסות ועמדות - ניתוח קהלים</a:t>
            </a:r>
            <a:endParaRPr lang="he-IL" sz="3200" dirty="0">
              <a:solidFill>
                <a:schemeClr val="tx2"/>
              </a:solidFill>
            </a:endParaRPr>
          </a:p>
        </p:txBody>
      </p:sp>
      <p:graphicFrame>
        <p:nvGraphicFramePr>
          <p:cNvPr id="3" name="טבלה 2">
            <a:extLst>
              <a:ext uri="{FF2B5EF4-FFF2-40B4-BE49-F238E27FC236}">
                <a16:creationId xmlns:a16="http://schemas.microsoft.com/office/drawing/2014/main" xmlns="" id="{885569F9-C982-4294-BE9C-98C492EC5E2E}"/>
              </a:ext>
            </a:extLst>
          </p:cNvPr>
          <p:cNvGraphicFramePr>
            <a:graphicFrameLocks noGrp="1"/>
          </p:cNvGraphicFramePr>
          <p:nvPr>
            <p:extLst>
              <p:ext uri="{D42A27DB-BD31-4B8C-83A1-F6EECF244321}">
                <p14:modId xmlns:p14="http://schemas.microsoft.com/office/powerpoint/2010/main" val="1393635619"/>
              </p:ext>
            </p:extLst>
          </p:nvPr>
        </p:nvGraphicFramePr>
        <p:xfrm>
          <a:off x="1024932" y="1583824"/>
          <a:ext cx="10702611" cy="2814320"/>
        </p:xfrm>
        <a:graphic>
          <a:graphicData uri="http://schemas.openxmlformats.org/drawingml/2006/table">
            <a:tbl>
              <a:tblPr rtl="1" firstRow="1" bandRow="1">
                <a:tableStyleId>{5C22544A-7EE6-4342-B048-85BDC9FD1C3A}</a:tableStyleId>
              </a:tblPr>
              <a:tblGrid>
                <a:gridCol w="2131419">
                  <a:extLst>
                    <a:ext uri="{9D8B030D-6E8A-4147-A177-3AD203B41FA5}">
                      <a16:colId xmlns:a16="http://schemas.microsoft.com/office/drawing/2014/main" xmlns="" val="1250682108"/>
                    </a:ext>
                  </a:extLst>
                </a:gridCol>
                <a:gridCol w="1071399">
                  <a:extLst>
                    <a:ext uri="{9D8B030D-6E8A-4147-A177-3AD203B41FA5}">
                      <a16:colId xmlns:a16="http://schemas.microsoft.com/office/drawing/2014/main" xmlns="" val="3248419574"/>
                    </a:ext>
                  </a:extLst>
                </a:gridCol>
                <a:gridCol w="1071399">
                  <a:extLst>
                    <a:ext uri="{9D8B030D-6E8A-4147-A177-3AD203B41FA5}">
                      <a16:colId xmlns:a16="http://schemas.microsoft.com/office/drawing/2014/main" xmlns="" val="4022946808"/>
                    </a:ext>
                  </a:extLst>
                </a:gridCol>
                <a:gridCol w="1071399">
                  <a:extLst>
                    <a:ext uri="{9D8B030D-6E8A-4147-A177-3AD203B41FA5}">
                      <a16:colId xmlns:a16="http://schemas.microsoft.com/office/drawing/2014/main" xmlns="" val="2550586627"/>
                    </a:ext>
                  </a:extLst>
                </a:gridCol>
                <a:gridCol w="1071399">
                  <a:extLst>
                    <a:ext uri="{9D8B030D-6E8A-4147-A177-3AD203B41FA5}">
                      <a16:colId xmlns:a16="http://schemas.microsoft.com/office/drawing/2014/main" xmlns="" val="2246975306"/>
                    </a:ext>
                  </a:extLst>
                </a:gridCol>
                <a:gridCol w="1071399">
                  <a:extLst>
                    <a:ext uri="{9D8B030D-6E8A-4147-A177-3AD203B41FA5}">
                      <a16:colId xmlns:a16="http://schemas.microsoft.com/office/drawing/2014/main" xmlns="" val="301549678"/>
                    </a:ext>
                  </a:extLst>
                </a:gridCol>
                <a:gridCol w="1071399">
                  <a:extLst>
                    <a:ext uri="{9D8B030D-6E8A-4147-A177-3AD203B41FA5}">
                      <a16:colId xmlns:a16="http://schemas.microsoft.com/office/drawing/2014/main" xmlns="" val="3599595545"/>
                    </a:ext>
                  </a:extLst>
                </a:gridCol>
                <a:gridCol w="1071399">
                  <a:extLst>
                    <a:ext uri="{9D8B030D-6E8A-4147-A177-3AD203B41FA5}">
                      <a16:colId xmlns:a16="http://schemas.microsoft.com/office/drawing/2014/main" xmlns="" val="1649776180"/>
                    </a:ext>
                  </a:extLst>
                </a:gridCol>
                <a:gridCol w="1071399">
                  <a:extLst>
                    <a:ext uri="{9D8B030D-6E8A-4147-A177-3AD203B41FA5}">
                      <a16:colId xmlns:a16="http://schemas.microsoft.com/office/drawing/2014/main" xmlns="" val="1332546011"/>
                    </a:ext>
                  </a:extLst>
                </a:gridCol>
              </a:tblGrid>
              <a:tr h="370840">
                <a:tc>
                  <a:txBody>
                    <a:bodyPr/>
                    <a:lstStyle/>
                    <a:p>
                      <a:pPr rtl="1"/>
                      <a:endParaRPr lang="he-IL" sz="1400" dirty="0"/>
                    </a:p>
                  </a:txBody>
                  <a:tcPr/>
                </a:tc>
                <a:tc gridSpan="2">
                  <a:txBody>
                    <a:bodyPr/>
                    <a:lstStyle/>
                    <a:p>
                      <a:pPr algn="ctr" rtl="1"/>
                      <a:r>
                        <a:rPr lang="he-IL" sz="1400" dirty="0"/>
                        <a:t>דת</a:t>
                      </a:r>
                    </a:p>
                  </a:txBody>
                  <a:tcPr anchor="ctr">
                    <a:lnR w="38100" cap="flat" cmpd="sng" algn="ctr">
                      <a:solidFill>
                        <a:schemeClr val="bg1"/>
                      </a:solidFill>
                      <a:prstDash val="solid"/>
                      <a:round/>
                      <a:headEnd type="none" w="med" len="med"/>
                      <a:tailEnd type="none" w="med" len="med"/>
                    </a:lnR>
                  </a:tcPr>
                </a:tc>
                <a:tc hMerge="1">
                  <a:txBody>
                    <a:bodyPr/>
                    <a:lstStyle/>
                    <a:p>
                      <a:pPr rtl="1"/>
                      <a:endParaRPr lang="he-IL" sz="1400" dirty="0"/>
                    </a:p>
                  </a:txBody>
                  <a:tcPr/>
                </a:tc>
                <a:tc gridSpan="2">
                  <a:txBody>
                    <a:bodyPr/>
                    <a:lstStyle/>
                    <a:p>
                      <a:pPr algn="ctr" rtl="1"/>
                      <a:r>
                        <a:rPr lang="he-IL" sz="1400" dirty="0"/>
                        <a:t>מגדר</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tcPr>
                </a:tc>
                <a:tc hMerge="1">
                  <a:txBody>
                    <a:bodyPr/>
                    <a:lstStyle/>
                    <a:p>
                      <a:pPr rtl="1"/>
                      <a:endParaRPr lang="he-IL" sz="1400" dirty="0"/>
                    </a:p>
                  </a:txBody>
                  <a:tcPr/>
                </a:tc>
                <a:tc gridSpan="4">
                  <a:txBody>
                    <a:bodyPr/>
                    <a:lstStyle/>
                    <a:p>
                      <a:pPr algn="ctr" rtl="1"/>
                      <a:r>
                        <a:rPr lang="he-IL" sz="1400" dirty="0"/>
                        <a:t>גיל</a:t>
                      </a:r>
                    </a:p>
                  </a:txBody>
                  <a:tcPr anchor="ctr">
                    <a:lnL w="38100" cap="flat" cmpd="sng" algn="ctr">
                      <a:solidFill>
                        <a:schemeClr val="bg1"/>
                      </a:solidFill>
                      <a:prstDash val="solid"/>
                      <a:round/>
                      <a:headEnd type="none" w="med" len="med"/>
                      <a:tailEnd type="none" w="med" len="med"/>
                    </a:lnL>
                  </a:tcPr>
                </a:tc>
                <a:tc hMerge="1">
                  <a:txBody>
                    <a:bodyPr/>
                    <a:lstStyle/>
                    <a:p>
                      <a:pPr rtl="1"/>
                      <a:endParaRPr lang="he-IL" sz="1400" dirty="0"/>
                    </a:p>
                  </a:txBody>
                  <a:tcPr/>
                </a:tc>
                <a:tc hMerge="1">
                  <a:txBody>
                    <a:bodyPr/>
                    <a:lstStyle/>
                    <a:p>
                      <a:pPr rtl="1"/>
                      <a:endParaRPr lang="he-IL" sz="1400" dirty="0"/>
                    </a:p>
                  </a:txBody>
                  <a:tcPr/>
                </a:tc>
                <a:tc hMerge="1">
                  <a:txBody>
                    <a:bodyPr/>
                    <a:lstStyle/>
                    <a:p>
                      <a:pPr rtl="1"/>
                      <a:endParaRPr lang="he-IL" sz="1400" dirty="0"/>
                    </a:p>
                  </a:txBody>
                  <a:tcPr/>
                </a:tc>
                <a:extLst>
                  <a:ext uri="{0D108BD9-81ED-4DB2-BD59-A6C34878D82A}">
                    <a16:rowId xmlns:a16="http://schemas.microsoft.com/office/drawing/2014/main" xmlns="" val="2386630322"/>
                  </a:ext>
                </a:extLst>
              </a:tr>
              <a:tr h="370840">
                <a:tc>
                  <a:txBody>
                    <a:bodyPr/>
                    <a:lstStyle/>
                    <a:p>
                      <a:pPr rtl="1"/>
                      <a:endParaRPr lang="he-IL" sz="1400" dirty="0"/>
                    </a:p>
                  </a:txBody>
                  <a:tcPr>
                    <a:solidFill>
                      <a:srgbClr val="5B9BD5"/>
                    </a:solidFill>
                  </a:tcPr>
                </a:tc>
                <a:tc>
                  <a:txBody>
                    <a:bodyPr/>
                    <a:lstStyle/>
                    <a:p>
                      <a:pPr algn="ctr" rtl="1"/>
                      <a:r>
                        <a:rPr lang="he-IL" sz="1400" b="1" dirty="0"/>
                        <a:t>יהודי</a:t>
                      </a:r>
                    </a:p>
                  </a:txBody>
                  <a:tcPr anchor="ctr">
                    <a:solidFill>
                      <a:srgbClr val="5B9BD5"/>
                    </a:solidFill>
                  </a:tcPr>
                </a:tc>
                <a:tc>
                  <a:txBody>
                    <a:bodyPr/>
                    <a:lstStyle/>
                    <a:p>
                      <a:pPr algn="ctr" rtl="1"/>
                      <a:r>
                        <a:rPr lang="he-IL" sz="1400" b="1" dirty="0"/>
                        <a:t>ערבי</a:t>
                      </a:r>
                    </a:p>
                  </a:txBody>
                  <a:tcPr anchor="ctr">
                    <a:lnR w="38100" cap="flat" cmpd="sng" algn="ctr">
                      <a:solidFill>
                        <a:schemeClr val="bg1"/>
                      </a:solidFill>
                      <a:prstDash val="solid"/>
                      <a:round/>
                      <a:headEnd type="none" w="med" len="med"/>
                      <a:tailEnd type="none" w="med" len="med"/>
                    </a:lnR>
                    <a:solidFill>
                      <a:srgbClr val="5B9BD5"/>
                    </a:solidFill>
                  </a:tcPr>
                </a:tc>
                <a:tc>
                  <a:txBody>
                    <a:bodyPr/>
                    <a:lstStyle/>
                    <a:p>
                      <a:pPr algn="ctr" rtl="1"/>
                      <a:r>
                        <a:rPr lang="he-IL" sz="1400" b="1" dirty="0"/>
                        <a:t>זכר</a:t>
                      </a:r>
                    </a:p>
                  </a:txBody>
                  <a:tcPr anchor="ctr">
                    <a:lnL w="38100" cap="flat" cmpd="sng" algn="ctr">
                      <a:solidFill>
                        <a:schemeClr val="bg1"/>
                      </a:solidFill>
                      <a:prstDash val="solid"/>
                      <a:round/>
                      <a:headEnd type="none" w="med" len="med"/>
                      <a:tailEnd type="none" w="med" len="med"/>
                    </a:lnL>
                    <a:solidFill>
                      <a:srgbClr val="5B9BD5"/>
                    </a:solidFill>
                  </a:tcPr>
                </a:tc>
                <a:tc>
                  <a:txBody>
                    <a:bodyPr/>
                    <a:lstStyle/>
                    <a:p>
                      <a:pPr algn="ctr" rtl="1"/>
                      <a:r>
                        <a:rPr lang="he-IL" sz="1400" b="1" dirty="0"/>
                        <a:t>נקבה</a:t>
                      </a:r>
                    </a:p>
                  </a:txBody>
                  <a:tcPr anchor="ctr">
                    <a:lnR w="38100" cap="flat" cmpd="sng" algn="ctr">
                      <a:solidFill>
                        <a:schemeClr val="bg1"/>
                      </a:solidFill>
                      <a:prstDash val="solid"/>
                      <a:round/>
                      <a:headEnd type="none" w="med" len="med"/>
                      <a:tailEnd type="none" w="med" len="med"/>
                    </a:lnR>
                    <a:solidFill>
                      <a:srgbClr val="5B9BD5"/>
                    </a:solidFill>
                  </a:tcPr>
                </a:tc>
                <a:tc>
                  <a:txBody>
                    <a:bodyPr/>
                    <a:lstStyle/>
                    <a:p>
                      <a:pPr algn="ctr" rtl="1"/>
                      <a:r>
                        <a:rPr lang="he-IL" sz="1400" b="1" dirty="0"/>
                        <a:t>14-17</a:t>
                      </a:r>
                    </a:p>
                  </a:txBody>
                  <a:tcPr anchor="ctr">
                    <a:lnL w="38100" cap="flat" cmpd="sng" algn="ctr">
                      <a:solidFill>
                        <a:schemeClr val="bg1"/>
                      </a:solidFill>
                      <a:prstDash val="solid"/>
                      <a:round/>
                      <a:headEnd type="none" w="med" len="med"/>
                      <a:tailEnd type="none" w="med" len="med"/>
                    </a:lnL>
                    <a:solidFill>
                      <a:srgbClr val="5B9BD5"/>
                    </a:solidFill>
                  </a:tcPr>
                </a:tc>
                <a:tc>
                  <a:txBody>
                    <a:bodyPr/>
                    <a:lstStyle/>
                    <a:p>
                      <a:pPr algn="ctr" rtl="1"/>
                      <a:r>
                        <a:rPr lang="he-IL" sz="1400" b="1" dirty="0"/>
                        <a:t>18-34</a:t>
                      </a:r>
                    </a:p>
                  </a:txBody>
                  <a:tcPr anchor="ctr">
                    <a:solidFill>
                      <a:srgbClr val="5B9BD5"/>
                    </a:solidFill>
                  </a:tcPr>
                </a:tc>
                <a:tc>
                  <a:txBody>
                    <a:bodyPr/>
                    <a:lstStyle/>
                    <a:p>
                      <a:pPr algn="ctr" rtl="1"/>
                      <a:r>
                        <a:rPr lang="he-IL" sz="1400" b="1" dirty="0"/>
                        <a:t>35-55</a:t>
                      </a:r>
                    </a:p>
                  </a:txBody>
                  <a:tcPr anchor="ctr">
                    <a:solidFill>
                      <a:srgbClr val="5B9BD5"/>
                    </a:solidFill>
                  </a:tcPr>
                </a:tc>
                <a:tc>
                  <a:txBody>
                    <a:bodyPr/>
                    <a:lstStyle/>
                    <a:p>
                      <a:pPr algn="ctr" rtl="1"/>
                      <a:r>
                        <a:rPr lang="he-IL" sz="1400" b="1" dirty="0"/>
                        <a:t>55+</a:t>
                      </a:r>
                    </a:p>
                  </a:txBody>
                  <a:tcPr anchor="ctr">
                    <a:solidFill>
                      <a:srgbClr val="5B9BD5"/>
                    </a:solidFill>
                  </a:tcPr>
                </a:tc>
                <a:extLst>
                  <a:ext uri="{0D108BD9-81ED-4DB2-BD59-A6C34878D82A}">
                    <a16:rowId xmlns:a16="http://schemas.microsoft.com/office/drawing/2014/main" xmlns="" val="2527333430"/>
                  </a:ext>
                </a:extLst>
              </a:tr>
              <a:tr h="0">
                <a:tc>
                  <a:txBody>
                    <a:bodyPr/>
                    <a:lstStyle/>
                    <a:p>
                      <a:pPr rtl="1"/>
                      <a:r>
                        <a:rPr lang="he-IL" sz="1400" dirty="0"/>
                        <a:t>שמירה על פרטיות – הגורם החשוב ביותר בגלישה</a:t>
                      </a:r>
                    </a:p>
                  </a:txBody>
                  <a:tcPr/>
                </a:tc>
                <a:tc>
                  <a:txBody>
                    <a:bodyPr/>
                    <a:lstStyle/>
                    <a:p>
                      <a:pPr algn="ctr" rtl="0" fontAlgn="t"/>
                      <a:r>
                        <a:rPr lang="he-IL" sz="1400" kern="1200" dirty="0">
                          <a:solidFill>
                            <a:schemeClr val="dk1"/>
                          </a:solidFill>
                          <a:latin typeface="+mn-lt"/>
                          <a:ea typeface="+mn-ea"/>
                          <a:cs typeface="+mn-cs"/>
                        </a:rPr>
                        <a:t>31%</a:t>
                      </a:r>
                    </a:p>
                  </a:txBody>
                  <a:tcPr marL="7620" marR="7620" marT="7620" marB="0" anchor="ctr"/>
                </a:tc>
                <a:tc>
                  <a:txBody>
                    <a:bodyPr/>
                    <a:lstStyle/>
                    <a:p>
                      <a:pPr algn="ctr" rtl="0" fontAlgn="t"/>
                      <a:r>
                        <a:rPr lang="he-IL" sz="1400" kern="1200" dirty="0">
                          <a:solidFill>
                            <a:schemeClr val="dk1"/>
                          </a:solidFill>
                          <a:latin typeface="+mn-lt"/>
                          <a:ea typeface="+mn-ea"/>
                          <a:cs typeface="+mn-cs"/>
                        </a:rPr>
                        <a:t>34%</a:t>
                      </a:r>
                    </a:p>
                  </a:txBody>
                  <a:tcPr marL="7620" marR="7620" marT="7620" marB="0" anchor="ctr">
                    <a:lnR w="38100" cap="flat" cmpd="sng" algn="ctr">
                      <a:solidFill>
                        <a:schemeClr val="bg1"/>
                      </a:solidFill>
                      <a:prstDash val="solid"/>
                      <a:round/>
                      <a:headEnd type="none" w="med" len="med"/>
                      <a:tailEnd type="none" w="med" len="med"/>
                    </a:lnR>
                  </a:tcPr>
                </a:tc>
                <a:tc>
                  <a:txBody>
                    <a:bodyPr/>
                    <a:lstStyle/>
                    <a:p>
                      <a:pPr algn="ctr" rtl="0" fontAlgn="t"/>
                      <a:r>
                        <a:rPr lang="he-IL" sz="1400" kern="1200" dirty="0">
                          <a:solidFill>
                            <a:schemeClr val="dk1"/>
                          </a:solidFill>
                          <a:latin typeface="+mn-lt"/>
                          <a:ea typeface="+mn-ea"/>
                          <a:cs typeface="+mn-cs"/>
                        </a:rPr>
                        <a:t>28%</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dirty="0">
                          <a:solidFill>
                            <a:schemeClr val="dk1"/>
                          </a:solidFill>
                          <a:latin typeface="+mn-lt"/>
                          <a:ea typeface="+mn-ea"/>
                          <a:cs typeface="+mn-cs"/>
                        </a:rPr>
                        <a:t>36%</a:t>
                      </a:r>
                    </a:p>
                  </a:txBody>
                  <a:tcPr marL="7620" marR="7620" marT="7620" marB="0" anchor="ctr">
                    <a:lnR w="38100" cap="flat" cmpd="sng" algn="ctr">
                      <a:solidFill>
                        <a:schemeClr val="bg1"/>
                      </a:solidFill>
                      <a:prstDash val="solid"/>
                      <a:round/>
                      <a:headEnd type="none" w="med" len="med"/>
                      <a:tailEnd type="none" w="med" len="med"/>
                    </a:lnR>
                    <a:solidFill>
                      <a:schemeClr val="accent6">
                        <a:lumMod val="60000"/>
                        <a:lumOff val="40000"/>
                      </a:schemeClr>
                    </a:solidFill>
                  </a:tcPr>
                </a:tc>
                <a:tc>
                  <a:txBody>
                    <a:bodyPr/>
                    <a:lstStyle/>
                    <a:p>
                      <a:pPr algn="ctr" rtl="0" fontAlgn="t"/>
                      <a:r>
                        <a:rPr lang="he-IL" sz="1400" kern="1200">
                          <a:solidFill>
                            <a:schemeClr val="dk1"/>
                          </a:solidFill>
                          <a:latin typeface="+mn-lt"/>
                          <a:ea typeface="+mn-ea"/>
                          <a:cs typeface="+mn-cs"/>
                        </a:rPr>
                        <a:t>25%</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dirty="0">
                          <a:solidFill>
                            <a:schemeClr val="dk1"/>
                          </a:solidFill>
                          <a:latin typeface="+mn-lt"/>
                          <a:ea typeface="+mn-ea"/>
                          <a:cs typeface="+mn-cs"/>
                        </a:rPr>
                        <a:t>27%</a:t>
                      </a:r>
                    </a:p>
                  </a:txBody>
                  <a:tcPr marL="7620" marR="7620" marT="7620" marB="0" anchor="ctr">
                    <a:solidFill>
                      <a:srgbClr val="F1A78A"/>
                    </a:solidFill>
                  </a:tcPr>
                </a:tc>
                <a:tc>
                  <a:txBody>
                    <a:bodyPr/>
                    <a:lstStyle/>
                    <a:p>
                      <a:pPr algn="ctr" rtl="0" fontAlgn="t"/>
                      <a:r>
                        <a:rPr lang="he-IL" sz="1400" kern="1200">
                          <a:solidFill>
                            <a:schemeClr val="dk1"/>
                          </a:solidFill>
                          <a:latin typeface="+mn-lt"/>
                          <a:ea typeface="+mn-ea"/>
                          <a:cs typeface="+mn-cs"/>
                        </a:rPr>
                        <a:t>35%</a:t>
                      </a:r>
                    </a:p>
                  </a:txBody>
                  <a:tcPr marL="7620" marR="7620" marT="7620" marB="0" anchor="ctr">
                    <a:solidFill>
                      <a:srgbClr val="A9D18E"/>
                    </a:solidFill>
                  </a:tcPr>
                </a:tc>
                <a:tc>
                  <a:txBody>
                    <a:bodyPr/>
                    <a:lstStyle/>
                    <a:p>
                      <a:pPr algn="ctr" rtl="0" fontAlgn="t"/>
                      <a:r>
                        <a:rPr lang="he-IL" sz="1400" kern="1200" dirty="0">
                          <a:solidFill>
                            <a:schemeClr val="dk1"/>
                          </a:solidFill>
                          <a:latin typeface="+mn-lt"/>
                          <a:ea typeface="+mn-ea"/>
                          <a:cs typeface="+mn-cs"/>
                        </a:rPr>
                        <a:t>36%</a:t>
                      </a:r>
                    </a:p>
                  </a:txBody>
                  <a:tcPr marL="7620" marR="7620" marT="7620" marB="0" anchor="ctr">
                    <a:solidFill>
                      <a:srgbClr val="A9D18E"/>
                    </a:solidFill>
                  </a:tcPr>
                </a:tc>
                <a:extLst>
                  <a:ext uri="{0D108BD9-81ED-4DB2-BD59-A6C34878D82A}">
                    <a16:rowId xmlns:a16="http://schemas.microsoft.com/office/drawing/2014/main" xmlns="" val="2872117625"/>
                  </a:ext>
                </a:extLst>
              </a:tr>
              <a:tr h="370840">
                <a:tc>
                  <a:txBody>
                    <a:bodyPr/>
                    <a:lstStyle/>
                    <a:p>
                      <a:pPr rtl="1"/>
                      <a:r>
                        <a:rPr lang="he-IL" sz="1400" dirty="0"/>
                        <a:t>שמירה על פרטיות חשובה במידה רבה מאוד</a:t>
                      </a:r>
                    </a:p>
                  </a:txBody>
                  <a:tcPr/>
                </a:tc>
                <a:tc>
                  <a:txBody>
                    <a:bodyPr/>
                    <a:lstStyle/>
                    <a:p>
                      <a:pPr algn="ctr" rtl="0" fontAlgn="t"/>
                      <a:r>
                        <a:rPr lang="he-IL" sz="1400" kern="1200" dirty="0">
                          <a:solidFill>
                            <a:schemeClr val="dk1"/>
                          </a:solidFill>
                          <a:latin typeface="+mn-lt"/>
                          <a:ea typeface="+mn-ea"/>
                          <a:cs typeface="+mn-cs"/>
                        </a:rPr>
                        <a:t>59%</a:t>
                      </a:r>
                    </a:p>
                  </a:txBody>
                  <a:tcPr marL="7620" marR="7620" marT="7620" marB="0" anchor="ctr">
                    <a:solidFill>
                      <a:srgbClr val="F1A78A"/>
                    </a:solidFill>
                  </a:tcPr>
                </a:tc>
                <a:tc>
                  <a:txBody>
                    <a:bodyPr/>
                    <a:lstStyle/>
                    <a:p>
                      <a:pPr algn="ctr" rtl="0" fontAlgn="t"/>
                      <a:r>
                        <a:rPr lang="he-IL" sz="1400" kern="1200" dirty="0">
                          <a:solidFill>
                            <a:schemeClr val="dk1"/>
                          </a:solidFill>
                          <a:latin typeface="+mn-lt"/>
                          <a:ea typeface="+mn-ea"/>
                          <a:cs typeface="+mn-cs"/>
                        </a:rPr>
                        <a:t>70%</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t"/>
                      <a:r>
                        <a:rPr lang="he-IL" sz="1400" kern="1200" dirty="0">
                          <a:solidFill>
                            <a:schemeClr val="dk1"/>
                          </a:solidFill>
                          <a:latin typeface="+mn-lt"/>
                          <a:ea typeface="+mn-ea"/>
                          <a:cs typeface="+mn-cs"/>
                        </a:rPr>
                        <a:t>54%</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dirty="0">
                          <a:solidFill>
                            <a:schemeClr val="dk1"/>
                          </a:solidFill>
                          <a:latin typeface="+mn-lt"/>
                          <a:ea typeface="+mn-ea"/>
                          <a:cs typeface="+mn-cs"/>
                        </a:rPr>
                        <a:t>68%</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t"/>
                      <a:r>
                        <a:rPr lang="he-IL" sz="1400" kern="1200" dirty="0">
                          <a:solidFill>
                            <a:schemeClr val="dk1"/>
                          </a:solidFill>
                          <a:latin typeface="+mn-lt"/>
                          <a:ea typeface="+mn-ea"/>
                          <a:cs typeface="+mn-cs"/>
                        </a:rPr>
                        <a:t>55%</a:t>
                      </a:r>
                    </a:p>
                  </a:txBody>
                  <a:tcPr marL="7620" marR="7620" marT="7620" marB="0" anchor="ctr">
                    <a:lnL w="38100" cap="flat" cmpd="sng" algn="ctr">
                      <a:solidFill>
                        <a:schemeClr val="bg1"/>
                      </a:solidFill>
                      <a:prstDash val="solid"/>
                      <a:round/>
                      <a:headEnd type="none" w="med" len="med"/>
                      <a:tailEnd type="none" w="med" len="med"/>
                    </a:lnL>
                  </a:tcPr>
                </a:tc>
                <a:tc>
                  <a:txBody>
                    <a:bodyPr/>
                    <a:lstStyle/>
                    <a:p>
                      <a:pPr algn="ctr" rtl="0" fontAlgn="t"/>
                      <a:r>
                        <a:rPr lang="he-IL" sz="1400" kern="1200" dirty="0">
                          <a:solidFill>
                            <a:schemeClr val="dk1"/>
                          </a:solidFill>
                          <a:latin typeface="+mn-lt"/>
                          <a:ea typeface="+mn-ea"/>
                          <a:cs typeface="+mn-cs"/>
                        </a:rPr>
                        <a:t>57%</a:t>
                      </a:r>
                    </a:p>
                  </a:txBody>
                  <a:tcPr marL="7620" marR="7620" marT="7620" marB="0" anchor="ctr"/>
                </a:tc>
                <a:tc>
                  <a:txBody>
                    <a:bodyPr/>
                    <a:lstStyle/>
                    <a:p>
                      <a:pPr algn="ctr" rtl="0" fontAlgn="t"/>
                      <a:r>
                        <a:rPr lang="he-IL" sz="1400" kern="1200" dirty="0">
                          <a:solidFill>
                            <a:schemeClr val="dk1"/>
                          </a:solidFill>
                          <a:latin typeface="+mn-lt"/>
                          <a:ea typeface="+mn-ea"/>
                          <a:cs typeface="+mn-cs"/>
                        </a:rPr>
                        <a:t>66%</a:t>
                      </a:r>
                    </a:p>
                  </a:txBody>
                  <a:tcPr marL="7620" marR="7620" marT="7620" marB="0" anchor="ctr"/>
                </a:tc>
                <a:tc>
                  <a:txBody>
                    <a:bodyPr/>
                    <a:lstStyle/>
                    <a:p>
                      <a:pPr algn="ctr" rtl="0" fontAlgn="t"/>
                      <a:r>
                        <a:rPr lang="he-IL" sz="1400" kern="1200" dirty="0">
                          <a:solidFill>
                            <a:schemeClr val="dk1"/>
                          </a:solidFill>
                          <a:latin typeface="+mn-lt"/>
                          <a:ea typeface="+mn-ea"/>
                          <a:cs typeface="+mn-cs"/>
                        </a:rPr>
                        <a:t>63%</a:t>
                      </a:r>
                    </a:p>
                  </a:txBody>
                  <a:tcPr marL="7620" marR="7620" marT="7620" marB="0" anchor="ctr"/>
                </a:tc>
                <a:extLst>
                  <a:ext uri="{0D108BD9-81ED-4DB2-BD59-A6C34878D82A}">
                    <a16:rowId xmlns:a16="http://schemas.microsoft.com/office/drawing/2014/main" xmlns="" val="4232305412"/>
                  </a:ext>
                </a:extLst>
              </a:tr>
              <a:tr h="228843">
                <a:tc>
                  <a:txBody>
                    <a:bodyPr/>
                    <a:lstStyle/>
                    <a:p>
                      <a:pPr rtl="1"/>
                      <a:r>
                        <a:rPr lang="he-IL" sz="1400" b="1" dirty="0"/>
                        <a:t>אינם</a:t>
                      </a:r>
                      <a:r>
                        <a:rPr lang="he-IL" sz="1400" dirty="0"/>
                        <a:t> נותנים אמון ברשתות החברתיות</a:t>
                      </a:r>
                    </a:p>
                  </a:txBody>
                  <a:tcPr/>
                </a:tc>
                <a:tc>
                  <a:txBody>
                    <a:bodyPr/>
                    <a:lstStyle/>
                    <a:p>
                      <a:pPr algn="ctr" rtl="1"/>
                      <a:r>
                        <a:rPr lang="he-IL" sz="1400" dirty="0"/>
                        <a:t>77%</a:t>
                      </a:r>
                    </a:p>
                  </a:txBody>
                  <a:tcPr anchor="ctr">
                    <a:solidFill>
                      <a:srgbClr val="A9D18E"/>
                    </a:solidFill>
                  </a:tcPr>
                </a:tc>
                <a:tc>
                  <a:txBody>
                    <a:bodyPr/>
                    <a:lstStyle/>
                    <a:p>
                      <a:pPr algn="ctr" rtl="1"/>
                      <a:r>
                        <a:rPr lang="he-IL" sz="1400" dirty="0"/>
                        <a:t>58%</a:t>
                      </a:r>
                    </a:p>
                  </a:txBody>
                  <a:tcPr anchor="ctr">
                    <a:lnR w="38100" cap="flat" cmpd="sng" algn="ctr">
                      <a:solidFill>
                        <a:schemeClr val="bg1"/>
                      </a:solidFill>
                      <a:prstDash val="solid"/>
                      <a:round/>
                      <a:headEnd type="none" w="med" len="med"/>
                      <a:tailEnd type="none" w="med" len="med"/>
                    </a:lnR>
                    <a:solidFill>
                      <a:srgbClr val="F1A78A"/>
                    </a:solidFill>
                  </a:tcPr>
                </a:tc>
                <a:tc>
                  <a:txBody>
                    <a:bodyPr/>
                    <a:lstStyle/>
                    <a:p>
                      <a:pPr algn="ctr" rtl="1"/>
                      <a:r>
                        <a:rPr lang="he-IL" sz="1400" dirty="0"/>
                        <a:t>77%</a:t>
                      </a:r>
                    </a:p>
                  </a:txBody>
                  <a:tcPr anchor="ctr">
                    <a:lnL w="38100" cap="flat" cmpd="sng" algn="ctr">
                      <a:solidFill>
                        <a:schemeClr val="bg1"/>
                      </a:solidFill>
                      <a:prstDash val="solid"/>
                      <a:round/>
                      <a:headEnd type="none" w="med" len="med"/>
                      <a:tailEnd type="none" w="med" len="med"/>
                    </a:lnL>
                    <a:solidFill>
                      <a:srgbClr val="A9D18E"/>
                    </a:solidFill>
                  </a:tcPr>
                </a:tc>
                <a:tc>
                  <a:txBody>
                    <a:bodyPr/>
                    <a:lstStyle/>
                    <a:p>
                      <a:pPr algn="ctr" rtl="1"/>
                      <a:r>
                        <a:rPr lang="he-IL" sz="1400" dirty="0"/>
                        <a:t>70%</a:t>
                      </a:r>
                    </a:p>
                  </a:txBody>
                  <a:tcPr anchor="ctr">
                    <a:lnR w="38100" cap="flat" cmpd="sng" algn="ctr">
                      <a:solidFill>
                        <a:schemeClr val="bg1"/>
                      </a:solidFill>
                      <a:prstDash val="solid"/>
                      <a:round/>
                      <a:headEnd type="none" w="med" len="med"/>
                      <a:tailEnd type="none" w="med" len="med"/>
                    </a:lnR>
                    <a:solidFill>
                      <a:srgbClr val="F1A78A"/>
                    </a:solidFill>
                  </a:tcPr>
                </a:tc>
                <a:tc>
                  <a:txBody>
                    <a:bodyPr/>
                    <a:lstStyle/>
                    <a:p>
                      <a:pPr algn="ctr" rtl="1"/>
                      <a:r>
                        <a:rPr lang="he-IL" sz="1400" dirty="0"/>
                        <a:t>65%</a:t>
                      </a:r>
                    </a:p>
                  </a:txBody>
                  <a:tcPr anchor="ctr">
                    <a:lnL w="38100" cap="flat" cmpd="sng" algn="ctr">
                      <a:solidFill>
                        <a:schemeClr val="bg1"/>
                      </a:solidFill>
                      <a:prstDash val="solid"/>
                      <a:round/>
                      <a:headEnd type="none" w="med" len="med"/>
                      <a:tailEnd type="none" w="med" len="med"/>
                    </a:lnL>
                    <a:solidFill>
                      <a:srgbClr val="F1A78A"/>
                    </a:solidFill>
                  </a:tcPr>
                </a:tc>
                <a:tc>
                  <a:txBody>
                    <a:bodyPr/>
                    <a:lstStyle/>
                    <a:p>
                      <a:pPr algn="ctr" rtl="1"/>
                      <a:r>
                        <a:rPr lang="he-IL" sz="1400" dirty="0"/>
                        <a:t>69%</a:t>
                      </a:r>
                    </a:p>
                  </a:txBody>
                  <a:tcPr anchor="ctr">
                    <a:solidFill>
                      <a:srgbClr val="F1A78A"/>
                    </a:solidFill>
                  </a:tcPr>
                </a:tc>
                <a:tc>
                  <a:txBody>
                    <a:bodyPr/>
                    <a:lstStyle/>
                    <a:p>
                      <a:pPr algn="ctr" rtl="1"/>
                      <a:r>
                        <a:rPr lang="he-IL" sz="1400" dirty="0"/>
                        <a:t>76%</a:t>
                      </a:r>
                    </a:p>
                  </a:txBody>
                  <a:tcPr anchor="ctr">
                    <a:solidFill>
                      <a:srgbClr val="A9D18E"/>
                    </a:solidFill>
                  </a:tcPr>
                </a:tc>
                <a:tc>
                  <a:txBody>
                    <a:bodyPr/>
                    <a:lstStyle/>
                    <a:p>
                      <a:pPr algn="ctr" rtl="1"/>
                      <a:r>
                        <a:rPr lang="he-IL" sz="1400" dirty="0"/>
                        <a:t>77%</a:t>
                      </a:r>
                    </a:p>
                  </a:txBody>
                  <a:tcPr anchor="ctr">
                    <a:solidFill>
                      <a:srgbClr val="A9D18E"/>
                    </a:solidFill>
                  </a:tcPr>
                </a:tc>
                <a:extLst>
                  <a:ext uri="{0D108BD9-81ED-4DB2-BD59-A6C34878D82A}">
                    <a16:rowId xmlns:a16="http://schemas.microsoft.com/office/drawing/2014/main" xmlns="" val="2050642607"/>
                  </a:ext>
                </a:extLst>
              </a:tr>
              <a:tr h="370840">
                <a:tc>
                  <a:txBody>
                    <a:bodyPr/>
                    <a:lstStyle/>
                    <a:p>
                      <a:pPr rtl="1"/>
                      <a:r>
                        <a:rPr lang="he-IL" sz="1400" dirty="0"/>
                        <a:t>העברת מידע רפואי מפריעה </a:t>
                      </a:r>
                      <a:r>
                        <a:rPr lang="he-IL" sz="1400" b="1" dirty="0"/>
                        <a:t>מאוד</a:t>
                      </a:r>
                    </a:p>
                  </a:txBody>
                  <a:tcPr/>
                </a:tc>
                <a:tc>
                  <a:txBody>
                    <a:bodyPr/>
                    <a:lstStyle/>
                    <a:p>
                      <a:pPr algn="ctr" rtl="0" fontAlgn="t"/>
                      <a:r>
                        <a:rPr lang="he-IL" sz="1400" kern="1200" dirty="0">
                          <a:solidFill>
                            <a:schemeClr val="dk1"/>
                          </a:solidFill>
                          <a:latin typeface="+mn-lt"/>
                          <a:ea typeface="+mn-ea"/>
                          <a:cs typeface="+mn-cs"/>
                        </a:rPr>
                        <a:t>32%</a:t>
                      </a:r>
                    </a:p>
                  </a:txBody>
                  <a:tcPr marL="7620" marR="7620" marT="7620" marB="0" anchor="ctr">
                    <a:solidFill>
                      <a:srgbClr val="F1A78A"/>
                    </a:solidFill>
                  </a:tcPr>
                </a:tc>
                <a:tc>
                  <a:txBody>
                    <a:bodyPr/>
                    <a:lstStyle/>
                    <a:p>
                      <a:pPr algn="ctr" rtl="0" fontAlgn="t"/>
                      <a:r>
                        <a:rPr lang="he-IL" sz="1400" kern="1200" dirty="0">
                          <a:solidFill>
                            <a:schemeClr val="dk1"/>
                          </a:solidFill>
                          <a:latin typeface="+mn-lt"/>
                          <a:ea typeface="+mn-ea"/>
                          <a:cs typeface="+mn-cs"/>
                        </a:rPr>
                        <a:t>41%</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t"/>
                      <a:r>
                        <a:rPr lang="he-IL" sz="1400" kern="1200" dirty="0">
                          <a:solidFill>
                            <a:schemeClr val="dk1"/>
                          </a:solidFill>
                          <a:latin typeface="+mn-lt"/>
                          <a:ea typeface="+mn-ea"/>
                          <a:cs typeface="+mn-cs"/>
                        </a:rPr>
                        <a:t>32%</a:t>
                      </a:r>
                    </a:p>
                  </a:txBody>
                  <a:tcPr marL="7620" marR="7620" marT="7620" marB="0" anchor="ctr">
                    <a:lnL w="38100" cap="flat" cmpd="sng" algn="ctr">
                      <a:solidFill>
                        <a:schemeClr val="bg1"/>
                      </a:solidFill>
                      <a:prstDash val="solid"/>
                      <a:round/>
                      <a:headEnd type="none" w="med" len="med"/>
                      <a:tailEnd type="none" w="med" len="med"/>
                    </a:lnL>
                  </a:tcPr>
                </a:tc>
                <a:tc>
                  <a:txBody>
                    <a:bodyPr/>
                    <a:lstStyle/>
                    <a:p>
                      <a:pPr algn="ctr" rtl="0" fontAlgn="t"/>
                      <a:r>
                        <a:rPr lang="he-IL" sz="1400" kern="1200" dirty="0">
                          <a:solidFill>
                            <a:schemeClr val="dk1"/>
                          </a:solidFill>
                          <a:latin typeface="+mn-lt"/>
                          <a:ea typeface="+mn-ea"/>
                          <a:cs typeface="+mn-cs"/>
                        </a:rPr>
                        <a:t>36%</a:t>
                      </a:r>
                    </a:p>
                  </a:txBody>
                  <a:tcPr marL="7620" marR="7620" marT="7620" marB="0" anchor="ctr">
                    <a:lnR w="38100" cap="flat" cmpd="sng" algn="ctr">
                      <a:solidFill>
                        <a:schemeClr val="bg1"/>
                      </a:solidFill>
                      <a:prstDash val="solid"/>
                      <a:round/>
                      <a:headEnd type="none" w="med" len="med"/>
                      <a:tailEnd type="none" w="med" len="med"/>
                    </a:lnR>
                  </a:tcPr>
                </a:tc>
                <a:tc>
                  <a:txBody>
                    <a:bodyPr/>
                    <a:lstStyle/>
                    <a:p>
                      <a:pPr algn="ctr" rtl="0" fontAlgn="t"/>
                      <a:r>
                        <a:rPr lang="he-IL" sz="1400" kern="1200" dirty="0">
                          <a:solidFill>
                            <a:schemeClr val="dk1"/>
                          </a:solidFill>
                          <a:latin typeface="+mn-lt"/>
                          <a:ea typeface="+mn-ea"/>
                          <a:cs typeface="+mn-cs"/>
                        </a:rPr>
                        <a:t>28%</a:t>
                      </a:r>
                    </a:p>
                  </a:txBody>
                  <a:tcPr marL="7620" marR="7620" marT="7620" marB="0" anchor="ctr">
                    <a:lnL w="38100" cap="flat" cmpd="sng" algn="ctr">
                      <a:solidFill>
                        <a:schemeClr val="bg1"/>
                      </a:solidFill>
                      <a:prstDash val="solid"/>
                      <a:round/>
                      <a:headEnd type="none" w="med" len="med"/>
                      <a:tailEnd type="none" w="med" len="med"/>
                    </a:lnL>
                  </a:tcPr>
                </a:tc>
                <a:tc>
                  <a:txBody>
                    <a:bodyPr/>
                    <a:lstStyle/>
                    <a:p>
                      <a:pPr algn="ctr" rtl="0" fontAlgn="t"/>
                      <a:r>
                        <a:rPr lang="he-IL" sz="1400" kern="1200" dirty="0">
                          <a:solidFill>
                            <a:schemeClr val="dk1"/>
                          </a:solidFill>
                          <a:latin typeface="+mn-lt"/>
                          <a:ea typeface="+mn-ea"/>
                          <a:cs typeface="+mn-cs"/>
                        </a:rPr>
                        <a:t>30%</a:t>
                      </a:r>
                    </a:p>
                  </a:txBody>
                  <a:tcPr marL="7620" marR="7620" marT="7620" marB="0" anchor="ctr"/>
                </a:tc>
                <a:tc>
                  <a:txBody>
                    <a:bodyPr/>
                    <a:lstStyle/>
                    <a:p>
                      <a:pPr algn="ctr" rtl="0" fontAlgn="t"/>
                      <a:r>
                        <a:rPr lang="he-IL" sz="1400" kern="1200" dirty="0">
                          <a:solidFill>
                            <a:schemeClr val="dk1"/>
                          </a:solidFill>
                          <a:latin typeface="+mn-lt"/>
                          <a:ea typeface="+mn-ea"/>
                          <a:cs typeface="+mn-cs"/>
                        </a:rPr>
                        <a:t>39%</a:t>
                      </a:r>
                    </a:p>
                  </a:txBody>
                  <a:tcPr marL="7620" marR="7620" marT="7620" marB="0" anchor="ctr"/>
                </a:tc>
                <a:tc>
                  <a:txBody>
                    <a:bodyPr/>
                    <a:lstStyle/>
                    <a:p>
                      <a:pPr algn="ctr" rtl="0" fontAlgn="t"/>
                      <a:r>
                        <a:rPr lang="he-IL" sz="1400" kern="1200" dirty="0">
                          <a:solidFill>
                            <a:schemeClr val="dk1"/>
                          </a:solidFill>
                          <a:latin typeface="+mn-lt"/>
                          <a:ea typeface="+mn-ea"/>
                          <a:cs typeface="+mn-cs"/>
                        </a:rPr>
                        <a:t>35%</a:t>
                      </a:r>
                    </a:p>
                  </a:txBody>
                  <a:tcPr marL="7620" marR="7620" marT="7620" marB="0" anchor="ctr"/>
                </a:tc>
                <a:extLst>
                  <a:ext uri="{0D108BD9-81ED-4DB2-BD59-A6C34878D82A}">
                    <a16:rowId xmlns:a16="http://schemas.microsoft.com/office/drawing/2014/main" xmlns="" val="1430233202"/>
                  </a:ext>
                </a:extLst>
              </a:tr>
            </a:tbl>
          </a:graphicData>
        </a:graphic>
      </p:graphicFrame>
      <p:sp>
        <p:nvSpPr>
          <p:cNvPr id="4" name="מלבן 3">
            <a:extLst>
              <a:ext uri="{FF2B5EF4-FFF2-40B4-BE49-F238E27FC236}">
                <a16:creationId xmlns:a16="http://schemas.microsoft.com/office/drawing/2014/main" xmlns="" id="{64339242-28A1-466E-BB58-776CD9881F07}"/>
              </a:ext>
            </a:extLst>
          </p:cNvPr>
          <p:cNvSpPr/>
          <p:nvPr/>
        </p:nvSpPr>
        <p:spPr>
          <a:xfrm>
            <a:off x="5054321" y="6260123"/>
            <a:ext cx="864158" cy="241161"/>
          </a:xfrm>
          <a:prstGeom prst="rect">
            <a:avLst/>
          </a:prstGeom>
          <a:solidFill>
            <a:srgbClr val="A9D18E"/>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he-IL" dirty="0">
                <a:solidFill>
                  <a:schemeClr val="tx1"/>
                </a:solidFill>
              </a:rPr>
              <a:t>בולטות</a:t>
            </a:r>
          </a:p>
        </p:txBody>
      </p:sp>
      <p:sp>
        <p:nvSpPr>
          <p:cNvPr id="25" name="מלבן 24">
            <a:extLst>
              <a:ext uri="{FF2B5EF4-FFF2-40B4-BE49-F238E27FC236}">
                <a16:creationId xmlns:a16="http://schemas.microsoft.com/office/drawing/2014/main" xmlns="" id="{D61A10C6-9CAD-49E7-A211-8BB71DB5B20D}"/>
              </a:ext>
            </a:extLst>
          </p:cNvPr>
          <p:cNvSpPr/>
          <p:nvPr/>
        </p:nvSpPr>
        <p:spPr>
          <a:xfrm>
            <a:off x="4099727" y="6260123"/>
            <a:ext cx="864158" cy="241161"/>
          </a:xfrm>
          <a:prstGeom prst="rect">
            <a:avLst/>
          </a:prstGeom>
          <a:solidFill>
            <a:srgbClr val="F1A78A"/>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he-IL" dirty="0">
                <a:solidFill>
                  <a:schemeClr val="tx1"/>
                </a:solidFill>
              </a:rPr>
              <a:t>חסר</a:t>
            </a:r>
          </a:p>
        </p:txBody>
      </p:sp>
    </p:spTree>
    <p:extLst>
      <p:ext uri="{BB962C8B-B14F-4D97-AF65-F5344CB8AC3E}">
        <p14:creationId xmlns:p14="http://schemas.microsoft.com/office/powerpoint/2010/main" val="31635845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מציין מיקום של מספר שקופית 3"/>
          <p:cNvSpPr>
            <a:spLocks noGrp="1"/>
          </p:cNvSpPr>
          <p:nvPr>
            <p:ph type="sldNum" sz="quarter" idx="4294967295"/>
          </p:nvPr>
        </p:nvSpPr>
        <p:spPr>
          <a:xfrm>
            <a:off x="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73FD4C4F-5DBF-4E87-A567-1AA9FCE4F0DD}" type="slidenum">
              <a:rPr lang="he-IL" altLang="he-IL" sz="1000">
                <a:solidFill>
                  <a:srgbClr val="003366"/>
                </a:solidFill>
              </a:rPr>
              <a:pPr/>
              <a:t>12</a:t>
            </a:fld>
            <a:endParaRPr lang="en-US" altLang="he-IL" sz="1000">
              <a:solidFill>
                <a:srgbClr val="003366"/>
              </a:solidFill>
            </a:endParaRPr>
          </a:p>
        </p:txBody>
      </p:sp>
      <p:sp>
        <p:nvSpPr>
          <p:cNvPr id="7" name="AutoShape 7"/>
          <p:cNvSpPr>
            <a:spLocks noChangeArrowheads="1"/>
          </p:cNvSpPr>
          <p:nvPr/>
        </p:nvSpPr>
        <p:spPr bwMode="auto">
          <a:xfrm>
            <a:off x="3316553" y="2503296"/>
            <a:ext cx="5400000" cy="720000"/>
          </a:xfrm>
          <a:prstGeom prst="roundRect">
            <a:avLst>
              <a:gd name="adj" fmla="val 16667"/>
            </a:avLst>
          </a:prstGeom>
          <a:solidFill>
            <a:srgbClr val="3C5A80"/>
          </a:solidFill>
          <a:ln w="9525" algn="ctr">
            <a:noFill/>
            <a:round/>
            <a:headEnd/>
            <a:tailEnd/>
          </a:ln>
          <a:effectLst>
            <a:outerShdw dist="107763" dir="2700000" algn="ctr" rotWithShape="0">
              <a:schemeClr val="bg1">
                <a:lumMod val="85000"/>
                <a:alpha val="50000"/>
              </a:schemeClr>
            </a:outerShdw>
          </a:effectLst>
        </p:spPr>
        <p:txBody>
          <a:bodyPr wrap="none" lIns="82945" tIns="36000" rIns="82945" bIns="36000" anchor="ctr"/>
          <a:lstStyle/>
          <a:p>
            <a:pPr algn="ctr">
              <a:defRPr/>
            </a:pPr>
            <a:r>
              <a:rPr lang="he-IL" sz="2800" b="1" dirty="0">
                <a:solidFill>
                  <a:schemeClr val="bg1"/>
                </a:solidFill>
                <a:latin typeface="Arial" panose="020B0604020202020204" pitchFamily="34" charset="0"/>
                <a:ea typeface="Arial Unicode MS" pitchFamily="34" charset="-128"/>
              </a:rPr>
              <a:t>התנהגות רשת</a:t>
            </a:r>
            <a:endParaRPr lang="en-US" sz="2800" b="1" dirty="0">
              <a:solidFill>
                <a:schemeClr val="bg1"/>
              </a:solidFill>
              <a:latin typeface="Arial" panose="020B0604020202020204" pitchFamily="34" charset="0"/>
              <a:ea typeface="Arial Unicode MS" pitchFamily="34" charset="-128"/>
              <a:cs typeface="Arial" panose="020B0604020202020204" pitchFamily="34" charset="0"/>
            </a:endParaRPr>
          </a:p>
        </p:txBody>
      </p:sp>
      <p:sp>
        <p:nvSpPr>
          <p:cNvPr id="4" name="מלבן 3">
            <a:extLst>
              <a:ext uri="{FF2B5EF4-FFF2-40B4-BE49-F238E27FC236}">
                <a16:creationId xmlns:a16="http://schemas.microsoft.com/office/drawing/2014/main" xmlns="" id="{095415B9-221F-4B6A-B2B2-710245A64EAE}"/>
              </a:ext>
            </a:extLst>
          </p:cNvPr>
          <p:cNvSpPr/>
          <p:nvPr/>
        </p:nvSpPr>
        <p:spPr>
          <a:xfrm>
            <a:off x="0" y="849745"/>
            <a:ext cx="12192000"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4352396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a:xfrm>
            <a:off x="1094677" y="595174"/>
            <a:ext cx="10977979" cy="711199"/>
          </a:xfrm>
        </p:spPr>
        <p:txBody>
          <a:bodyPr>
            <a:normAutofit/>
          </a:bodyPr>
          <a:lstStyle/>
          <a:p>
            <a:r>
              <a:rPr lang="he-IL" sz="3200" dirty="0">
                <a:solidFill>
                  <a:schemeClr val="tx2"/>
                </a:solidFill>
              </a:rPr>
              <a:t>התנהגות ברשתות חברתיות</a:t>
            </a:r>
          </a:p>
        </p:txBody>
      </p:sp>
      <p:sp>
        <p:nvSpPr>
          <p:cNvPr id="7" name="TextBox 6">
            <a:extLst>
              <a:ext uri="{FF2B5EF4-FFF2-40B4-BE49-F238E27FC236}">
                <a16:creationId xmlns:a16="http://schemas.microsoft.com/office/drawing/2014/main" xmlns="" id="{C0AA8D53-271B-4695-9915-30D4413F667B}"/>
              </a:ext>
            </a:extLst>
          </p:cNvPr>
          <p:cNvSpPr txBox="1"/>
          <p:nvPr/>
        </p:nvSpPr>
        <p:spPr>
          <a:xfrm>
            <a:off x="2444946" y="1306373"/>
            <a:ext cx="9496059" cy="707886"/>
          </a:xfrm>
          <a:prstGeom prst="rect">
            <a:avLst/>
          </a:prstGeom>
          <a:noFill/>
        </p:spPr>
        <p:txBody>
          <a:bodyPr wrap="square" rtlCol="1">
            <a:spAutoFit/>
          </a:bodyPr>
          <a:lstStyle/>
          <a:p>
            <a:r>
              <a:rPr lang="he-IL" sz="1400" b="1" dirty="0">
                <a:solidFill>
                  <a:schemeClr val="tx2"/>
                </a:solidFill>
              </a:rPr>
              <a:t>כרבע מהמרואיינים מאשרים ברשתות החברתיות אנשים שאינם מכירים באופן אישי.</a:t>
            </a:r>
          </a:p>
          <a:p>
            <a:r>
              <a:rPr lang="he-IL" sz="1400" b="1" dirty="0">
                <a:solidFill>
                  <a:schemeClr val="tx2"/>
                </a:solidFill>
              </a:rPr>
              <a:t>71% מהמרואיינים מעלים תכנים שונים לרשתות החברתיות בתדירות כלשהי. </a:t>
            </a:r>
          </a:p>
          <a:p>
            <a:endParaRPr lang="he-IL" sz="1200" i="1" dirty="0">
              <a:solidFill>
                <a:schemeClr val="tx2"/>
              </a:solidFill>
            </a:endParaRP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1235951" y="6100149"/>
            <a:ext cx="4966409" cy="400110"/>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באיזו תדירות אתה נוהג להעלות תכנים שונים לרשתות החברתיות השונות </a:t>
            </a:r>
          </a:p>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a:t>
            </a:r>
            <a:r>
              <a:rPr lang="he-IL" sz="1000" dirty="0" err="1">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פוסטים</a:t>
            </a:r>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 </a:t>
            </a:r>
            <a:r>
              <a:rPr lang="he-IL" sz="1000" dirty="0" err="1">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לפייסבוק</a:t>
            </a:r>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 </a:t>
            </a:r>
            <a:r>
              <a:rPr lang="he-IL" sz="1000" dirty="0" err="1">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אינסטרגם</a:t>
            </a:r>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 וכדומה)?</a:t>
            </a:r>
          </a:p>
        </p:txBody>
      </p:sp>
      <p:graphicFrame>
        <p:nvGraphicFramePr>
          <p:cNvPr id="5" name="Chart 18">
            <a:extLst>
              <a:ext uri="{FF2B5EF4-FFF2-40B4-BE49-F238E27FC236}">
                <a16:creationId xmlns:a16="http://schemas.microsoft.com/office/drawing/2014/main" xmlns="" id="{2208A577-F341-44B5-A588-73475FB80F35}"/>
              </a:ext>
            </a:extLst>
          </p:cNvPr>
          <p:cNvGraphicFramePr/>
          <p:nvPr>
            <p:extLst>
              <p:ext uri="{D42A27DB-BD31-4B8C-83A1-F6EECF244321}">
                <p14:modId xmlns:p14="http://schemas.microsoft.com/office/powerpoint/2010/main" val="1137507941"/>
              </p:ext>
            </p:extLst>
          </p:nvPr>
        </p:nvGraphicFramePr>
        <p:xfrm>
          <a:off x="1235948" y="1917440"/>
          <a:ext cx="4966412" cy="4110893"/>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xmlns="" id="{F9C4485F-F826-4855-8842-C1259EF471E6}"/>
              </a:ext>
            </a:extLst>
          </p:cNvPr>
          <p:cNvSpPr txBox="1"/>
          <p:nvPr/>
        </p:nvSpPr>
        <p:spPr>
          <a:xfrm>
            <a:off x="3423065" y="1799753"/>
            <a:ext cx="2441748" cy="646331"/>
          </a:xfrm>
          <a:prstGeom prst="rect">
            <a:avLst/>
          </a:prstGeom>
          <a:noFill/>
        </p:spPr>
        <p:txBody>
          <a:bodyPr wrap="square" rtlCol="1">
            <a:spAutoFit/>
          </a:bodyPr>
          <a:lstStyle/>
          <a:p>
            <a:pPr algn="ctr"/>
            <a:r>
              <a:rPr lang="he-IL" b="1" dirty="0">
                <a:solidFill>
                  <a:srgbClr val="002060"/>
                </a:solidFill>
              </a:rPr>
              <a:t>העלאת תכנים לרשתות חברתיות</a:t>
            </a:r>
          </a:p>
        </p:txBody>
      </p:sp>
      <p:graphicFrame>
        <p:nvGraphicFramePr>
          <p:cNvPr id="8" name="Chart 18">
            <a:extLst>
              <a:ext uri="{FF2B5EF4-FFF2-40B4-BE49-F238E27FC236}">
                <a16:creationId xmlns:a16="http://schemas.microsoft.com/office/drawing/2014/main" xmlns="" id="{54454BF6-F818-444D-BF97-920A0E012D31}"/>
              </a:ext>
            </a:extLst>
          </p:cNvPr>
          <p:cNvGraphicFramePr/>
          <p:nvPr>
            <p:extLst>
              <p:ext uri="{D42A27DB-BD31-4B8C-83A1-F6EECF244321}">
                <p14:modId xmlns:p14="http://schemas.microsoft.com/office/powerpoint/2010/main" val="1259700531"/>
              </p:ext>
            </p:extLst>
          </p:nvPr>
        </p:nvGraphicFramePr>
        <p:xfrm>
          <a:off x="7629410" y="2313240"/>
          <a:ext cx="4311595" cy="4110893"/>
        </p:xfrm>
        <a:graphic>
          <a:graphicData uri="http://schemas.openxmlformats.org/drawingml/2006/chart">
            <c:chart xmlns:c="http://schemas.openxmlformats.org/drawingml/2006/chart" xmlns:r="http://schemas.openxmlformats.org/officeDocument/2006/relationships" r:id="rId3"/>
          </a:graphicData>
        </a:graphic>
      </p:graphicFrame>
      <p:cxnSp>
        <p:nvCxnSpPr>
          <p:cNvPr id="9" name="מחבר ישר 8">
            <a:extLst>
              <a:ext uri="{FF2B5EF4-FFF2-40B4-BE49-F238E27FC236}">
                <a16:creationId xmlns:a16="http://schemas.microsoft.com/office/drawing/2014/main" xmlns="" id="{0D4B662A-ABF6-4834-B595-A7D554AD6942}"/>
              </a:ext>
            </a:extLst>
          </p:cNvPr>
          <p:cNvCxnSpPr/>
          <p:nvPr/>
        </p:nvCxnSpPr>
        <p:spPr>
          <a:xfrm>
            <a:off x="6327188" y="1797634"/>
            <a:ext cx="0" cy="3980168"/>
          </a:xfrm>
          <a:prstGeom prst="line">
            <a:avLst/>
          </a:prstGeom>
          <a:ln>
            <a:solidFill>
              <a:srgbClr val="76C0DD"/>
            </a:solidFill>
            <a:prstDash val="lgDashDot"/>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xmlns="" id="{47775193-D574-41AA-A5C2-DEFF24912B31}"/>
              </a:ext>
            </a:extLst>
          </p:cNvPr>
          <p:cNvSpPr txBox="1"/>
          <p:nvPr/>
        </p:nvSpPr>
        <p:spPr>
          <a:xfrm>
            <a:off x="8389477" y="1989191"/>
            <a:ext cx="2441748" cy="646331"/>
          </a:xfrm>
          <a:prstGeom prst="rect">
            <a:avLst/>
          </a:prstGeom>
          <a:noFill/>
        </p:spPr>
        <p:txBody>
          <a:bodyPr wrap="square" rtlCol="1">
            <a:spAutoFit/>
          </a:bodyPr>
          <a:lstStyle/>
          <a:p>
            <a:pPr algn="ctr"/>
            <a:r>
              <a:rPr lang="he-IL" b="1" dirty="0">
                <a:solidFill>
                  <a:srgbClr val="002060"/>
                </a:solidFill>
              </a:rPr>
              <a:t>אישור חברויות ברשתות החברתיות</a:t>
            </a:r>
          </a:p>
        </p:txBody>
      </p:sp>
      <p:sp>
        <p:nvSpPr>
          <p:cNvPr id="11" name="TextBox 9">
            <a:extLst>
              <a:ext uri="{FF2B5EF4-FFF2-40B4-BE49-F238E27FC236}">
                <a16:creationId xmlns:a16="http://schemas.microsoft.com/office/drawing/2014/main" xmlns="" id="{42429156-F9F9-45CF-914B-B0654CA11F4B}"/>
              </a:ext>
            </a:extLst>
          </p:cNvPr>
          <p:cNvSpPr txBox="1"/>
          <p:nvPr/>
        </p:nvSpPr>
        <p:spPr>
          <a:xfrm>
            <a:off x="8144150" y="6177093"/>
            <a:ext cx="3551528" cy="246221"/>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ולגבי רשתות חברתיות (</a:t>
            </a:r>
            <a:r>
              <a:rPr lang="he-IL" sz="1000" dirty="0" err="1">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פייסבוק</a:t>
            </a:r>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  </a:t>
            </a:r>
            <a:r>
              <a:rPr lang="he-IL" sz="1000" dirty="0" err="1">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אינסטגרם</a:t>
            </a:r>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 ועוד) האם אתה?</a:t>
            </a:r>
          </a:p>
        </p:txBody>
      </p:sp>
    </p:spTree>
    <p:extLst>
      <p:ext uri="{BB962C8B-B14F-4D97-AF65-F5344CB8AC3E}">
        <p14:creationId xmlns:p14="http://schemas.microsoft.com/office/powerpoint/2010/main" val="270718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sz="3200" dirty="0">
                <a:solidFill>
                  <a:schemeClr val="tx2"/>
                </a:solidFill>
              </a:rPr>
              <a:t>שיתוף תוכן הכולל מידע על ילדים (% מהורים)</a:t>
            </a:r>
          </a:p>
        </p:txBody>
      </p:sp>
      <p:sp>
        <p:nvSpPr>
          <p:cNvPr id="7" name="TextBox 6">
            <a:extLst>
              <a:ext uri="{FF2B5EF4-FFF2-40B4-BE49-F238E27FC236}">
                <a16:creationId xmlns:a16="http://schemas.microsoft.com/office/drawing/2014/main" xmlns="" id="{C0AA8D53-271B-4695-9915-30D4413F667B}"/>
              </a:ext>
            </a:extLst>
          </p:cNvPr>
          <p:cNvSpPr txBox="1"/>
          <p:nvPr/>
        </p:nvSpPr>
        <p:spPr>
          <a:xfrm>
            <a:off x="1761894" y="1388936"/>
            <a:ext cx="10054284" cy="738664"/>
          </a:xfrm>
          <a:prstGeom prst="rect">
            <a:avLst/>
          </a:prstGeom>
          <a:noFill/>
        </p:spPr>
        <p:txBody>
          <a:bodyPr wrap="square" rtlCol="1">
            <a:spAutoFit/>
          </a:bodyPr>
          <a:lstStyle/>
          <a:p>
            <a:r>
              <a:rPr lang="he-IL" sz="1400" b="1" i="1" dirty="0">
                <a:solidFill>
                  <a:schemeClr val="tx2"/>
                </a:solidFill>
              </a:rPr>
              <a:t>בשונה מהשיעור הגבוה שמשתף מידע כלשהו ברשתות החברתיות, כאשר השיתוף נוגע לילדים ההורים מפעילים ביקורתיות רבה יותר. הרוב אינם משתפים כלל או במידה מועטה בלבד (כחמישית משתפים). כשני שלישים מצהירים כי הם מפעילים סינון ביקורתי על התכנים הנוגעים לילדים לפני העלאה לרשת.</a:t>
            </a:r>
            <a:endParaRPr lang="he-IL" sz="1200" i="1" dirty="0">
              <a:solidFill>
                <a:schemeClr val="tx2"/>
              </a:solidFill>
            </a:endParaRP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4378036" y="6278864"/>
            <a:ext cx="7438141" cy="400110"/>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באיזו מידה אתה נוהג לשתף תכנים (מידע, תמונות וכו')  על ילדיך ברשת?</a:t>
            </a:r>
          </a:p>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ובאיזו מידה אתם נוהגים לערוך סינון ביקורתי ומודע של תכנים אותם אתם מעלים על ילדיכם לרשת?</a:t>
            </a:r>
          </a:p>
        </p:txBody>
      </p:sp>
      <p:sp>
        <p:nvSpPr>
          <p:cNvPr id="5" name="TextBox 4">
            <a:extLst>
              <a:ext uri="{FF2B5EF4-FFF2-40B4-BE49-F238E27FC236}">
                <a16:creationId xmlns:a16="http://schemas.microsoft.com/office/drawing/2014/main" xmlns="" id="{AAD606FD-9BB0-4FB4-BDCC-3E32F80A9C8A}"/>
              </a:ext>
            </a:extLst>
          </p:cNvPr>
          <p:cNvSpPr txBox="1"/>
          <p:nvPr/>
        </p:nvSpPr>
        <p:spPr>
          <a:xfrm>
            <a:off x="2907893" y="2306567"/>
            <a:ext cx="1401972" cy="461655"/>
          </a:xfrm>
          <a:prstGeom prst="rect">
            <a:avLst/>
          </a:prstGeom>
          <a:solidFill>
            <a:sysClr val="window" lastClr="FFFFFF">
              <a:lumMod val="75000"/>
            </a:sysClr>
          </a:solidFill>
          <a:ln>
            <a:solidFill>
              <a:srgbClr val="9BBB59">
                <a:lumMod val="75000"/>
              </a:srgbClr>
            </a:solidFill>
          </a:ln>
          <a:effectLst>
            <a:outerShdw blurRad="63500" sx="102000" sy="102000" algn="ctr" rotWithShape="0">
              <a:prstClr val="black">
                <a:alpha val="40000"/>
              </a:prstClr>
            </a:outerShdw>
          </a:effectLst>
        </p:spPr>
        <p:txBody>
          <a:bodyPr wrap="square" lIns="91428" tIns="45715" rIns="91428" bIns="45715" rtlCol="1">
            <a:spAutoFit/>
          </a:bodyPr>
          <a:lstStyle>
            <a:defPPr>
              <a:defRPr lang="he-IL"/>
            </a:defPPr>
            <a:lvl1pPr algn="ctr">
              <a:defRPr sz="1200" b="1">
                <a:solidFill>
                  <a:schemeClr val="bg1"/>
                </a:solidFill>
              </a:defRPr>
            </a:lvl1pPr>
          </a:lstStyle>
          <a:p>
            <a:pPr>
              <a:defRPr/>
            </a:pPr>
            <a:r>
              <a:rPr lang="he-IL" kern="0" dirty="0">
                <a:solidFill>
                  <a:prstClr val="white"/>
                </a:solidFill>
                <a:latin typeface="Arial" charset="0"/>
                <a:cs typeface="Arial" charset="0"/>
              </a:rPr>
              <a:t>סה"כ משתפים / מסננים </a:t>
            </a:r>
          </a:p>
        </p:txBody>
      </p:sp>
      <p:grpSp>
        <p:nvGrpSpPr>
          <p:cNvPr id="6" name="קבוצה 5">
            <a:extLst>
              <a:ext uri="{FF2B5EF4-FFF2-40B4-BE49-F238E27FC236}">
                <a16:creationId xmlns:a16="http://schemas.microsoft.com/office/drawing/2014/main" xmlns="" id="{885A6794-41CC-4750-AC09-C569D5279D5B}"/>
              </a:ext>
            </a:extLst>
          </p:cNvPr>
          <p:cNvGrpSpPr/>
          <p:nvPr/>
        </p:nvGrpSpPr>
        <p:grpSpPr>
          <a:xfrm>
            <a:off x="3002485" y="2935933"/>
            <a:ext cx="1307414" cy="246221"/>
            <a:chOff x="-249580" y="2599763"/>
            <a:chExt cx="1307414" cy="246221"/>
          </a:xfrm>
        </p:grpSpPr>
        <p:sp>
          <p:nvSpPr>
            <p:cNvPr id="8" name="מלבן 7">
              <a:extLst>
                <a:ext uri="{FF2B5EF4-FFF2-40B4-BE49-F238E27FC236}">
                  <a16:creationId xmlns:a16="http://schemas.microsoft.com/office/drawing/2014/main" xmlns="" id="{DC262EA7-8DE7-4B23-8804-EE2EAB38EFD3}"/>
                </a:ext>
              </a:extLst>
            </p:cNvPr>
            <p:cNvSpPr/>
            <p:nvPr/>
          </p:nvSpPr>
          <p:spPr>
            <a:xfrm>
              <a:off x="950258" y="2681993"/>
              <a:ext cx="107576" cy="107576"/>
            </a:xfrm>
            <a:prstGeom prst="rect">
              <a:avLst/>
            </a:prstGeom>
            <a:solidFill>
              <a:srgbClr val="4F6228"/>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9" name="TextBox 8">
              <a:extLst>
                <a:ext uri="{FF2B5EF4-FFF2-40B4-BE49-F238E27FC236}">
                  <a16:creationId xmlns:a16="http://schemas.microsoft.com/office/drawing/2014/main" xmlns="" id="{765B6B7C-55BE-4FC9-A975-732E732CEC0C}"/>
                </a:ext>
              </a:extLst>
            </p:cNvPr>
            <p:cNvSpPr txBox="1"/>
            <p:nvPr/>
          </p:nvSpPr>
          <p:spPr>
            <a:xfrm>
              <a:off x="-249580" y="2599763"/>
              <a:ext cx="1244665"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רבה מאוד</a:t>
              </a:r>
            </a:p>
          </p:txBody>
        </p:sp>
      </p:grpSp>
      <p:grpSp>
        <p:nvGrpSpPr>
          <p:cNvPr id="10" name="קבוצה 9">
            <a:extLst>
              <a:ext uri="{FF2B5EF4-FFF2-40B4-BE49-F238E27FC236}">
                <a16:creationId xmlns:a16="http://schemas.microsoft.com/office/drawing/2014/main" xmlns="" id="{98EB9E24-FA92-4E70-AD46-BC95C526C044}"/>
              </a:ext>
            </a:extLst>
          </p:cNvPr>
          <p:cNvGrpSpPr/>
          <p:nvPr/>
        </p:nvGrpSpPr>
        <p:grpSpPr>
          <a:xfrm>
            <a:off x="3252066" y="3447170"/>
            <a:ext cx="1057833" cy="246221"/>
            <a:chOff x="1" y="2599763"/>
            <a:chExt cx="1057833" cy="246221"/>
          </a:xfrm>
        </p:grpSpPr>
        <p:sp>
          <p:nvSpPr>
            <p:cNvPr id="11" name="מלבן 10">
              <a:extLst>
                <a:ext uri="{FF2B5EF4-FFF2-40B4-BE49-F238E27FC236}">
                  <a16:creationId xmlns:a16="http://schemas.microsoft.com/office/drawing/2014/main" xmlns="" id="{53B2A972-7E81-4345-96B7-1AE151754886}"/>
                </a:ext>
              </a:extLst>
            </p:cNvPr>
            <p:cNvSpPr/>
            <p:nvPr/>
          </p:nvSpPr>
          <p:spPr>
            <a:xfrm>
              <a:off x="950258" y="2671483"/>
              <a:ext cx="107576" cy="107576"/>
            </a:xfrm>
            <a:prstGeom prst="rect">
              <a:avLst/>
            </a:prstGeom>
            <a:solidFill>
              <a:srgbClr val="6EAD3B"/>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3" name="TextBox 12">
              <a:extLst>
                <a:ext uri="{FF2B5EF4-FFF2-40B4-BE49-F238E27FC236}">
                  <a16:creationId xmlns:a16="http://schemas.microsoft.com/office/drawing/2014/main" xmlns="" id="{6986E220-8B93-4F70-AAE4-0560E59CA216}"/>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רבה</a:t>
              </a:r>
            </a:p>
          </p:txBody>
        </p:sp>
      </p:grpSp>
      <p:grpSp>
        <p:nvGrpSpPr>
          <p:cNvPr id="14" name="קבוצה 13">
            <a:extLst>
              <a:ext uri="{FF2B5EF4-FFF2-40B4-BE49-F238E27FC236}">
                <a16:creationId xmlns:a16="http://schemas.microsoft.com/office/drawing/2014/main" xmlns="" id="{53588D9A-B3F1-46A4-8EB3-B8AC7B3DBFA0}"/>
              </a:ext>
            </a:extLst>
          </p:cNvPr>
          <p:cNvGrpSpPr/>
          <p:nvPr/>
        </p:nvGrpSpPr>
        <p:grpSpPr>
          <a:xfrm>
            <a:off x="3252066" y="3958407"/>
            <a:ext cx="1057833" cy="246221"/>
            <a:chOff x="1" y="2599763"/>
            <a:chExt cx="1057833" cy="246221"/>
          </a:xfrm>
        </p:grpSpPr>
        <p:sp>
          <p:nvSpPr>
            <p:cNvPr id="15" name="מלבן 14">
              <a:extLst>
                <a:ext uri="{FF2B5EF4-FFF2-40B4-BE49-F238E27FC236}">
                  <a16:creationId xmlns:a16="http://schemas.microsoft.com/office/drawing/2014/main" xmlns="" id="{1A05A567-38F5-4C9A-9D6A-C00916865397}"/>
                </a:ext>
              </a:extLst>
            </p:cNvPr>
            <p:cNvSpPr/>
            <p:nvPr/>
          </p:nvSpPr>
          <p:spPr>
            <a:xfrm>
              <a:off x="950258" y="2671483"/>
              <a:ext cx="107576" cy="107576"/>
            </a:xfrm>
            <a:prstGeom prst="rect">
              <a:avLst/>
            </a:prstGeom>
            <a:solidFill>
              <a:srgbClr val="87C454"/>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6" name="TextBox 15">
              <a:extLst>
                <a:ext uri="{FF2B5EF4-FFF2-40B4-BE49-F238E27FC236}">
                  <a16:creationId xmlns:a16="http://schemas.microsoft.com/office/drawing/2014/main" xmlns="" id="{82769715-A343-4C80-8D6C-F012B7F544DA}"/>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בינונית</a:t>
              </a:r>
            </a:p>
          </p:txBody>
        </p:sp>
      </p:grpSp>
      <p:grpSp>
        <p:nvGrpSpPr>
          <p:cNvPr id="17" name="קבוצה 16">
            <a:extLst>
              <a:ext uri="{FF2B5EF4-FFF2-40B4-BE49-F238E27FC236}">
                <a16:creationId xmlns:a16="http://schemas.microsoft.com/office/drawing/2014/main" xmlns="" id="{BC2E6D71-AAE3-4CEA-8775-E3781C13D6D2}"/>
              </a:ext>
            </a:extLst>
          </p:cNvPr>
          <p:cNvGrpSpPr/>
          <p:nvPr/>
        </p:nvGrpSpPr>
        <p:grpSpPr>
          <a:xfrm>
            <a:off x="3252066" y="4469644"/>
            <a:ext cx="1057833" cy="246221"/>
            <a:chOff x="1" y="2599763"/>
            <a:chExt cx="1057833" cy="246221"/>
          </a:xfrm>
        </p:grpSpPr>
        <p:sp>
          <p:nvSpPr>
            <p:cNvPr id="18" name="מלבן 17">
              <a:extLst>
                <a:ext uri="{FF2B5EF4-FFF2-40B4-BE49-F238E27FC236}">
                  <a16:creationId xmlns:a16="http://schemas.microsoft.com/office/drawing/2014/main" xmlns="" id="{3BB141A2-C076-4361-ACEB-66B42AAA6A46}"/>
                </a:ext>
              </a:extLst>
            </p:cNvPr>
            <p:cNvSpPr/>
            <p:nvPr/>
          </p:nvSpPr>
          <p:spPr>
            <a:xfrm>
              <a:off x="950258" y="2671483"/>
              <a:ext cx="107576" cy="107576"/>
            </a:xfrm>
            <a:prstGeom prst="rect">
              <a:avLst/>
            </a:prstGeom>
            <a:solidFill>
              <a:srgbClr val="D72E81"/>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9" name="TextBox 18">
              <a:extLst>
                <a:ext uri="{FF2B5EF4-FFF2-40B4-BE49-F238E27FC236}">
                  <a16:creationId xmlns:a16="http://schemas.microsoft.com/office/drawing/2014/main" xmlns="" id="{97C8D77B-DB3F-4764-830B-3B9695EC689F}"/>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מועטה</a:t>
              </a:r>
            </a:p>
          </p:txBody>
        </p:sp>
      </p:grpSp>
      <p:grpSp>
        <p:nvGrpSpPr>
          <p:cNvPr id="20" name="קבוצה 19">
            <a:extLst>
              <a:ext uri="{FF2B5EF4-FFF2-40B4-BE49-F238E27FC236}">
                <a16:creationId xmlns:a16="http://schemas.microsoft.com/office/drawing/2014/main" xmlns="" id="{4BEB5354-808D-4C67-9B8C-33855AA43849}"/>
              </a:ext>
            </a:extLst>
          </p:cNvPr>
          <p:cNvGrpSpPr/>
          <p:nvPr/>
        </p:nvGrpSpPr>
        <p:grpSpPr>
          <a:xfrm>
            <a:off x="3252066" y="4980880"/>
            <a:ext cx="1057833" cy="246221"/>
            <a:chOff x="1" y="2599763"/>
            <a:chExt cx="1057833" cy="246221"/>
          </a:xfrm>
        </p:grpSpPr>
        <p:sp>
          <p:nvSpPr>
            <p:cNvPr id="21" name="מלבן 20">
              <a:extLst>
                <a:ext uri="{FF2B5EF4-FFF2-40B4-BE49-F238E27FC236}">
                  <a16:creationId xmlns:a16="http://schemas.microsoft.com/office/drawing/2014/main" xmlns="" id="{2225B80C-899A-4CCE-8307-1292D4A8B129}"/>
                </a:ext>
              </a:extLst>
            </p:cNvPr>
            <p:cNvSpPr/>
            <p:nvPr/>
          </p:nvSpPr>
          <p:spPr>
            <a:xfrm>
              <a:off x="950258" y="2671483"/>
              <a:ext cx="107576" cy="107576"/>
            </a:xfrm>
            <a:prstGeom prst="rect">
              <a:avLst/>
            </a:prstGeom>
            <a:solidFill>
              <a:srgbClr val="A11F60"/>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22" name="TextBox 21">
              <a:extLst>
                <a:ext uri="{FF2B5EF4-FFF2-40B4-BE49-F238E27FC236}">
                  <a16:creationId xmlns:a16="http://schemas.microsoft.com/office/drawing/2014/main" xmlns="" id="{BEC858AA-8F8C-45B6-8C6B-B6AFD4AABF21}"/>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כלל לא</a:t>
              </a:r>
            </a:p>
          </p:txBody>
        </p:sp>
      </p:grpSp>
      <p:graphicFrame>
        <p:nvGraphicFramePr>
          <p:cNvPr id="23" name="תרשים 22">
            <a:extLst>
              <a:ext uri="{FF2B5EF4-FFF2-40B4-BE49-F238E27FC236}">
                <a16:creationId xmlns:a16="http://schemas.microsoft.com/office/drawing/2014/main" xmlns="" id="{3DC1E2B4-71C2-407D-9FA0-EE3532C72687}"/>
              </a:ext>
            </a:extLst>
          </p:cNvPr>
          <p:cNvGraphicFramePr/>
          <p:nvPr>
            <p:extLst>
              <p:ext uri="{D42A27DB-BD31-4B8C-83A1-F6EECF244321}">
                <p14:modId xmlns:p14="http://schemas.microsoft.com/office/powerpoint/2010/main" val="3995530396"/>
              </p:ext>
            </p:extLst>
          </p:nvPr>
        </p:nvGraphicFramePr>
        <p:xfrm>
          <a:off x="4309865" y="2288296"/>
          <a:ext cx="6275558" cy="3972297"/>
        </p:xfrm>
        <a:graphic>
          <a:graphicData uri="http://schemas.openxmlformats.org/drawingml/2006/chart">
            <c:chart xmlns:c="http://schemas.openxmlformats.org/drawingml/2006/chart" xmlns:r="http://schemas.openxmlformats.org/officeDocument/2006/relationships" r:id="rId2"/>
          </a:graphicData>
        </a:graphic>
      </p:graphicFrame>
      <p:sp>
        <p:nvSpPr>
          <p:cNvPr id="24" name="TextBox 23">
            <a:extLst>
              <a:ext uri="{FF2B5EF4-FFF2-40B4-BE49-F238E27FC236}">
                <a16:creationId xmlns:a16="http://schemas.microsoft.com/office/drawing/2014/main" xmlns="" id="{316083BC-C149-4CBA-9D4F-3F2212659B7A}"/>
              </a:ext>
            </a:extLst>
          </p:cNvPr>
          <p:cNvSpPr txBox="1"/>
          <p:nvPr/>
        </p:nvSpPr>
        <p:spPr>
          <a:xfrm>
            <a:off x="2907893" y="5481568"/>
            <a:ext cx="1401972" cy="276989"/>
          </a:xfrm>
          <a:prstGeom prst="rect">
            <a:avLst/>
          </a:prstGeom>
          <a:solidFill>
            <a:sysClr val="window" lastClr="FFFFFF">
              <a:lumMod val="75000"/>
            </a:sysClr>
          </a:solidFill>
          <a:ln>
            <a:solidFill>
              <a:srgbClr val="C0504D">
                <a:lumMod val="75000"/>
              </a:srgbClr>
            </a:solidFill>
          </a:ln>
          <a:effectLst>
            <a:outerShdw blurRad="63500" sx="102000" sy="102000" algn="ctr" rotWithShape="0">
              <a:prstClr val="black">
                <a:alpha val="40000"/>
              </a:prstClr>
            </a:outerShdw>
          </a:effectLst>
        </p:spPr>
        <p:txBody>
          <a:bodyPr wrap="square" lIns="91428" tIns="45715" rIns="91428" bIns="45715" rtlCol="1">
            <a:spAutoFit/>
          </a:bodyPr>
          <a:lstStyle/>
          <a:p>
            <a:pPr algn="ctr">
              <a:defRPr/>
            </a:pPr>
            <a:r>
              <a:rPr lang="he-IL" sz="1200" b="1" kern="0" dirty="0">
                <a:solidFill>
                  <a:prstClr val="white"/>
                </a:solidFill>
                <a:latin typeface="Arial" charset="0"/>
                <a:cs typeface="Arial" charset="0"/>
              </a:rPr>
              <a:t>סה"כ לא מסכימים</a:t>
            </a:r>
          </a:p>
        </p:txBody>
      </p:sp>
    </p:spTree>
    <p:extLst>
      <p:ext uri="{BB962C8B-B14F-4D97-AF65-F5344CB8AC3E}">
        <p14:creationId xmlns:p14="http://schemas.microsoft.com/office/powerpoint/2010/main" val="6797438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sz="3200" dirty="0">
                <a:solidFill>
                  <a:schemeClr val="tx2"/>
                </a:solidFill>
              </a:rPr>
              <a:t>מסירת מידע אישי לא חיוני במהלך רכישות באינטרנט</a:t>
            </a:r>
          </a:p>
        </p:txBody>
      </p:sp>
      <p:sp>
        <p:nvSpPr>
          <p:cNvPr id="7" name="TextBox 6">
            <a:extLst>
              <a:ext uri="{FF2B5EF4-FFF2-40B4-BE49-F238E27FC236}">
                <a16:creationId xmlns:a16="http://schemas.microsoft.com/office/drawing/2014/main" xmlns="" id="{C0AA8D53-271B-4695-9915-30D4413F667B}"/>
              </a:ext>
            </a:extLst>
          </p:cNvPr>
          <p:cNvSpPr txBox="1"/>
          <p:nvPr/>
        </p:nvSpPr>
        <p:spPr>
          <a:xfrm>
            <a:off x="1170878" y="1458090"/>
            <a:ext cx="10645300" cy="307777"/>
          </a:xfrm>
          <a:prstGeom prst="rect">
            <a:avLst/>
          </a:prstGeom>
          <a:noFill/>
        </p:spPr>
        <p:txBody>
          <a:bodyPr wrap="square" rtlCol="1">
            <a:spAutoFit/>
          </a:bodyPr>
          <a:lstStyle/>
          <a:p>
            <a:r>
              <a:rPr lang="he-IL" sz="1400" b="1" dirty="0">
                <a:solidFill>
                  <a:schemeClr val="tx2"/>
                </a:solidFill>
              </a:rPr>
              <a:t>סה"כ מעל מחצית מכלל המרואיינים מוסרים מידע לא הכרחי ברכישות ברשת בתדירות כלשהי, וכרבע עושים זאת תמיד או לעיתים קרובות.</a:t>
            </a: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4378036" y="6278864"/>
            <a:ext cx="7438141" cy="400110"/>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כשאתה מבצע רכישות באינטרנט ומתבקש למסור מידע אישי אודותיך שאינו הכרחי לתהליך הרכישה (לדוגמה פירוט מצבך המשפחתי, התעסוקתי וכו'), האם אתה:</a:t>
            </a:r>
          </a:p>
        </p:txBody>
      </p:sp>
      <p:sp>
        <p:nvSpPr>
          <p:cNvPr id="5" name="TextBox 4">
            <a:extLst>
              <a:ext uri="{FF2B5EF4-FFF2-40B4-BE49-F238E27FC236}">
                <a16:creationId xmlns:a16="http://schemas.microsoft.com/office/drawing/2014/main" xmlns="" id="{EBF614F2-8D83-474F-94D7-490F564307DC}"/>
              </a:ext>
            </a:extLst>
          </p:cNvPr>
          <p:cNvSpPr txBox="1"/>
          <p:nvPr/>
        </p:nvSpPr>
        <p:spPr>
          <a:xfrm>
            <a:off x="2210638" y="2029990"/>
            <a:ext cx="3263333" cy="461655"/>
          </a:xfrm>
          <a:prstGeom prst="rect">
            <a:avLst/>
          </a:prstGeom>
          <a:solidFill>
            <a:sysClr val="window" lastClr="FFFFFF">
              <a:lumMod val="75000"/>
            </a:sysClr>
          </a:solidFill>
          <a:ln>
            <a:solidFill>
              <a:srgbClr val="9BBB59">
                <a:lumMod val="75000"/>
              </a:srgbClr>
            </a:solidFill>
          </a:ln>
          <a:effectLst>
            <a:outerShdw blurRad="63500" sx="102000" sy="102000" algn="ctr" rotWithShape="0">
              <a:prstClr val="black">
                <a:alpha val="40000"/>
              </a:prstClr>
            </a:outerShdw>
          </a:effectLst>
        </p:spPr>
        <p:txBody>
          <a:bodyPr wrap="square" lIns="91428" tIns="45715" rIns="91428" bIns="45715" rtlCol="1">
            <a:spAutoFit/>
          </a:bodyPr>
          <a:lstStyle>
            <a:defPPr>
              <a:defRPr lang="he-IL"/>
            </a:defPPr>
            <a:lvl1pPr algn="ctr">
              <a:defRPr sz="1200" b="1">
                <a:solidFill>
                  <a:schemeClr val="bg1"/>
                </a:solidFill>
              </a:defRPr>
            </a:lvl1pPr>
          </a:lstStyle>
          <a:p>
            <a:pPr>
              <a:defRPr/>
            </a:pPr>
            <a:r>
              <a:rPr lang="he-IL" kern="0" dirty="0">
                <a:solidFill>
                  <a:prstClr val="white"/>
                </a:solidFill>
                <a:latin typeface="Arial" charset="0"/>
                <a:cs typeface="Arial" charset="0"/>
              </a:rPr>
              <a:t>סה"כ מוסרים מידע אישי לא הכרחי בעת רכישות:</a:t>
            </a:r>
            <a:r>
              <a:rPr lang="en-US" kern="0" dirty="0">
                <a:solidFill>
                  <a:prstClr val="white"/>
                </a:solidFill>
                <a:latin typeface="Arial" charset="0"/>
                <a:cs typeface="Arial" charset="0"/>
              </a:rPr>
              <a:t/>
            </a:r>
            <a:br>
              <a:rPr lang="en-US" kern="0" dirty="0">
                <a:solidFill>
                  <a:prstClr val="white"/>
                </a:solidFill>
                <a:latin typeface="Arial" charset="0"/>
                <a:cs typeface="Arial" charset="0"/>
              </a:rPr>
            </a:br>
            <a:r>
              <a:rPr lang="he-IL" kern="0" dirty="0">
                <a:solidFill>
                  <a:prstClr val="white"/>
                </a:solidFill>
                <a:latin typeface="Arial" charset="0"/>
                <a:cs typeface="Arial" charset="0"/>
              </a:rPr>
              <a:t>תמיד + לעיתים קרובות</a:t>
            </a:r>
          </a:p>
        </p:txBody>
      </p:sp>
      <p:grpSp>
        <p:nvGrpSpPr>
          <p:cNvPr id="6" name="קבוצה 5">
            <a:extLst>
              <a:ext uri="{FF2B5EF4-FFF2-40B4-BE49-F238E27FC236}">
                <a16:creationId xmlns:a16="http://schemas.microsoft.com/office/drawing/2014/main" xmlns="" id="{0D3748B3-340E-436F-B1A9-4ED2FA046AA9}"/>
              </a:ext>
            </a:extLst>
          </p:cNvPr>
          <p:cNvGrpSpPr/>
          <p:nvPr/>
        </p:nvGrpSpPr>
        <p:grpSpPr>
          <a:xfrm>
            <a:off x="4166591" y="2659356"/>
            <a:ext cx="1307414" cy="246221"/>
            <a:chOff x="-249580" y="2599763"/>
            <a:chExt cx="1307414" cy="246221"/>
          </a:xfrm>
        </p:grpSpPr>
        <p:sp>
          <p:nvSpPr>
            <p:cNvPr id="8" name="מלבן 7">
              <a:extLst>
                <a:ext uri="{FF2B5EF4-FFF2-40B4-BE49-F238E27FC236}">
                  <a16:creationId xmlns:a16="http://schemas.microsoft.com/office/drawing/2014/main" xmlns="" id="{AC9FE54E-61D7-4D00-853D-F1BDC1C0CD43}"/>
                </a:ext>
              </a:extLst>
            </p:cNvPr>
            <p:cNvSpPr/>
            <p:nvPr/>
          </p:nvSpPr>
          <p:spPr>
            <a:xfrm>
              <a:off x="950258" y="2681993"/>
              <a:ext cx="107576" cy="107576"/>
            </a:xfrm>
            <a:prstGeom prst="rect">
              <a:avLst/>
            </a:prstGeom>
            <a:solidFill>
              <a:srgbClr val="A11F60"/>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9" name="TextBox 8">
              <a:extLst>
                <a:ext uri="{FF2B5EF4-FFF2-40B4-BE49-F238E27FC236}">
                  <a16:creationId xmlns:a16="http://schemas.microsoft.com/office/drawing/2014/main" xmlns="" id="{B462C8E2-9C6C-4159-8EB9-BB07F811D051}"/>
                </a:ext>
              </a:extLst>
            </p:cNvPr>
            <p:cNvSpPr txBox="1"/>
            <p:nvPr/>
          </p:nvSpPr>
          <p:spPr>
            <a:xfrm>
              <a:off x="-249580" y="2599763"/>
              <a:ext cx="1244665"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תמיד</a:t>
              </a:r>
            </a:p>
          </p:txBody>
        </p:sp>
      </p:grpSp>
      <p:grpSp>
        <p:nvGrpSpPr>
          <p:cNvPr id="10" name="קבוצה 9">
            <a:extLst>
              <a:ext uri="{FF2B5EF4-FFF2-40B4-BE49-F238E27FC236}">
                <a16:creationId xmlns:a16="http://schemas.microsoft.com/office/drawing/2014/main" xmlns="" id="{48655234-DCDD-44CF-8B65-31A243C802B6}"/>
              </a:ext>
            </a:extLst>
          </p:cNvPr>
          <p:cNvGrpSpPr/>
          <p:nvPr/>
        </p:nvGrpSpPr>
        <p:grpSpPr>
          <a:xfrm>
            <a:off x="4416172" y="3110459"/>
            <a:ext cx="1057833" cy="246221"/>
            <a:chOff x="1" y="2599763"/>
            <a:chExt cx="1057833" cy="246221"/>
          </a:xfrm>
        </p:grpSpPr>
        <p:sp>
          <p:nvSpPr>
            <p:cNvPr id="11" name="מלבן 10">
              <a:extLst>
                <a:ext uri="{FF2B5EF4-FFF2-40B4-BE49-F238E27FC236}">
                  <a16:creationId xmlns:a16="http://schemas.microsoft.com/office/drawing/2014/main" xmlns="" id="{86681B66-1A70-499D-A08C-7ADFAB543C56}"/>
                </a:ext>
              </a:extLst>
            </p:cNvPr>
            <p:cNvSpPr/>
            <p:nvPr/>
          </p:nvSpPr>
          <p:spPr>
            <a:xfrm>
              <a:off x="950258" y="2671483"/>
              <a:ext cx="107576" cy="107576"/>
            </a:xfrm>
            <a:prstGeom prst="rect">
              <a:avLst/>
            </a:prstGeom>
            <a:solidFill>
              <a:srgbClr val="D72E81"/>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3" name="TextBox 12">
              <a:extLst>
                <a:ext uri="{FF2B5EF4-FFF2-40B4-BE49-F238E27FC236}">
                  <a16:creationId xmlns:a16="http://schemas.microsoft.com/office/drawing/2014/main" xmlns="" id="{0D12A9B0-9046-4009-A03C-12724FD78E50}"/>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לעיתים קרובות</a:t>
              </a:r>
            </a:p>
          </p:txBody>
        </p:sp>
      </p:grpSp>
      <p:grpSp>
        <p:nvGrpSpPr>
          <p:cNvPr id="14" name="קבוצה 13">
            <a:extLst>
              <a:ext uri="{FF2B5EF4-FFF2-40B4-BE49-F238E27FC236}">
                <a16:creationId xmlns:a16="http://schemas.microsoft.com/office/drawing/2014/main" xmlns="" id="{94D89954-BB65-41C1-BB97-996F6D8D3AFE}"/>
              </a:ext>
            </a:extLst>
          </p:cNvPr>
          <p:cNvGrpSpPr/>
          <p:nvPr/>
        </p:nvGrpSpPr>
        <p:grpSpPr>
          <a:xfrm>
            <a:off x="4416172" y="4494632"/>
            <a:ext cx="1057833" cy="246221"/>
            <a:chOff x="1" y="2599763"/>
            <a:chExt cx="1057833" cy="246221"/>
          </a:xfrm>
        </p:grpSpPr>
        <p:sp>
          <p:nvSpPr>
            <p:cNvPr id="15" name="מלבן 14">
              <a:extLst>
                <a:ext uri="{FF2B5EF4-FFF2-40B4-BE49-F238E27FC236}">
                  <a16:creationId xmlns:a16="http://schemas.microsoft.com/office/drawing/2014/main" xmlns="" id="{8BC4E4B4-ED29-4EC0-B93F-2B1F9814A6BC}"/>
                </a:ext>
              </a:extLst>
            </p:cNvPr>
            <p:cNvSpPr/>
            <p:nvPr/>
          </p:nvSpPr>
          <p:spPr>
            <a:xfrm>
              <a:off x="950258" y="2671483"/>
              <a:ext cx="107576" cy="107576"/>
            </a:xfrm>
            <a:prstGeom prst="rect">
              <a:avLst/>
            </a:prstGeom>
            <a:solidFill>
              <a:srgbClr val="4F6228"/>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6" name="TextBox 15">
              <a:extLst>
                <a:ext uri="{FF2B5EF4-FFF2-40B4-BE49-F238E27FC236}">
                  <a16:creationId xmlns:a16="http://schemas.microsoft.com/office/drawing/2014/main" xmlns="" id="{E448AEAC-4DBE-4CB9-B4EB-05F65AEEEBC7}"/>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אף פעם</a:t>
              </a:r>
            </a:p>
          </p:txBody>
        </p:sp>
      </p:grpSp>
      <p:grpSp>
        <p:nvGrpSpPr>
          <p:cNvPr id="17" name="קבוצה 16">
            <a:extLst>
              <a:ext uri="{FF2B5EF4-FFF2-40B4-BE49-F238E27FC236}">
                <a16:creationId xmlns:a16="http://schemas.microsoft.com/office/drawing/2014/main" xmlns="" id="{D0E33433-2A5B-42C8-9C53-E6FCD6189A09}"/>
              </a:ext>
            </a:extLst>
          </p:cNvPr>
          <p:cNvGrpSpPr/>
          <p:nvPr/>
        </p:nvGrpSpPr>
        <p:grpSpPr>
          <a:xfrm>
            <a:off x="4416172" y="5005869"/>
            <a:ext cx="1057833" cy="246221"/>
            <a:chOff x="1" y="2599763"/>
            <a:chExt cx="1057833" cy="246221"/>
          </a:xfrm>
        </p:grpSpPr>
        <p:sp>
          <p:nvSpPr>
            <p:cNvPr id="18" name="מלבן 17">
              <a:extLst>
                <a:ext uri="{FF2B5EF4-FFF2-40B4-BE49-F238E27FC236}">
                  <a16:creationId xmlns:a16="http://schemas.microsoft.com/office/drawing/2014/main" xmlns="" id="{2C7E4628-D394-4BBA-9300-56CA58B9A4A7}"/>
                </a:ext>
              </a:extLst>
            </p:cNvPr>
            <p:cNvSpPr/>
            <p:nvPr/>
          </p:nvSpPr>
          <p:spPr>
            <a:xfrm>
              <a:off x="950258" y="2671483"/>
              <a:ext cx="107576" cy="107576"/>
            </a:xfrm>
            <a:prstGeom prst="rect">
              <a:avLst/>
            </a:prstGeom>
            <a:solidFill>
              <a:schemeClr val="bg1">
                <a:lumMod val="50000"/>
              </a:schemeClr>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9" name="TextBox 18">
              <a:extLst>
                <a:ext uri="{FF2B5EF4-FFF2-40B4-BE49-F238E27FC236}">
                  <a16:creationId xmlns:a16="http://schemas.microsoft.com/office/drawing/2014/main" xmlns="" id="{8D9AED57-14B6-4321-8DBB-4B39014E5B03}"/>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לא יודע</a:t>
              </a:r>
            </a:p>
          </p:txBody>
        </p:sp>
      </p:grpSp>
      <p:grpSp>
        <p:nvGrpSpPr>
          <p:cNvPr id="21" name="קבוצה 20">
            <a:extLst>
              <a:ext uri="{FF2B5EF4-FFF2-40B4-BE49-F238E27FC236}">
                <a16:creationId xmlns:a16="http://schemas.microsoft.com/office/drawing/2014/main" xmlns="" id="{F9F76210-D0C7-4614-8C6B-C6A134C0C5F2}"/>
              </a:ext>
            </a:extLst>
          </p:cNvPr>
          <p:cNvGrpSpPr/>
          <p:nvPr/>
        </p:nvGrpSpPr>
        <p:grpSpPr>
          <a:xfrm>
            <a:off x="4416172" y="3709501"/>
            <a:ext cx="1057833" cy="246221"/>
            <a:chOff x="1" y="2599763"/>
            <a:chExt cx="1057833" cy="246221"/>
          </a:xfrm>
        </p:grpSpPr>
        <p:sp>
          <p:nvSpPr>
            <p:cNvPr id="22" name="מלבן 21">
              <a:extLst>
                <a:ext uri="{FF2B5EF4-FFF2-40B4-BE49-F238E27FC236}">
                  <a16:creationId xmlns:a16="http://schemas.microsoft.com/office/drawing/2014/main" xmlns="" id="{EC9904A8-41DA-4621-A511-D6EF0D1C7220}"/>
                </a:ext>
              </a:extLst>
            </p:cNvPr>
            <p:cNvSpPr/>
            <p:nvPr/>
          </p:nvSpPr>
          <p:spPr>
            <a:xfrm>
              <a:off x="950258" y="2671483"/>
              <a:ext cx="107576" cy="107576"/>
            </a:xfrm>
            <a:prstGeom prst="rect">
              <a:avLst/>
            </a:prstGeom>
            <a:solidFill>
              <a:srgbClr val="F1A78A"/>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23" name="TextBox 22">
              <a:extLst>
                <a:ext uri="{FF2B5EF4-FFF2-40B4-BE49-F238E27FC236}">
                  <a16:creationId xmlns:a16="http://schemas.microsoft.com/office/drawing/2014/main" xmlns="" id="{E1564BBB-4BC6-4305-897C-124208FAA138}"/>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לעיתים רחוקות</a:t>
              </a:r>
            </a:p>
          </p:txBody>
        </p:sp>
      </p:grpSp>
      <p:grpSp>
        <p:nvGrpSpPr>
          <p:cNvPr id="24" name="קבוצה 23">
            <a:extLst>
              <a:ext uri="{FF2B5EF4-FFF2-40B4-BE49-F238E27FC236}">
                <a16:creationId xmlns:a16="http://schemas.microsoft.com/office/drawing/2014/main" xmlns="" id="{4A88F217-5807-4E38-A73E-62DF24434FCC}"/>
              </a:ext>
            </a:extLst>
          </p:cNvPr>
          <p:cNvGrpSpPr/>
          <p:nvPr/>
        </p:nvGrpSpPr>
        <p:grpSpPr>
          <a:xfrm>
            <a:off x="3908809" y="5438206"/>
            <a:ext cx="1565196" cy="400110"/>
            <a:chOff x="-507362" y="2599763"/>
            <a:chExt cx="1565196" cy="400110"/>
          </a:xfrm>
        </p:grpSpPr>
        <p:sp>
          <p:nvSpPr>
            <p:cNvPr id="25" name="מלבן 24">
              <a:extLst>
                <a:ext uri="{FF2B5EF4-FFF2-40B4-BE49-F238E27FC236}">
                  <a16:creationId xmlns:a16="http://schemas.microsoft.com/office/drawing/2014/main" xmlns="" id="{8DB6E1D2-256F-42A2-80FB-92D3EB6A836F}"/>
                </a:ext>
              </a:extLst>
            </p:cNvPr>
            <p:cNvSpPr/>
            <p:nvPr/>
          </p:nvSpPr>
          <p:spPr>
            <a:xfrm>
              <a:off x="950258" y="2671483"/>
              <a:ext cx="107576" cy="107576"/>
            </a:xfrm>
            <a:prstGeom prst="rect">
              <a:avLst/>
            </a:prstGeom>
            <a:solidFill>
              <a:schemeClr val="bg1">
                <a:lumMod val="75000"/>
              </a:schemeClr>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26" name="TextBox 25">
              <a:extLst>
                <a:ext uri="{FF2B5EF4-FFF2-40B4-BE49-F238E27FC236}">
                  <a16:creationId xmlns:a16="http://schemas.microsoft.com/office/drawing/2014/main" xmlns="" id="{37C3A847-5C26-4526-A21D-0A5550977CB3}"/>
                </a:ext>
              </a:extLst>
            </p:cNvPr>
            <p:cNvSpPr txBox="1"/>
            <p:nvPr/>
          </p:nvSpPr>
          <p:spPr>
            <a:xfrm>
              <a:off x="-507362" y="2599763"/>
              <a:ext cx="1502447" cy="400110"/>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לא מבצע רכישות באינטרנט</a:t>
              </a:r>
            </a:p>
          </p:txBody>
        </p:sp>
      </p:grpSp>
      <p:graphicFrame>
        <p:nvGraphicFramePr>
          <p:cNvPr id="27" name="Chart 18">
            <a:extLst>
              <a:ext uri="{FF2B5EF4-FFF2-40B4-BE49-F238E27FC236}">
                <a16:creationId xmlns:a16="http://schemas.microsoft.com/office/drawing/2014/main" xmlns="" id="{340EA2FD-084A-4FDB-983E-E7553724A2D7}"/>
              </a:ext>
            </a:extLst>
          </p:cNvPr>
          <p:cNvGraphicFramePr/>
          <p:nvPr>
            <p:extLst>
              <p:ext uri="{D42A27DB-BD31-4B8C-83A1-F6EECF244321}">
                <p14:modId xmlns:p14="http://schemas.microsoft.com/office/powerpoint/2010/main" val="1743066925"/>
              </p:ext>
            </p:extLst>
          </p:nvPr>
        </p:nvGraphicFramePr>
        <p:xfrm>
          <a:off x="3535970" y="2211166"/>
          <a:ext cx="4966412" cy="411089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422616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dirty="0">
                <a:solidFill>
                  <a:schemeClr val="tx2"/>
                </a:solidFill>
              </a:rPr>
              <a:t>התנהגות רשת - ניתוח קהלים</a:t>
            </a:r>
            <a:endParaRPr lang="he-IL" sz="3200" dirty="0">
              <a:solidFill>
                <a:schemeClr val="tx2"/>
              </a:solidFill>
            </a:endParaRPr>
          </a:p>
        </p:txBody>
      </p:sp>
      <p:graphicFrame>
        <p:nvGraphicFramePr>
          <p:cNvPr id="3" name="טבלה 2">
            <a:extLst>
              <a:ext uri="{FF2B5EF4-FFF2-40B4-BE49-F238E27FC236}">
                <a16:creationId xmlns:a16="http://schemas.microsoft.com/office/drawing/2014/main" xmlns="" id="{885569F9-C982-4294-BE9C-98C492EC5E2E}"/>
              </a:ext>
            </a:extLst>
          </p:cNvPr>
          <p:cNvGraphicFramePr>
            <a:graphicFrameLocks noGrp="1"/>
          </p:cNvGraphicFramePr>
          <p:nvPr>
            <p:extLst>
              <p:ext uri="{D42A27DB-BD31-4B8C-83A1-F6EECF244321}">
                <p14:modId xmlns:p14="http://schemas.microsoft.com/office/powerpoint/2010/main" val="933537200"/>
              </p:ext>
            </p:extLst>
          </p:nvPr>
        </p:nvGraphicFramePr>
        <p:xfrm>
          <a:off x="1024932" y="1583824"/>
          <a:ext cx="10702611" cy="4434840"/>
        </p:xfrm>
        <a:graphic>
          <a:graphicData uri="http://schemas.openxmlformats.org/drawingml/2006/table">
            <a:tbl>
              <a:tblPr rtl="1" firstRow="1" bandRow="1">
                <a:tableStyleId>{5C22544A-7EE6-4342-B048-85BDC9FD1C3A}</a:tableStyleId>
              </a:tblPr>
              <a:tblGrid>
                <a:gridCol w="2131419">
                  <a:extLst>
                    <a:ext uri="{9D8B030D-6E8A-4147-A177-3AD203B41FA5}">
                      <a16:colId xmlns:a16="http://schemas.microsoft.com/office/drawing/2014/main" xmlns="" val="1250682108"/>
                    </a:ext>
                  </a:extLst>
                </a:gridCol>
                <a:gridCol w="1071399">
                  <a:extLst>
                    <a:ext uri="{9D8B030D-6E8A-4147-A177-3AD203B41FA5}">
                      <a16:colId xmlns:a16="http://schemas.microsoft.com/office/drawing/2014/main" xmlns="" val="3248419574"/>
                    </a:ext>
                  </a:extLst>
                </a:gridCol>
                <a:gridCol w="1071399">
                  <a:extLst>
                    <a:ext uri="{9D8B030D-6E8A-4147-A177-3AD203B41FA5}">
                      <a16:colId xmlns:a16="http://schemas.microsoft.com/office/drawing/2014/main" xmlns="" val="4022946808"/>
                    </a:ext>
                  </a:extLst>
                </a:gridCol>
                <a:gridCol w="1071399">
                  <a:extLst>
                    <a:ext uri="{9D8B030D-6E8A-4147-A177-3AD203B41FA5}">
                      <a16:colId xmlns:a16="http://schemas.microsoft.com/office/drawing/2014/main" xmlns="" val="2550586627"/>
                    </a:ext>
                  </a:extLst>
                </a:gridCol>
                <a:gridCol w="1071399">
                  <a:extLst>
                    <a:ext uri="{9D8B030D-6E8A-4147-A177-3AD203B41FA5}">
                      <a16:colId xmlns:a16="http://schemas.microsoft.com/office/drawing/2014/main" xmlns="" val="2246975306"/>
                    </a:ext>
                  </a:extLst>
                </a:gridCol>
                <a:gridCol w="1071399">
                  <a:extLst>
                    <a:ext uri="{9D8B030D-6E8A-4147-A177-3AD203B41FA5}">
                      <a16:colId xmlns:a16="http://schemas.microsoft.com/office/drawing/2014/main" xmlns="" val="301549678"/>
                    </a:ext>
                  </a:extLst>
                </a:gridCol>
                <a:gridCol w="1071399">
                  <a:extLst>
                    <a:ext uri="{9D8B030D-6E8A-4147-A177-3AD203B41FA5}">
                      <a16:colId xmlns:a16="http://schemas.microsoft.com/office/drawing/2014/main" xmlns="" val="3599595545"/>
                    </a:ext>
                  </a:extLst>
                </a:gridCol>
                <a:gridCol w="1071399">
                  <a:extLst>
                    <a:ext uri="{9D8B030D-6E8A-4147-A177-3AD203B41FA5}">
                      <a16:colId xmlns:a16="http://schemas.microsoft.com/office/drawing/2014/main" xmlns="" val="1649776180"/>
                    </a:ext>
                  </a:extLst>
                </a:gridCol>
                <a:gridCol w="1071399">
                  <a:extLst>
                    <a:ext uri="{9D8B030D-6E8A-4147-A177-3AD203B41FA5}">
                      <a16:colId xmlns:a16="http://schemas.microsoft.com/office/drawing/2014/main" xmlns="" val="1332546011"/>
                    </a:ext>
                  </a:extLst>
                </a:gridCol>
              </a:tblGrid>
              <a:tr h="370840">
                <a:tc>
                  <a:txBody>
                    <a:bodyPr/>
                    <a:lstStyle/>
                    <a:p>
                      <a:pPr rtl="1"/>
                      <a:endParaRPr lang="he-IL" sz="1400" dirty="0"/>
                    </a:p>
                  </a:txBody>
                  <a:tcPr/>
                </a:tc>
                <a:tc gridSpan="2">
                  <a:txBody>
                    <a:bodyPr/>
                    <a:lstStyle/>
                    <a:p>
                      <a:pPr algn="ctr" rtl="1"/>
                      <a:r>
                        <a:rPr lang="he-IL" sz="1400" dirty="0"/>
                        <a:t>דת</a:t>
                      </a:r>
                    </a:p>
                  </a:txBody>
                  <a:tcPr anchor="ctr">
                    <a:lnR w="38100" cap="flat" cmpd="sng" algn="ctr">
                      <a:solidFill>
                        <a:schemeClr val="bg1"/>
                      </a:solidFill>
                      <a:prstDash val="solid"/>
                      <a:round/>
                      <a:headEnd type="none" w="med" len="med"/>
                      <a:tailEnd type="none" w="med" len="med"/>
                    </a:lnR>
                  </a:tcPr>
                </a:tc>
                <a:tc hMerge="1">
                  <a:txBody>
                    <a:bodyPr/>
                    <a:lstStyle/>
                    <a:p>
                      <a:pPr rtl="1"/>
                      <a:endParaRPr lang="he-IL" sz="1400" dirty="0"/>
                    </a:p>
                  </a:txBody>
                  <a:tcPr/>
                </a:tc>
                <a:tc gridSpan="2">
                  <a:txBody>
                    <a:bodyPr/>
                    <a:lstStyle/>
                    <a:p>
                      <a:pPr algn="ctr" rtl="1"/>
                      <a:r>
                        <a:rPr lang="he-IL" sz="1400" dirty="0"/>
                        <a:t>מגדר</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tcPr>
                </a:tc>
                <a:tc hMerge="1">
                  <a:txBody>
                    <a:bodyPr/>
                    <a:lstStyle/>
                    <a:p>
                      <a:pPr rtl="1"/>
                      <a:endParaRPr lang="he-IL" sz="1400" dirty="0"/>
                    </a:p>
                  </a:txBody>
                  <a:tcPr/>
                </a:tc>
                <a:tc gridSpan="4">
                  <a:txBody>
                    <a:bodyPr/>
                    <a:lstStyle/>
                    <a:p>
                      <a:pPr algn="ctr" rtl="1"/>
                      <a:r>
                        <a:rPr lang="he-IL" sz="1400" dirty="0"/>
                        <a:t>גיל</a:t>
                      </a:r>
                    </a:p>
                  </a:txBody>
                  <a:tcPr anchor="ctr">
                    <a:lnL w="38100" cap="flat" cmpd="sng" algn="ctr">
                      <a:solidFill>
                        <a:schemeClr val="bg1"/>
                      </a:solidFill>
                      <a:prstDash val="solid"/>
                      <a:round/>
                      <a:headEnd type="none" w="med" len="med"/>
                      <a:tailEnd type="none" w="med" len="med"/>
                    </a:lnL>
                  </a:tcPr>
                </a:tc>
                <a:tc hMerge="1">
                  <a:txBody>
                    <a:bodyPr/>
                    <a:lstStyle/>
                    <a:p>
                      <a:pPr rtl="1"/>
                      <a:endParaRPr lang="he-IL" sz="1400" dirty="0"/>
                    </a:p>
                  </a:txBody>
                  <a:tcPr/>
                </a:tc>
                <a:tc hMerge="1">
                  <a:txBody>
                    <a:bodyPr/>
                    <a:lstStyle/>
                    <a:p>
                      <a:pPr rtl="1"/>
                      <a:endParaRPr lang="he-IL" sz="1400" dirty="0"/>
                    </a:p>
                  </a:txBody>
                  <a:tcPr/>
                </a:tc>
                <a:tc hMerge="1">
                  <a:txBody>
                    <a:bodyPr/>
                    <a:lstStyle/>
                    <a:p>
                      <a:pPr rtl="1"/>
                      <a:endParaRPr lang="he-IL" sz="1400" dirty="0"/>
                    </a:p>
                  </a:txBody>
                  <a:tcPr/>
                </a:tc>
                <a:extLst>
                  <a:ext uri="{0D108BD9-81ED-4DB2-BD59-A6C34878D82A}">
                    <a16:rowId xmlns:a16="http://schemas.microsoft.com/office/drawing/2014/main" xmlns="" val="2386630322"/>
                  </a:ext>
                </a:extLst>
              </a:tr>
              <a:tr h="370840">
                <a:tc>
                  <a:txBody>
                    <a:bodyPr/>
                    <a:lstStyle/>
                    <a:p>
                      <a:pPr rtl="1"/>
                      <a:endParaRPr lang="he-IL" sz="1400" dirty="0"/>
                    </a:p>
                  </a:txBody>
                  <a:tcPr>
                    <a:solidFill>
                      <a:srgbClr val="5B9BD5"/>
                    </a:solidFill>
                  </a:tcPr>
                </a:tc>
                <a:tc>
                  <a:txBody>
                    <a:bodyPr/>
                    <a:lstStyle/>
                    <a:p>
                      <a:pPr algn="ctr" rtl="1"/>
                      <a:r>
                        <a:rPr lang="he-IL" sz="1400" b="1" dirty="0"/>
                        <a:t>יהודי</a:t>
                      </a:r>
                    </a:p>
                  </a:txBody>
                  <a:tcPr anchor="ctr">
                    <a:solidFill>
                      <a:srgbClr val="5B9BD5"/>
                    </a:solidFill>
                  </a:tcPr>
                </a:tc>
                <a:tc>
                  <a:txBody>
                    <a:bodyPr/>
                    <a:lstStyle/>
                    <a:p>
                      <a:pPr algn="ctr" rtl="1"/>
                      <a:r>
                        <a:rPr lang="he-IL" sz="1400" b="1" dirty="0"/>
                        <a:t>ערבי</a:t>
                      </a:r>
                    </a:p>
                  </a:txBody>
                  <a:tcPr anchor="ctr">
                    <a:lnR w="38100" cap="flat" cmpd="sng" algn="ctr">
                      <a:solidFill>
                        <a:schemeClr val="bg1"/>
                      </a:solidFill>
                      <a:prstDash val="solid"/>
                      <a:round/>
                      <a:headEnd type="none" w="med" len="med"/>
                      <a:tailEnd type="none" w="med" len="med"/>
                    </a:lnR>
                    <a:solidFill>
                      <a:srgbClr val="5B9BD5"/>
                    </a:solidFill>
                  </a:tcPr>
                </a:tc>
                <a:tc>
                  <a:txBody>
                    <a:bodyPr/>
                    <a:lstStyle/>
                    <a:p>
                      <a:pPr algn="ctr" rtl="1"/>
                      <a:r>
                        <a:rPr lang="he-IL" sz="1400" b="1" dirty="0"/>
                        <a:t>זכר</a:t>
                      </a:r>
                    </a:p>
                  </a:txBody>
                  <a:tcPr anchor="ctr">
                    <a:lnL w="38100" cap="flat" cmpd="sng" algn="ctr">
                      <a:solidFill>
                        <a:schemeClr val="bg1"/>
                      </a:solidFill>
                      <a:prstDash val="solid"/>
                      <a:round/>
                      <a:headEnd type="none" w="med" len="med"/>
                      <a:tailEnd type="none" w="med" len="med"/>
                    </a:lnL>
                    <a:solidFill>
                      <a:srgbClr val="5B9BD5"/>
                    </a:solidFill>
                  </a:tcPr>
                </a:tc>
                <a:tc>
                  <a:txBody>
                    <a:bodyPr/>
                    <a:lstStyle/>
                    <a:p>
                      <a:pPr algn="ctr" rtl="1"/>
                      <a:r>
                        <a:rPr lang="he-IL" sz="1400" b="1" dirty="0"/>
                        <a:t>נקבה</a:t>
                      </a:r>
                    </a:p>
                  </a:txBody>
                  <a:tcPr anchor="ctr">
                    <a:lnR w="38100" cap="flat" cmpd="sng" algn="ctr">
                      <a:solidFill>
                        <a:schemeClr val="bg1"/>
                      </a:solidFill>
                      <a:prstDash val="solid"/>
                      <a:round/>
                      <a:headEnd type="none" w="med" len="med"/>
                      <a:tailEnd type="none" w="med" len="med"/>
                    </a:lnR>
                    <a:solidFill>
                      <a:srgbClr val="5B9BD5"/>
                    </a:solidFill>
                  </a:tcPr>
                </a:tc>
                <a:tc>
                  <a:txBody>
                    <a:bodyPr/>
                    <a:lstStyle/>
                    <a:p>
                      <a:pPr algn="ctr" rtl="1"/>
                      <a:r>
                        <a:rPr lang="he-IL" sz="1400" b="1" dirty="0"/>
                        <a:t>14-17</a:t>
                      </a:r>
                    </a:p>
                  </a:txBody>
                  <a:tcPr anchor="ctr">
                    <a:lnL w="38100" cap="flat" cmpd="sng" algn="ctr">
                      <a:solidFill>
                        <a:schemeClr val="bg1"/>
                      </a:solidFill>
                      <a:prstDash val="solid"/>
                      <a:round/>
                      <a:headEnd type="none" w="med" len="med"/>
                      <a:tailEnd type="none" w="med" len="med"/>
                    </a:lnL>
                    <a:solidFill>
                      <a:srgbClr val="5B9BD5"/>
                    </a:solidFill>
                  </a:tcPr>
                </a:tc>
                <a:tc>
                  <a:txBody>
                    <a:bodyPr/>
                    <a:lstStyle/>
                    <a:p>
                      <a:pPr algn="ctr" rtl="1"/>
                      <a:r>
                        <a:rPr lang="he-IL" sz="1400" b="1" dirty="0"/>
                        <a:t>18-34</a:t>
                      </a:r>
                    </a:p>
                  </a:txBody>
                  <a:tcPr anchor="ctr">
                    <a:solidFill>
                      <a:srgbClr val="5B9BD5"/>
                    </a:solidFill>
                  </a:tcPr>
                </a:tc>
                <a:tc>
                  <a:txBody>
                    <a:bodyPr/>
                    <a:lstStyle/>
                    <a:p>
                      <a:pPr algn="ctr" rtl="1"/>
                      <a:r>
                        <a:rPr lang="he-IL" sz="1400" b="1" dirty="0"/>
                        <a:t>35-55</a:t>
                      </a:r>
                    </a:p>
                  </a:txBody>
                  <a:tcPr anchor="ctr">
                    <a:solidFill>
                      <a:srgbClr val="5B9BD5"/>
                    </a:solidFill>
                  </a:tcPr>
                </a:tc>
                <a:tc>
                  <a:txBody>
                    <a:bodyPr/>
                    <a:lstStyle/>
                    <a:p>
                      <a:pPr algn="ctr" rtl="1"/>
                      <a:r>
                        <a:rPr lang="he-IL" sz="1400" b="1" dirty="0"/>
                        <a:t>55+</a:t>
                      </a:r>
                    </a:p>
                  </a:txBody>
                  <a:tcPr anchor="ctr">
                    <a:solidFill>
                      <a:srgbClr val="5B9BD5"/>
                    </a:solidFill>
                  </a:tcPr>
                </a:tc>
                <a:extLst>
                  <a:ext uri="{0D108BD9-81ED-4DB2-BD59-A6C34878D82A}">
                    <a16:rowId xmlns:a16="http://schemas.microsoft.com/office/drawing/2014/main" xmlns="" val="2527333430"/>
                  </a:ext>
                </a:extLst>
              </a:tr>
              <a:tr h="370840">
                <a:tc>
                  <a:txBody>
                    <a:bodyPr/>
                    <a:lstStyle/>
                    <a:p>
                      <a:pPr rtl="1"/>
                      <a:r>
                        <a:rPr lang="he-IL" sz="1400" dirty="0"/>
                        <a:t>מעלים תכנים לרשתות החברתיות בתדירות כלשהי</a:t>
                      </a:r>
                    </a:p>
                  </a:txBody>
                  <a:tcPr/>
                </a:tc>
                <a:tc>
                  <a:txBody>
                    <a:bodyPr/>
                    <a:lstStyle/>
                    <a:p>
                      <a:pPr algn="ctr" rtl="1"/>
                      <a:r>
                        <a:rPr lang="he-IL" sz="1400" dirty="0"/>
                        <a:t>68%</a:t>
                      </a:r>
                    </a:p>
                  </a:txBody>
                  <a:tcPr anchor="ctr">
                    <a:solidFill>
                      <a:srgbClr val="F1A78A"/>
                    </a:solidFill>
                  </a:tcPr>
                </a:tc>
                <a:tc>
                  <a:txBody>
                    <a:bodyPr/>
                    <a:lstStyle/>
                    <a:p>
                      <a:pPr algn="ctr" rtl="1"/>
                      <a:r>
                        <a:rPr lang="he-IL" sz="1400" dirty="0"/>
                        <a:t>84%</a:t>
                      </a:r>
                    </a:p>
                  </a:txBody>
                  <a:tcPr anchor="ctr">
                    <a:lnR w="38100" cap="flat" cmpd="sng" algn="ctr">
                      <a:solidFill>
                        <a:schemeClr val="bg1"/>
                      </a:solidFill>
                      <a:prstDash val="solid"/>
                      <a:round/>
                      <a:headEnd type="none" w="med" len="med"/>
                      <a:tailEnd type="none" w="med" len="med"/>
                    </a:lnR>
                    <a:solidFill>
                      <a:srgbClr val="A9D18E"/>
                    </a:solidFill>
                  </a:tcPr>
                </a:tc>
                <a:tc>
                  <a:txBody>
                    <a:bodyPr/>
                    <a:lstStyle/>
                    <a:p>
                      <a:pPr algn="ctr" rtl="1"/>
                      <a:r>
                        <a:rPr lang="he-IL" sz="1400" dirty="0"/>
                        <a:t>71%</a:t>
                      </a:r>
                    </a:p>
                  </a:txBody>
                  <a:tcPr anchor="ctr">
                    <a:lnL w="38100" cap="flat" cmpd="sng" algn="ctr">
                      <a:solidFill>
                        <a:schemeClr val="bg1"/>
                      </a:solidFill>
                      <a:prstDash val="solid"/>
                      <a:round/>
                      <a:headEnd type="none" w="med" len="med"/>
                      <a:tailEnd type="none" w="med" len="med"/>
                    </a:lnL>
                  </a:tcPr>
                </a:tc>
                <a:tc>
                  <a:txBody>
                    <a:bodyPr/>
                    <a:lstStyle/>
                    <a:p>
                      <a:pPr algn="ctr" rtl="1"/>
                      <a:r>
                        <a:rPr lang="he-IL" sz="1400" dirty="0"/>
                        <a:t>71%</a:t>
                      </a:r>
                    </a:p>
                  </a:txBody>
                  <a:tcPr anchor="ctr">
                    <a:lnR w="38100" cap="flat" cmpd="sng" algn="ctr">
                      <a:solidFill>
                        <a:schemeClr val="bg1"/>
                      </a:solidFill>
                      <a:prstDash val="solid"/>
                      <a:round/>
                      <a:headEnd type="none" w="med" len="med"/>
                      <a:tailEnd type="none" w="med" len="med"/>
                    </a:lnR>
                  </a:tcPr>
                </a:tc>
                <a:tc>
                  <a:txBody>
                    <a:bodyPr/>
                    <a:lstStyle/>
                    <a:p>
                      <a:pPr algn="ctr" rtl="1"/>
                      <a:r>
                        <a:rPr lang="he-IL" sz="1400" dirty="0"/>
                        <a:t>60%</a:t>
                      </a:r>
                    </a:p>
                  </a:txBody>
                  <a:tcPr anchor="ctr">
                    <a:lnL w="38100" cap="flat" cmpd="sng" algn="ctr">
                      <a:solidFill>
                        <a:schemeClr val="bg1"/>
                      </a:solidFill>
                      <a:prstDash val="solid"/>
                      <a:round/>
                      <a:headEnd type="none" w="med" len="med"/>
                      <a:tailEnd type="none" w="med" len="med"/>
                    </a:lnL>
                    <a:solidFill>
                      <a:srgbClr val="F1A78A"/>
                    </a:solidFill>
                  </a:tcPr>
                </a:tc>
                <a:tc>
                  <a:txBody>
                    <a:bodyPr/>
                    <a:lstStyle/>
                    <a:p>
                      <a:pPr algn="ctr" rtl="1"/>
                      <a:r>
                        <a:rPr lang="he-IL" sz="1400" dirty="0"/>
                        <a:t>74%</a:t>
                      </a:r>
                    </a:p>
                  </a:txBody>
                  <a:tcPr anchor="ctr"/>
                </a:tc>
                <a:tc>
                  <a:txBody>
                    <a:bodyPr/>
                    <a:lstStyle/>
                    <a:p>
                      <a:pPr algn="ctr" rtl="1"/>
                      <a:r>
                        <a:rPr lang="he-IL" sz="1400" dirty="0"/>
                        <a:t>76%</a:t>
                      </a:r>
                    </a:p>
                  </a:txBody>
                  <a:tcPr anchor="ctr"/>
                </a:tc>
                <a:tc>
                  <a:txBody>
                    <a:bodyPr/>
                    <a:lstStyle/>
                    <a:p>
                      <a:pPr algn="ctr" rtl="1"/>
                      <a:r>
                        <a:rPr lang="he-IL" sz="1400" dirty="0"/>
                        <a:t>63%</a:t>
                      </a:r>
                    </a:p>
                  </a:txBody>
                  <a:tcPr anchor="ctr">
                    <a:solidFill>
                      <a:srgbClr val="F1A78A"/>
                    </a:solidFill>
                  </a:tcPr>
                </a:tc>
                <a:extLst>
                  <a:ext uri="{0D108BD9-81ED-4DB2-BD59-A6C34878D82A}">
                    <a16:rowId xmlns:a16="http://schemas.microsoft.com/office/drawing/2014/main" xmlns="" val="1417726315"/>
                  </a:ext>
                </a:extLst>
              </a:tr>
              <a:tr h="370840">
                <a:tc>
                  <a:txBody>
                    <a:bodyPr/>
                    <a:lstStyle/>
                    <a:p>
                      <a:pPr rtl="1"/>
                      <a:r>
                        <a:rPr lang="he-IL" sz="1400" dirty="0"/>
                        <a:t>מעלים תכנים בתדירות גבוהה (שבועית ויותר)</a:t>
                      </a:r>
                    </a:p>
                  </a:txBody>
                  <a:tcPr/>
                </a:tc>
                <a:tc>
                  <a:txBody>
                    <a:bodyPr/>
                    <a:lstStyle/>
                    <a:p>
                      <a:pPr algn="ctr" rtl="1"/>
                      <a:r>
                        <a:rPr lang="he-IL" sz="1400" dirty="0"/>
                        <a:t>22%</a:t>
                      </a:r>
                    </a:p>
                  </a:txBody>
                  <a:tcPr anchor="ctr">
                    <a:solidFill>
                      <a:srgbClr val="F1A78A"/>
                    </a:solidFill>
                  </a:tcPr>
                </a:tc>
                <a:tc>
                  <a:txBody>
                    <a:bodyPr/>
                    <a:lstStyle/>
                    <a:p>
                      <a:pPr algn="ctr" rtl="1"/>
                      <a:r>
                        <a:rPr lang="he-IL" sz="1400" dirty="0"/>
                        <a:t>30%</a:t>
                      </a:r>
                    </a:p>
                  </a:txBody>
                  <a:tcPr anchor="ctr">
                    <a:lnR w="38100" cap="flat" cmpd="sng" algn="ctr">
                      <a:solidFill>
                        <a:schemeClr val="bg1"/>
                      </a:solidFill>
                      <a:prstDash val="solid"/>
                      <a:round/>
                      <a:headEnd type="none" w="med" len="med"/>
                      <a:tailEnd type="none" w="med" len="med"/>
                    </a:lnR>
                    <a:solidFill>
                      <a:srgbClr val="A9D18E"/>
                    </a:solidFill>
                  </a:tcPr>
                </a:tc>
                <a:tc>
                  <a:txBody>
                    <a:bodyPr/>
                    <a:lstStyle/>
                    <a:p>
                      <a:pPr algn="ctr" rtl="1"/>
                      <a:r>
                        <a:rPr lang="he-IL" sz="1400" dirty="0"/>
                        <a:t>23%</a:t>
                      </a:r>
                    </a:p>
                  </a:txBody>
                  <a:tcPr anchor="ctr">
                    <a:lnL w="38100" cap="flat" cmpd="sng" algn="ctr">
                      <a:solidFill>
                        <a:schemeClr val="bg1"/>
                      </a:solidFill>
                      <a:prstDash val="solid"/>
                      <a:round/>
                      <a:headEnd type="none" w="med" len="med"/>
                      <a:tailEnd type="none" w="med" len="med"/>
                    </a:lnL>
                  </a:tcPr>
                </a:tc>
                <a:tc>
                  <a:txBody>
                    <a:bodyPr/>
                    <a:lstStyle/>
                    <a:p>
                      <a:pPr algn="ctr" rtl="1"/>
                      <a:r>
                        <a:rPr lang="he-IL" sz="1400" dirty="0"/>
                        <a:t>25%</a:t>
                      </a:r>
                    </a:p>
                  </a:txBody>
                  <a:tcPr anchor="ctr">
                    <a:lnR w="38100" cap="flat" cmpd="sng" algn="ctr">
                      <a:solidFill>
                        <a:schemeClr val="bg1"/>
                      </a:solidFill>
                      <a:prstDash val="solid"/>
                      <a:round/>
                      <a:headEnd type="none" w="med" len="med"/>
                      <a:tailEnd type="none" w="med" len="med"/>
                    </a:lnR>
                  </a:tcPr>
                </a:tc>
                <a:tc>
                  <a:txBody>
                    <a:bodyPr/>
                    <a:lstStyle/>
                    <a:p>
                      <a:pPr algn="ctr" rtl="1"/>
                      <a:r>
                        <a:rPr lang="he-IL" sz="1400" dirty="0"/>
                        <a:t>14%</a:t>
                      </a:r>
                    </a:p>
                  </a:txBody>
                  <a:tcPr anchor="ctr">
                    <a:lnL w="38100" cap="flat" cmpd="sng" algn="ctr">
                      <a:solidFill>
                        <a:schemeClr val="bg1"/>
                      </a:solidFill>
                      <a:prstDash val="solid"/>
                      <a:round/>
                      <a:headEnd type="none" w="med" len="med"/>
                      <a:tailEnd type="none" w="med" len="med"/>
                    </a:lnL>
                    <a:solidFill>
                      <a:srgbClr val="F1A78A"/>
                    </a:solidFill>
                  </a:tcPr>
                </a:tc>
                <a:tc>
                  <a:txBody>
                    <a:bodyPr/>
                    <a:lstStyle/>
                    <a:p>
                      <a:pPr algn="ctr" rtl="1"/>
                      <a:r>
                        <a:rPr lang="he-IL" sz="1400" dirty="0"/>
                        <a:t>22%</a:t>
                      </a:r>
                    </a:p>
                  </a:txBody>
                  <a:tcPr anchor="ctr"/>
                </a:tc>
                <a:tc>
                  <a:txBody>
                    <a:bodyPr/>
                    <a:lstStyle/>
                    <a:p>
                      <a:pPr algn="ctr" rtl="1"/>
                      <a:r>
                        <a:rPr lang="he-IL" sz="1400" dirty="0"/>
                        <a:t>23%</a:t>
                      </a:r>
                    </a:p>
                  </a:txBody>
                  <a:tcPr anchor="ctr"/>
                </a:tc>
                <a:tc>
                  <a:txBody>
                    <a:bodyPr/>
                    <a:lstStyle/>
                    <a:p>
                      <a:pPr algn="ctr" rtl="1"/>
                      <a:r>
                        <a:rPr lang="he-IL" sz="1400" dirty="0"/>
                        <a:t>29%</a:t>
                      </a:r>
                    </a:p>
                  </a:txBody>
                  <a:tcPr anchor="ctr">
                    <a:solidFill>
                      <a:srgbClr val="A9D18E"/>
                    </a:solidFill>
                  </a:tcPr>
                </a:tc>
                <a:extLst>
                  <a:ext uri="{0D108BD9-81ED-4DB2-BD59-A6C34878D82A}">
                    <a16:rowId xmlns:a16="http://schemas.microsoft.com/office/drawing/2014/main" xmlns="" val="700522849"/>
                  </a:ext>
                </a:extLst>
              </a:tr>
              <a:tr h="370840">
                <a:tc>
                  <a:txBody>
                    <a:bodyPr/>
                    <a:lstStyle/>
                    <a:p>
                      <a:pPr rtl="1"/>
                      <a:r>
                        <a:rPr lang="he-IL" sz="1400" dirty="0"/>
                        <a:t>מאשרים רק אנשים מוכרים</a:t>
                      </a:r>
                    </a:p>
                  </a:txBody>
                  <a:tcPr/>
                </a:tc>
                <a:tc>
                  <a:txBody>
                    <a:bodyPr/>
                    <a:lstStyle/>
                    <a:p>
                      <a:pPr algn="ctr" rtl="0" fontAlgn="t"/>
                      <a:r>
                        <a:rPr lang="he-IL" sz="1400" kern="1200" dirty="0">
                          <a:solidFill>
                            <a:schemeClr val="dk1"/>
                          </a:solidFill>
                          <a:latin typeface="+mn-lt"/>
                          <a:ea typeface="+mn-ea"/>
                          <a:cs typeface="+mn-cs"/>
                        </a:rPr>
                        <a:t>60%</a:t>
                      </a:r>
                    </a:p>
                  </a:txBody>
                  <a:tcPr marL="7620" marR="7620" marT="7620" marB="0" anchor="ctr">
                    <a:solidFill>
                      <a:srgbClr val="EAEFF7"/>
                    </a:solidFill>
                  </a:tcPr>
                </a:tc>
                <a:tc>
                  <a:txBody>
                    <a:bodyPr/>
                    <a:lstStyle/>
                    <a:p>
                      <a:pPr algn="ctr" rtl="0" fontAlgn="t"/>
                      <a:r>
                        <a:rPr lang="he-IL" sz="1400" kern="1200">
                          <a:solidFill>
                            <a:schemeClr val="dk1"/>
                          </a:solidFill>
                          <a:latin typeface="+mn-lt"/>
                          <a:ea typeface="+mn-ea"/>
                          <a:cs typeface="+mn-cs"/>
                        </a:rPr>
                        <a:t>60%</a:t>
                      </a:r>
                    </a:p>
                  </a:txBody>
                  <a:tcPr marL="7620" marR="7620" marT="7620" marB="0" anchor="ctr">
                    <a:lnR w="38100" cap="flat" cmpd="sng" algn="ctr">
                      <a:solidFill>
                        <a:schemeClr val="bg1"/>
                      </a:solidFill>
                      <a:prstDash val="solid"/>
                      <a:round/>
                      <a:headEnd type="none" w="med" len="med"/>
                      <a:tailEnd type="none" w="med" len="med"/>
                    </a:lnR>
                    <a:solidFill>
                      <a:srgbClr val="EAEFF7"/>
                    </a:solidFill>
                  </a:tcPr>
                </a:tc>
                <a:tc>
                  <a:txBody>
                    <a:bodyPr/>
                    <a:lstStyle/>
                    <a:p>
                      <a:pPr algn="ctr" rtl="0" fontAlgn="t"/>
                      <a:r>
                        <a:rPr lang="he-IL" sz="1400" kern="1200" dirty="0">
                          <a:solidFill>
                            <a:schemeClr val="dk1"/>
                          </a:solidFill>
                          <a:latin typeface="+mn-lt"/>
                          <a:ea typeface="+mn-ea"/>
                          <a:cs typeface="+mn-cs"/>
                        </a:rPr>
                        <a:t>54%</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dirty="0">
                          <a:solidFill>
                            <a:schemeClr val="dk1"/>
                          </a:solidFill>
                          <a:latin typeface="+mn-lt"/>
                          <a:ea typeface="+mn-ea"/>
                          <a:cs typeface="+mn-cs"/>
                        </a:rPr>
                        <a:t>66%</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t"/>
                      <a:r>
                        <a:rPr lang="he-IL" sz="1400" kern="1200" dirty="0">
                          <a:solidFill>
                            <a:schemeClr val="dk1"/>
                          </a:solidFill>
                          <a:latin typeface="+mn-lt"/>
                          <a:ea typeface="+mn-ea"/>
                          <a:cs typeface="+mn-cs"/>
                        </a:rPr>
                        <a:t>34%</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a:solidFill>
                            <a:schemeClr val="dk1"/>
                          </a:solidFill>
                          <a:latin typeface="+mn-lt"/>
                          <a:ea typeface="+mn-ea"/>
                          <a:cs typeface="+mn-cs"/>
                        </a:rPr>
                        <a:t>61%</a:t>
                      </a:r>
                    </a:p>
                  </a:txBody>
                  <a:tcPr marL="7620" marR="7620" marT="7620" marB="0" anchor="ctr">
                    <a:solidFill>
                      <a:srgbClr val="EAEFF7"/>
                    </a:solidFill>
                  </a:tcPr>
                </a:tc>
                <a:tc>
                  <a:txBody>
                    <a:bodyPr/>
                    <a:lstStyle/>
                    <a:p>
                      <a:pPr algn="ctr" rtl="0" fontAlgn="t"/>
                      <a:r>
                        <a:rPr lang="he-IL" sz="1400" kern="1200">
                          <a:solidFill>
                            <a:schemeClr val="dk1"/>
                          </a:solidFill>
                          <a:latin typeface="+mn-lt"/>
                          <a:ea typeface="+mn-ea"/>
                          <a:cs typeface="+mn-cs"/>
                        </a:rPr>
                        <a:t>67%</a:t>
                      </a:r>
                    </a:p>
                  </a:txBody>
                  <a:tcPr marL="7620" marR="7620" marT="7620" marB="0" anchor="ctr">
                    <a:solidFill>
                      <a:srgbClr val="EAEFF7"/>
                    </a:solidFill>
                  </a:tcPr>
                </a:tc>
                <a:tc>
                  <a:txBody>
                    <a:bodyPr/>
                    <a:lstStyle/>
                    <a:p>
                      <a:pPr algn="ctr" rtl="0" fontAlgn="t"/>
                      <a:r>
                        <a:rPr lang="he-IL" sz="1400" kern="1200">
                          <a:solidFill>
                            <a:schemeClr val="dk1"/>
                          </a:solidFill>
                          <a:latin typeface="+mn-lt"/>
                          <a:ea typeface="+mn-ea"/>
                          <a:cs typeface="+mn-cs"/>
                        </a:rPr>
                        <a:t>56%</a:t>
                      </a:r>
                    </a:p>
                  </a:txBody>
                  <a:tcPr marL="7620" marR="7620" marT="7620" marB="0" anchor="ctr">
                    <a:solidFill>
                      <a:srgbClr val="EAEFF7"/>
                    </a:solidFill>
                  </a:tcPr>
                </a:tc>
                <a:extLst>
                  <a:ext uri="{0D108BD9-81ED-4DB2-BD59-A6C34878D82A}">
                    <a16:rowId xmlns:a16="http://schemas.microsoft.com/office/drawing/2014/main" xmlns="" val="1816018740"/>
                  </a:ext>
                </a:extLst>
              </a:tr>
              <a:tr h="370840">
                <a:tc>
                  <a:txBody>
                    <a:bodyPr/>
                    <a:lstStyle/>
                    <a:p>
                      <a:pPr rtl="1"/>
                      <a:r>
                        <a:rPr lang="he-IL" sz="1400" dirty="0"/>
                        <a:t>מאשרים גם אנשים שאינם מכירים</a:t>
                      </a:r>
                    </a:p>
                  </a:txBody>
                  <a:tcPr/>
                </a:tc>
                <a:tc>
                  <a:txBody>
                    <a:bodyPr/>
                    <a:lstStyle/>
                    <a:p>
                      <a:pPr algn="ctr" rtl="0" fontAlgn="t"/>
                      <a:r>
                        <a:rPr lang="he-IL" sz="1400" kern="1200" dirty="0">
                          <a:solidFill>
                            <a:schemeClr val="dk1"/>
                          </a:solidFill>
                          <a:latin typeface="+mn-lt"/>
                          <a:ea typeface="+mn-ea"/>
                          <a:cs typeface="+mn-cs"/>
                        </a:rPr>
                        <a:t>22%</a:t>
                      </a:r>
                    </a:p>
                  </a:txBody>
                  <a:tcPr marL="7620" marR="7620" marT="7620" marB="0" anchor="ctr">
                    <a:solidFill>
                      <a:srgbClr val="F1A78A"/>
                    </a:solidFill>
                  </a:tcPr>
                </a:tc>
                <a:tc>
                  <a:txBody>
                    <a:bodyPr/>
                    <a:lstStyle/>
                    <a:p>
                      <a:pPr algn="ctr" rtl="0" fontAlgn="t"/>
                      <a:r>
                        <a:rPr lang="he-IL" sz="1400" kern="1200" dirty="0">
                          <a:solidFill>
                            <a:schemeClr val="dk1"/>
                          </a:solidFill>
                          <a:latin typeface="+mn-lt"/>
                          <a:ea typeface="+mn-ea"/>
                          <a:cs typeface="+mn-cs"/>
                        </a:rPr>
                        <a:t>31%</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t"/>
                      <a:r>
                        <a:rPr lang="he-IL" sz="1400" kern="1200" dirty="0">
                          <a:solidFill>
                            <a:schemeClr val="dk1"/>
                          </a:solidFill>
                          <a:latin typeface="+mn-lt"/>
                          <a:ea typeface="+mn-ea"/>
                          <a:cs typeface="+mn-cs"/>
                        </a:rPr>
                        <a:t>29%</a:t>
                      </a:r>
                    </a:p>
                  </a:txBody>
                  <a:tcPr marL="7620" marR="7620" marT="7620" marB="0" anchor="ctr">
                    <a:lnL w="38100" cap="flat" cmpd="sng" algn="ctr">
                      <a:solidFill>
                        <a:schemeClr val="bg1"/>
                      </a:solidFill>
                      <a:prstDash val="solid"/>
                      <a:round/>
                      <a:headEnd type="none" w="med" len="med"/>
                      <a:tailEnd type="none" w="med" len="med"/>
                    </a:lnL>
                    <a:solidFill>
                      <a:srgbClr val="A9D18E"/>
                    </a:solidFill>
                  </a:tcPr>
                </a:tc>
                <a:tc>
                  <a:txBody>
                    <a:bodyPr/>
                    <a:lstStyle/>
                    <a:p>
                      <a:pPr algn="ctr" rtl="0" fontAlgn="t"/>
                      <a:r>
                        <a:rPr lang="he-IL" sz="1400" kern="1200" dirty="0">
                          <a:solidFill>
                            <a:schemeClr val="dk1"/>
                          </a:solidFill>
                          <a:latin typeface="+mn-lt"/>
                          <a:ea typeface="+mn-ea"/>
                          <a:cs typeface="+mn-cs"/>
                        </a:rPr>
                        <a:t>19%</a:t>
                      </a:r>
                    </a:p>
                  </a:txBody>
                  <a:tcPr marL="7620" marR="7620" marT="7620" marB="0" anchor="ctr">
                    <a:lnR w="38100" cap="flat" cmpd="sng" algn="ctr">
                      <a:solidFill>
                        <a:schemeClr val="bg1"/>
                      </a:solidFill>
                      <a:prstDash val="solid"/>
                      <a:round/>
                      <a:headEnd type="none" w="med" len="med"/>
                      <a:tailEnd type="none" w="med" len="med"/>
                    </a:lnR>
                    <a:solidFill>
                      <a:srgbClr val="F1A78A"/>
                    </a:solidFill>
                  </a:tcPr>
                </a:tc>
                <a:tc>
                  <a:txBody>
                    <a:bodyPr/>
                    <a:lstStyle/>
                    <a:p>
                      <a:pPr algn="ctr" rtl="0" fontAlgn="t"/>
                      <a:r>
                        <a:rPr lang="he-IL" sz="1400" kern="1200" dirty="0">
                          <a:solidFill>
                            <a:schemeClr val="dk1"/>
                          </a:solidFill>
                          <a:latin typeface="+mn-lt"/>
                          <a:ea typeface="+mn-ea"/>
                          <a:cs typeface="+mn-cs"/>
                        </a:rPr>
                        <a:t>48%</a:t>
                      </a:r>
                    </a:p>
                  </a:txBody>
                  <a:tcPr marL="7620" marR="7620" marT="7620" marB="0" anchor="ctr">
                    <a:lnL w="38100" cap="flat" cmpd="sng" algn="ctr">
                      <a:solidFill>
                        <a:schemeClr val="bg1"/>
                      </a:solidFill>
                      <a:prstDash val="solid"/>
                      <a:round/>
                      <a:headEnd type="none" w="med" len="med"/>
                      <a:tailEnd type="none" w="med" len="med"/>
                    </a:lnL>
                    <a:solidFill>
                      <a:srgbClr val="A9D18E"/>
                    </a:solidFill>
                  </a:tcPr>
                </a:tc>
                <a:tc>
                  <a:txBody>
                    <a:bodyPr/>
                    <a:lstStyle/>
                    <a:p>
                      <a:pPr algn="ctr" rtl="0" fontAlgn="t"/>
                      <a:r>
                        <a:rPr lang="he-IL" sz="1400" kern="1200" dirty="0">
                          <a:solidFill>
                            <a:schemeClr val="dk1"/>
                          </a:solidFill>
                          <a:latin typeface="+mn-lt"/>
                          <a:ea typeface="+mn-ea"/>
                          <a:cs typeface="+mn-cs"/>
                        </a:rPr>
                        <a:t>26%</a:t>
                      </a:r>
                    </a:p>
                  </a:txBody>
                  <a:tcPr marL="7620" marR="7620" marT="7620" marB="0" anchor="ctr">
                    <a:solidFill>
                      <a:srgbClr val="D2DEEF"/>
                    </a:solidFill>
                  </a:tcPr>
                </a:tc>
                <a:tc>
                  <a:txBody>
                    <a:bodyPr/>
                    <a:lstStyle/>
                    <a:p>
                      <a:pPr algn="ctr" rtl="0" fontAlgn="t"/>
                      <a:r>
                        <a:rPr lang="he-IL" sz="1400" kern="1200" dirty="0">
                          <a:solidFill>
                            <a:schemeClr val="dk1"/>
                          </a:solidFill>
                          <a:latin typeface="+mn-lt"/>
                          <a:ea typeface="+mn-ea"/>
                          <a:cs typeface="+mn-cs"/>
                        </a:rPr>
                        <a:t>22%</a:t>
                      </a:r>
                    </a:p>
                  </a:txBody>
                  <a:tcPr marL="7620" marR="7620" marT="7620" marB="0" anchor="ctr">
                    <a:solidFill>
                      <a:srgbClr val="D2DEEF"/>
                    </a:solidFill>
                  </a:tcPr>
                </a:tc>
                <a:tc>
                  <a:txBody>
                    <a:bodyPr/>
                    <a:lstStyle/>
                    <a:p>
                      <a:pPr algn="ctr" rtl="0" fontAlgn="t"/>
                      <a:r>
                        <a:rPr lang="he-IL" sz="1400" kern="1200" dirty="0">
                          <a:solidFill>
                            <a:schemeClr val="dk1"/>
                          </a:solidFill>
                          <a:latin typeface="+mn-lt"/>
                          <a:ea typeface="+mn-ea"/>
                          <a:cs typeface="+mn-cs"/>
                        </a:rPr>
                        <a:t>19%</a:t>
                      </a:r>
                    </a:p>
                  </a:txBody>
                  <a:tcPr marL="7620" marR="7620" marT="7620" marB="0" anchor="ctr">
                    <a:solidFill>
                      <a:srgbClr val="D2DEEF"/>
                    </a:solidFill>
                  </a:tcPr>
                </a:tc>
                <a:extLst>
                  <a:ext uri="{0D108BD9-81ED-4DB2-BD59-A6C34878D82A}">
                    <a16:rowId xmlns:a16="http://schemas.microsoft.com/office/drawing/2014/main" xmlns="" val="1423411733"/>
                  </a:ext>
                </a:extLst>
              </a:tr>
              <a:tr h="370840">
                <a:tc>
                  <a:txBody>
                    <a:bodyPr/>
                    <a:lstStyle/>
                    <a:p>
                      <a:pPr rtl="1"/>
                      <a:r>
                        <a:rPr lang="he-IL" sz="1400" dirty="0"/>
                        <a:t>מוסרים מידע אישי לא הכרחי ברכישות ברשת (</a:t>
                      </a:r>
                      <a:r>
                        <a:rPr lang="he-IL" sz="1400" dirty="0" err="1"/>
                        <a:t>תמיד+לעיתים</a:t>
                      </a:r>
                      <a:r>
                        <a:rPr lang="he-IL" sz="1400" dirty="0"/>
                        <a:t> קרובות)</a:t>
                      </a:r>
                    </a:p>
                  </a:txBody>
                  <a:tcPr/>
                </a:tc>
                <a:tc>
                  <a:txBody>
                    <a:bodyPr/>
                    <a:lstStyle/>
                    <a:p>
                      <a:pPr algn="ctr" rtl="0" fontAlgn="t"/>
                      <a:r>
                        <a:rPr lang="he-IL" sz="1400" kern="1200" dirty="0">
                          <a:solidFill>
                            <a:schemeClr val="dk1"/>
                          </a:solidFill>
                          <a:latin typeface="+mn-lt"/>
                          <a:ea typeface="+mn-ea"/>
                          <a:cs typeface="+mn-cs"/>
                        </a:rPr>
                        <a:t>19%</a:t>
                      </a:r>
                    </a:p>
                  </a:txBody>
                  <a:tcPr marL="7620" marR="7620" marT="7620" marB="0" anchor="ctr">
                    <a:solidFill>
                      <a:srgbClr val="F1A78A"/>
                    </a:solidFill>
                  </a:tcPr>
                </a:tc>
                <a:tc>
                  <a:txBody>
                    <a:bodyPr/>
                    <a:lstStyle/>
                    <a:p>
                      <a:pPr algn="ctr" rtl="0" fontAlgn="t"/>
                      <a:r>
                        <a:rPr lang="he-IL" sz="1400" kern="1200" dirty="0">
                          <a:solidFill>
                            <a:schemeClr val="dk1"/>
                          </a:solidFill>
                          <a:latin typeface="+mn-lt"/>
                          <a:ea typeface="+mn-ea"/>
                          <a:cs typeface="+mn-cs"/>
                        </a:rPr>
                        <a:t>32%</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t"/>
                      <a:r>
                        <a:rPr lang="he-IL" sz="1400" kern="1200" dirty="0">
                          <a:solidFill>
                            <a:schemeClr val="dk1"/>
                          </a:solidFill>
                          <a:latin typeface="+mn-lt"/>
                          <a:ea typeface="+mn-ea"/>
                          <a:cs typeface="+mn-cs"/>
                        </a:rPr>
                        <a:t>22%</a:t>
                      </a:r>
                    </a:p>
                  </a:txBody>
                  <a:tcPr marL="7620" marR="7620" marT="7620" marB="0" anchor="ctr">
                    <a:lnL w="38100" cap="flat" cmpd="sng" algn="ctr">
                      <a:solidFill>
                        <a:schemeClr val="bg1"/>
                      </a:solidFill>
                      <a:prstDash val="solid"/>
                      <a:round/>
                      <a:headEnd type="none" w="med" len="med"/>
                      <a:tailEnd type="none" w="med" len="med"/>
                    </a:lnL>
                    <a:solidFill>
                      <a:srgbClr val="EAEFF7"/>
                    </a:solidFill>
                  </a:tcPr>
                </a:tc>
                <a:tc>
                  <a:txBody>
                    <a:bodyPr/>
                    <a:lstStyle/>
                    <a:p>
                      <a:pPr algn="ctr" rtl="0" fontAlgn="t"/>
                      <a:r>
                        <a:rPr lang="he-IL" sz="1400" kern="1200" dirty="0">
                          <a:solidFill>
                            <a:schemeClr val="dk1"/>
                          </a:solidFill>
                          <a:latin typeface="+mn-lt"/>
                          <a:ea typeface="+mn-ea"/>
                          <a:cs typeface="+mn-cs"/>
                        </a:rPr>
                        <a:t>21</a:t>
                      </a:r>
                      <a:r>
                        <a:rPr lang="en-US" sz="1400" kern="1200" dirty="0">
                          <a:solidFill>
                            <a:schemeClr val="dk1"/>
                          </a:solidFill>
                          <a:latin typeface="+mn-lt"/>
                          <a:ea typeface="+mn-ea"/>
                          <a:cs typeface="+mn-cs"/>
                        </a:rPr>
                        <a:t>%</a:t>
                      </a:r>
                      <a:endParaRPr lang="he-IL" sz="1400" kern="1200" dirty="0">
                        <a:solidFill>
                          <a:schemeClr val="dk1"/>
                        </a:solidFill>
                        <a:latin typeface="+mn-lt"/>
                        <a:ea typeface="+mn-ea"/>
                        <a:cs typeface="+mn-cs"/>
                      </a:endParaRPr>
                    </a:p>
                  </a:txBody>
                  <a:tcPr marL="7620" marR="7620" marT="7620" marB="0" anchor="ctr">
                    <a:lnR w="38100" cap="flat" cmpd="sng" algn="ctr">
                      <a:solidFill>
                        <a:schemeClr val="bg1"/>
                      </a:solidFill>
                      <a:prstDash val="solid"/>
                      <a:round/>
                      <a:headEnd type="none" w="med" len="med"/>
                      <a:tailEnd type="none" w="med" len="med"/>
                    </a:lnR>
                    <a:solidFill>
                      <a:srgbClr val="EAEFF7"/>
                    </a:solidFill>
                  </a:tcPr>
                </a:tc>
                <a:tc>
                  <a:txBody>
                    <a:bodyPr/>
                    <a:lstStyle/>
                    <a:p>
                      <a:pPr algn="ctr" rtl="0" fontAlgn="t"/>
                      <a:r>
                        <a:rPr lang="he-IL" sz="1400" kern="1200" dirty="0">
                          <a:solidFill>
                            <a:schemeClr val="dk1"/>
                          </a:solidFill>
                          <a:latin typeface="+mn-lt"/>
                          <a:ea typeface="+mn-ea"/>
                          <a:cs typeface="+mn-cs"/>
                        </a:rPr>
                        <a:t>16%</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dirty="0">
                          <a:solidFill>
                            <a:schemeClr val="dk1"/>
                          </a:solidFill>
                          <a:latin typeface="+mn-lt"/>
                          <a:ea typeface="+mn-ea"/>
                          <a:cs typeface="+mn-cs"/>
                        </a:rPr>
                        <a:t>26%</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23%</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15%</a:t>
                      </a:r>
                    </a:p>
                  </a:txBody>
                  <a:tcPr marL="7620" marR="7620" marT="7620" marB="0" anchor="ctr">
                    <a:solidFill>
                      <a:srgbClr val="F1A78A"/>
                    </a:solidFill>
                  </a:tcPr>
                </a:tc>
                <a:extLst>
                  <a:ext uri="{0D108BD9-81ED-4DB2-BD59-A6C34878D82A}">
                    <a16:rowId xmlns:a16="http://schemas.microsoft.com/office/drawing/2014/main" xmlns="" val="2760750000"/>
                  </a:ext>
                </a:extLst>
              </a:tr>
              <a:tr h="370840">
                <a:tc>
                  <a:txBody>
                    <a:bodyPr/>
                    <a:lstStyle/>
                    <a:p>
                      <a:pPr rtl="1"/>
                      <a:r>
                        <a:rPr lang="he-IL" sz="1400" dirty="0"/>
                        <a:t>סה"כ משתפים מידע על ילדים (%</a:t>
                      </a:r>
                      <a:r>
                        <a:rPr lang="en-US" sz="1400" dirty="0"/>
                        <a:t> </a:t>
                      </a:r>
                      <a:r>
                        <a:rPr lang="he-IL" sz="1400" dirty="0"/>
                        <a:t>מהורים)</a:t>
                      </a:r>
                    </a:p>
                  </a:txBody>
                  <a:tcPr/>
                </a:tc>
                <a:tc>
                  <a:txBody>
                    <a:bodyPr/>
                    <a:lstStyle/>
                    <a:p>
                      <a:pPr algn="ctr" rtl="0" fontAlgn="b"/>
                      <a:r>
                        <a:rPr lang="he-IL" sz="1400" kern="1200" dirty="0">
                          <a:solidFill>
                            <a:schemeClr val="dk1"/>
                          </a:solidFill>
                          <a:latin typeface="+mn-lt"/>
                          <a:ea typeface="+mn-ea"/>
                          <a:cs typeface="+mn-cs"/>
                        </a:rPr>
                        <a:t>17%</a:t>
                      </a:r>
                    </a:p>
                  </a:txBody>
                  <a:tcPr marL="7620" marR="7620" marT="7620" marB="0" anchor="ctr">
                    <a:solidFill>
                      <a:srgbClr val="F1A78A"/>
                    </a:solidFill>
                  </a:tcPr>
                </a:tc>
                <a:tc>
                  <a:txBody>
                    <a:bodyPr/>
                    <a:lstStyle/>
                    <a:p>
                      <a:pPr algn="ctr" rtl="0" fontAlgn="b"/>
                      <a:r>
                        <a:rPr lang="he-IL" sz="1400" kern="1200" dirty="0">
                          <a:solidFill>
                            <a:schemeClr val="dk1"/>
                          </a:solidFill>
                          <a:latin typeface="+mn-lt"/>
                          <a:ea typeface="+mn-ea"/>
                          <a:cs typeface="+mn-cs"/>
                        </a:rPr>
                        <a:t>40%</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b"/>
                      <a:r>
                        <a:rPr lang="he-IL" sz="1400" kern="1200" dirty="0">
                          <a:solidFill>
                            <a:schemeClr val="dk1"/>
                          </a:solidFill>
                          <a:latin typeface="+mn-lt"/>
                          <a:ea typeface="+mn-ea"/>
                          <a:cs typeface="+mn-cs"/>
                        </a:rPr>
                        <a:t>25%</a:t>
                      </a:r>
                    </a:p>
                  </a:txBody>
                  <a:tcPr marL="7620" marR="7620" marT="7620" marB="0" anchor="ctr">
                    <a:lnL w="38100" cap="flat" cmpd="sng" algn="ctr">
                      <a:solidFill>
                        <a:schemeClr val="bg1"/>
                      </a:solidFill>
                      <a:prstDash val="solid"/>
                      <a:round/>
                      <a:headEnd type="none" w="med" len="med"/>
                      <a:tailEnd type="none" w="med" len="med"/>
                    </a:lnL>
                    <a:solidFill>
                      <a:srgbClr val="A9D18E"/>
                    </a:solidFill>
                  </a:tcPr>
                </a:tc>
                <a:tc>
                  <a:txBody>
                    <a:bodyPr/>
                    <a:lstStyle/>
                    <a:p>
                      <a:pPr algn="ctr" rtl="0" fontAlgn="b"/>
                      <a:r>
                        <a:rPr lang="he-IL" sz="1400" kern="1200" dirty="0">
                          <a:solidFill>
                            <a:schemeClr val="dk1"/>
                          </a:solidFill>
                          <a:latin typeface="+mn-lt"/>
                          <a:ea typeface="+mn-ea"/>
                          <a:cs typeface="+mn-cs"/>
                        </a:rPr>
                        <a:t>17%</a:t>
                      </a:r>
                    </a:p>
                  </a:txBody>
                  <a:tcPr marL="7620" marR="7620" marT="7620" marB="0" anchor="ctr">
                    <a:lnR w="38100" cap="flat" cmpd="sng" algn="ctr">
                      <a:solidFill>
                        <a:schemeClr val="bg1"/>
                      </a:solidFill>
                      <a:prstDash val="solid"/>
                      <a:round/>
                      <a:headEnd type="none" w="med" len="med"/>
                      <a:tailEnd type="none" w="med" len="med"/>
                    </a:lnR>
                    <a:solidFill>
                      <a:srgbClr val="F1A78A"/>
                    </a:solidFill>
                  </a:tcPr>
                </a:tc>
                <a:tc>
                  <a:txBody>
                    <a:bodyPr/>
                    <a:lstStyle/>
                    <a:p>
                      <a:pPr algn="ctr" rtl="0" fontAlgn="b"/>
                      <a:r>
                        <a:rPr lang="he-IL" sz="1400" kern="1200" dirty="0">
                          <a:solidFill>
                            <a:schemeClr val="dk1"/>
                          </a:solidFill>
                          <a:latin typeface="+mn-lt"/>
                          <a:ea typeface="+mn-ea"/>
                          <a:cs typeface="+mn-cs"/>
                        </a:rPr>
                        <a:t>--</a:t>
                      </a:r>
                    </a:p>
                  </a:txBody>
                  <a:tcPr marL="7620" marR="7620" marT="7620" marB="0" anchor="ctr">
                    <a:lnL w="38100" cap="flat" cmpd="sng" algn="ctr">
                      <a:solidFill>
                        <a:schemeClr val="bg1"/>
                      </a:solidFill>
                      <a:prstDash val="solid"/>
                      <a:round/>
                      <a:headEnd type="none" w="med" len="med"/>
                      <a:tailEnd type="none" w="med" len="med"/>
                    </a:lnL>
                    <a:solidFill>
                      <a:srgbClr val="D2DEEF"/>
                    </a:solidFill>
                  </a:tcPr>
                </a:tc>
                <a:tc>
                  <a:txBody>
                    <a:bodyPr/>
                    <a:lstStyle/>
                    <a:p>
                      <a:pPr algn="ctr" rtl="0" fontAlgn="b"/>
                      <a:r>
                        <a:rPr lang="he-IL" sz="1400" kern="1200" dirty="0">
                          <a:solidFill>
                            <a:schemeClr val="dk1"/>
                          </a:solidFill>
                          <a:latin typeface="+mn-lt"/>
                          <a:ea typeface="+mn-ea"/>
                          <a:cs typeface="+mn-cs"/>
                        </a:rPr>
                        <a:t>34%</a:t>
                      </a:r>
                    </a:p>
                  </a:txBody>
                  <a:tcPr marL="7620" marR="7620" marT="7620" marB="0" anchor="ctr">
                    <a:solidFill>
                      <a:srgbClr val="D2DEEF"/>
                    </a:solidFill>
                  </a:tcPr>
                </a:tc>
                <a:tc>
                  <a:txBody>
                    <a:bodyPr/>
                    <a:lstStyle/>
                    <a:p>
                      <a:pPr algn="ctr" rtl="0" fontAlgn="b"/>
                      <a:r>
                        <a:rPr lang="he-IL" sz="1400" kern="1200">
                          <a:solidFill>
                            <a:schemeClr val="dk1"/>
                          </a:solidFill>
                          <a:latin typeface="+mn-lt"/>
                          <a:ea typeface="+mn-ea"/>
                          <a:cs typeface="+mn-cs"/>
                        </a:rPr>
                        <a:t>20%</a:t>
                      </a:r>
                    </a:p>
                  </a:txBody>
                  <a:tcPr marL="7620" marR="7620" marT="7620" marB="0" anchor="ctr">
                    <a:solidFill>
                      <a:srgbClr val="D2DEEF"/>
                    </a:solidFill>
                  </a:tcPr>
                </a:tc>
                <a:tc>
                  <a:txBody>
                    <a:bodyPr/>
                    <a:lstStyle/>
                    <a:p>
                      <a:pPr algn="ctr" rtl="0" fontAlgn="b"/>
                      <a:r>
                        <a:rPr lang="he-IL" sz="1400" kern="1200" dirty="0">
                          <a:solidFill>
                            <a:schemeClr val="dk1"/>
                          </a:solidFill>
                          <a:latin typeface="+mn-lt"/>
                          <a:ea typeface="+mn-ea"/>
                          <a:cs typeface="+mn-cs"/>
                        </a:rPr>
                        <a:t>15%</a:t>
                      </a:r>
                    </a:p>
                  </a:txBody>
                  <a:tcPr marL="7620" marR="7620" marT="7620" marB="0" anchor="ctr">
                    <a:solidFill>
                      <a:srgbClr val="F1A78A"/>
                    </a:solidFill>
                  </a:tcPr>
                </a:tc>
                <a:extLst>
                  <a:ext uri="{0D108BD9-81ED-4DB2-BD59-A6C34878D82A}">
                    <a16:rowId xmlns:a16="http://schemas.microsoft.com/office/drawing/2014/main" xmlns="" val="264752988"/>
                  </a:ext>
                </a:extLst>
              </a:tr>
              <a:tr h="370840">
                <a:tc>
                  <a:txBody>
                    <a:bodyPr/>
                    <a:lstStyle/>
                    <a:p>
                      <a:pPr rtl="1"/>
                      <a:r>
                        <a:rPr lang="he-IL" sz="1400" dirty="0"/>
                        <a:t>סה"כ מסננים מידע על ילדים </a:t>
                      </a:r>
                      <a:r>
                        <a:rPr lang="en-US" sz="1400" dirty="0"/>
                        <a:t/>
                      </a:r>
                      <a:br>
                        <a:rPr lang="en-US" sz="1400" dirty="0"/>
                      </a:br>
                      <a:r>
                        <a:rPr lang="he-IL" sz="1400" dirty="0"/>
                        <a:t>(%</a:t>
                      </a:r>
                      <a:r>
                        <a:rPr lang="en-US" sz="1400" dirty="0"/>
                        <a:t> </a:t>
                      </a:r>
                      <a:r>
                        <a:rPr lang="he-IL" sz="1400" dirty="0"/>
                        <a:t>מהורים)</a:t>
                      </a:r>
                    </a:p>
                  </a:txBody>
                  <a:tcPr/>
                </a:tc>
                <a:tc>
                  <a:txBody>
                    <a:bodyPr/>
                    <a:lstStyle/>
                    <a:p>
                      <a:pPr algn="ctr" rtl="0" fontAlgn="b"/>
                      <a:r>
                        <a:rPr lang="he-IL" sz="1400" kern="1200" dirty="0">
                          <a:solidFill>
                            <a:schemeClr val="dk1"/>
                          </a:solidFill>
                          <a:latin typeface="+mn-lt"/>
                          <a:ea typeface="+mn-ea"/>
                          <a:cs typeface="+mn-cs"/>
                        </a:rPr>
                        <a:t>64%</a:t>
                      </a:r>
                    </a:p>
                  </a:txBody>
                  <a:tcPr marL="7620" marR="7620" marT="7620" marB="0" anchor="ctr">
                    <a:solidFill>
                      <a:srgbClr val="EAEFF7"/>
                    </a:solidFill>
                  </a:tcPr>
                </a:tc>
                <a:tc>
                  <a:txBody>
                    <a:bodyPr/>
                    <a:lstStyle/>
                    <a:p>
                      <a:pPr algn="ctr" rtl="0" fontAlgn="b"/>
                      <a:r>
                        <a:rPr lang="he-IL" sz="1400" kern="1200" dirty="0">
                          <a:solidFill>
                            <a:schemeClr val="dk1"/>
                          </a:solidFill>
                          <a:latin typeface="+mn-lt"/>
                          <a:ea typeface="+mn-ea"/>
                          <a:cs typeface="+mn-cs"/>
                        </a:rPr>
                        <a:t>66%</a:t>
                      </a:r>
                    </a:p>
                  </a:txBody>
                  <a:tcPr marL="7620" marR="7620" marT="7620" marB="0" anchor="ctr">
                    <a:lnR w="38100" cap="flat" cmpd="sng" algn="ctr">
                      <a:solidFill>
                        <a:schemeClr val="bg1"/>
                      </a:solidFill>
                      <a:prstDash val="solid"/>
                      <a:round/>
                      <a:headEnd type="none" w="med" len="med"/>
                      <a:tailEnd type="none" w="med" len="med"/>
                    </a:lnR>
                    <a:solidFill>
                      <a:srgbClr val="EAEFF7"/>
                    </a:solidFill>
                  </a:tcPr>
                </a:tc>
                <a:tc>
                  <a:txBody>
                    <a:bodyPr/>
                    <a:lstStyle/>
                    <a:p>
                      <a:pPr algn="ctr" rtl="0" fontAlgn="b"/>
                      <a:r>
                        <a:rPr lang="he-IL" sz="1400" kern="1200" dirty="0">
                          <a:solidFill>
                            <a:schemeClr val="dk1"/>
                          </a:solidFill>
                          <a:latin typeface="+mn-lt"/>
                          <a:ea typeface="+mn-ea"/>
                          <a:cs typeface="+mn-cs"/>
                        </a:rPr>
                        <a:t>62%</a:t>
                      </a:r>
                    </a:p>
                  </a:txBody>
                  <a:tcPr marL="7620" marR="7620" marT="7620" marB="0" anchor="ctr">
                    <a:lnL w="38100" cap="flat" cmpd="sng" algn="ctr">
                      <a:solidFill>
                        <a:schemeClr val="bg1"/>
                      </a:solidFill>
                      <a:prstDash val="solid"/>
                      <a:round/>
                      <a:headEnd type="none" w="med" len="med"/>
                      <a:tailEnd type="none" w="med" len="med"/>
                    </a:lnL>
                    <a:solidFill>
                      <a:srgbClr val="EAEFF7"/>
                    </a:solidFill>
                  </a:tcPr>
                </a:tc>
                <a:tc>
                  <a:txBody>
                    <a:bodyPr/>
                    <a:lstStyle/>
                    <a:p>
                      <a:pPr algn="ctr" rtl="0" fontAlgn="b"/>
                      <a:r>
                        <a:rPr lang="he-IL" sz="1400" kern="1200" dirty="0">
                          <a:solidFill>
                            <a:schemeClr val="dk1"/>
                          </a:solidFill>
                          <a:latin typeface="+mn-lt"/>
                          <a:ea typeface="+mn-ea"/>
                          <a:cs typeface="+mn-cs"/>
                        </a:rPr>
                        <a:t>67%</a:t>
                      </a:r>
                    </a:p>
                  </a:txBody>
                  <a:tcPr marL="7620" marR="7620" marT="7620" marB="0" anchor="ctr">
                    <a:lnR w="38100" cap="flat" cmpd="sng" algn="ctr">
                      <a:solidFill>
                        <a:schemeClr val="bg1"/>
                      </a:solidFill>
                      <a:prstDash val="solid"/>
                      <a:round/>
                      <a:headEnd type="none" w="med" len="med"/>
                      <a:tailEnd type="none" w="med" len="med"/>
                    </a:lnR>
                    <a:solidFill>
                      <a:srgbClr val="EAEFF7"/>
                    </a:solidFill>
                  </a:tcPr>
                </a:tc>
                <a:tc>
                  <a:txBody>
                    <a:bodyPr/>
                    <a:lstStyle/>
                    <a:p>
                      <a:pPr algn="ctr" rtl="0" fontAlgn="b"/>
                      <a:r>
                        <a:rPr lang="en-US" sz="1400" kern="1200" dirty="0">
                          <a:solidFill>
                            <a:schemeClr val="dk1"/>
                          </a:solidFill>
                          <a:latin typeface="+mn-lt"/>
                          <a:ea typeface="+mn-ea"/>
                          <a:cs typeface="+mn-cs"/>
                        </a:rPr>
                        <a:t>--</a:t>
                      </a:r>
                      <a:endParaRPr lang="he-IL" sz="1400" kern="1200" dirty="0">
                        <a:solidFill>
                          <a:schemeClr val="dk1"/>
                        </a:solidFill>
                        <a:latin typeface="+mn-lt"/>
                        <a:ea typeface="+mn-ea"/>
                        <a:cs typeface="+mn-cs"/>
                      </a:endParaRPr>
                    </a:p>
                  </a:txBody>
                  <a:tcPr marL="7620" marR="7620" marT="7620" marB="0" anchor="ctr">
                    <a:lnL w="38100" cap="flat" cmpd="sng" algn="ctr">
                      <a:solidFill>
                        <a:schemeClr val="bg1"/>
                      </a:solidFill>
                      <a:prstDash val="solid"/>
                      <a:round/>
                      <a:headEnd type="none" w="med" len="med"/>
                      <a:tailEnd type="none" w="med" len="med"/>
                    </a:lnL>
                    <a:solidFill>
                      <a:srgbClr val="EAEFF7"/>
                    </a:solidFill>
                  </a:tcPr>
                </a:tc>
                <a:tc>
                  <a:txBody>
                    <a:bodyPr/>
                    <a:lstStyle/>
                    <a:p>
                      <a:pPr algn="ctr" rtl="0" fontAlgn="b"/>
                      <a:r>
                        <a:rPr lang="he-IL" sz="1400" kern="1200" dirty="0">
                          <a:solidFill>
                            <a:schemeClr val="dk1"/>
                          </a:solidFill>
                          <a:latin typeface="+mn-lt"/>
                          <a:ea typeface="+mn-ea"/>
                          <a:cs typeface="+mn-cs"/>
                        </a:rPr>
                        <a:t>70%</a:t>
                      </a:r>
                    </a:p>
                  </a:txBody>
                  <a:tcPr marL="7620" marR="7620" marT="7620" marB="0" anchor="ctr">
                    <a:solidFill>
                      <a:srgbClr val="EAEFF7"/>
                    </a:solidFill>
                  </a:tcPr>
                </a:tc>
                <a:tc>
                  <a:txBody>
                    <a:bodyPr/>
                    <a:lstStyle/>
                    <a:p>
                      <a:pPr algn="ctr" rtl="0" fontAlgn="b"/>
                      <a:r>
                        <a:rPr lang="he-IL" sz="1400" kern="1200" dirty="0">
                          <a:solidFill>
                            <a:schemeClr val="dk1"/>
                          </a:solidFill>
                          <a:latin typeface="+mn-lt"/>
                          <a:ea typeface="+mn-ea"/>
                          <a:cs typeface="+mn-cs"/>
                        </a:rPr>
                        <a:t>65%</a:t>
                      </a:r>
                    </a:p>
                  </a:txBody>
                  <a:tcPr marL="7620" marR="7620" marT="7620" marB="0" anchor="ctr">
                    <a:solidFill>
                      <a:srgbClr val="EAEFF7"/>
                    </a:solidFill>
                  </a:tcPr>
                </a:tc>
                <a:tc>
                  <a:txBody>
                    <a:bodyPr/>
                    <a:lstStyle/>
                    <a:p>
                      <a:pPr algn="ctr" rtl="0" fontAlgn="b"/>
                      <a:r>
                        <a:rPr lang="he-IL" sz="1400" kern="1200" dirty="0">
                          <a:solidFill>
                            <a:schemeClr val="dk1"/>
                          </a:solidFill>
                          <a:latin typeface="+mn-lt"/>
                          <a:ea typeface="+mn-ea"/>
                          <a:cs typeface="+mn-cs"/>
                        </a:rPr>
                        <a:t>61%</a:t>
                      </a:r>
                    </a:p>
                  </a:txBody>
                  <a:tcPr marL="7620" marR="7620" marT="7620" marB="0" anchor="ctr">
                    <a:solidFill>
                      <a:srgbClr val="EAEFF7"/>
                    </a:solidFill>
                  </a:tcPr>
                </a:tc>
                <a:extLst>
                  <a:ext uri="{0D108BD9-81ED-4DB2-BD59-A6C34878D82A}">
                    <a16:rowId xmlns:a16="http://schemas.microsoft.com/office/drawing/2014/main" xmlns="" val="3619704702"/>
                  </a:ext>
                </a:extLst>
              </a:tr>
            </a:tbl>
          </a:graphicData>
        </a:graphic>
      </p:graphicFrame>
      <p:sp>
        <p:nvSpPr>
          <p:cNvPr id="4" name="מלבן 3">
            <a:extLst>
              <a:ext uri="{FF2B5EF4-FFF2-40B4-BE49-F238E27FC236}">
                <a16:creationId xmlns:a16="http://schemas.microsoft.com/office/drawing/2014/main" xmlns="" id="{64339242-28A1-466E-BB58-776CD9881F07}"/>
              </a:ext>
            </a:extLst>
          </p:cNvPr>
          <p:cNvSpPr/>
          <p:nvPr/>
        </p:nvSpPr>
        <p:spPr>
          <a:xfrm>
            <a:off x="5054321" y="6260123"/>
            <a:ext cx="864158" cy="241161"/>
          </a:xfrm>
          <a:prstGeom prst="rect">
            <a:avLst/>
          </a:prstGeom>
          <a:solidFill>
            <a:srgbClr val="A9D18E"/>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he-IL" dirty="0">
                <a:solidFill>
                  <a:schemeClr val="tx1"/>
                </a:solidFill>
              </a:rPr>
              <a:t>בולטות</a:t>
            </a:r>
          </a:p>
        </p:txBody>
      </p:sp>
      <p:sp>
        <p:nvSpPr>
          <p:cNvPr id="25" name="מלבן 24">
            <a:extLst>
              <a:ext uri="{FF2B5EF4-FFF2-40B4-BE49-F238E27FC236}">
                <a16:creationId xmlns:a16="http://schemas.microsoft.com/office/drawing/2014/main" xmlns="" id="{D61A10C6-9CAD-49E7-A211-8BB71DB5B20D}"/>
              </a:ext>
            </a:extLst>
          </p:cNvPr>
          <p:cNvSpPr/>
          <p:nvPr/>
        </p:nvSpPr>
        <p:spPr>
          <a:xfrm>
            <a:off x="4099727" y="6260123"/>
            <a:ext cx="864158" cy="241161"/>
          </a:xfrm>
          <a:prstGeom prst="rect">
            <a:avLst/>
          </a:prstGeom>
          <a:solidFill>
            <a:srgbClr val="F1A78A"/>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he-IL" dirty="0">
                <a:solidFill>
                  <a:schemeClr val="tx1"/>
                </a:solidFill>
              </a:rPr>
              <a:t>חסר</a:t>
            </a:r>
          </a:p>
        </p:txBody>
      </p:sp>
    </p:spTree>
    <p:extLst>
      <p:ext uri="{BB962C8B-B14F-4D97-AF65-F5344CB8AC3E}">
        <p14:creationId xmlns:p14="http://schemas.microsoft.com/office/powerpoint/2010/main" val="4267668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מציין מיקום של מספר שקופית 3"/>
          <p:cNvSpPr>
            <a:spLocks noGrp="1"/>
          </p:cNvSpPr>
          <p:nvPr>
            <p:ph type="sldNum" sz="quarter" idx="4294967295"/>
          </p:nvPr>
        </p:nvSpPr>
        <p:spPr>
          <a:xfrm>
            <a:off x="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73FD4C4F-5DBF-4E87-A567-1AA9FCE4F0DD}" type="slidenum">
              <a:rPr lang="he-IL" altLang="he-IL" sz="1000">
                <a:solidFill>
                  <a:srgbClr val="003366"/>
                </a:solidFill>
              </a:rPr>
              <a:pPr/>
              <a:t>17</a:t>
            </a:fld>
            <a:endParaRPr lang="en-US" altLang="he-IL" sz="1000">
              <a:solidFill>
                <a:srgbClr val="003366"/>
              </a:solidFill>
            </a:endParaRPr>
          </a:p>
        </p:txBody>
      </p:sp>
      <p:sp>
        <p:nvSpPr>
          <p:cNvPr id="7" name="AutoShape 7"/>
          <p:cNvSpPr>
            <a:spLocks noChangeArrowheads="1"/>
          </p:cNvSpPr>
          <p:nvPr/>
        </p:nvSpPr>
        <p:spPr bwMode="auto">
          <a:xfrm>
            <a:off x="3316553" y="2503296"/>
            <a:ext cx="5400000" cy="720000"/>
          </a:xfrm>
          <a:prstGeom prst="roundRect">
            <a:avLst>
              <a:gd name="adj" fmla="val 16667"/>
            </a:avLst>
          </a:prstGeom>
          <a:solidFill>
            <a:srgbClr val="3C5A80"/>
          </a:solidFill>
          <a:ln w="9525" algn="ctr">
            <a:noFill/>
            <a:round/>
            <a:headEnd/>
            <a:tailEnd/>
          </a:ln>
          <a:effectLst>
            <a:outerShdw dist="107763" dir="2700000" algn="ctr" rotWithShape="0">
              <a:schemeClr val="bg1">
                <a:lumMod val="85000"/>
                <a:alpha val="50000"/>
              </a:schemeClr>
            </a:outerShdw>
          </a:effectLst>
        </p:spPr>
        <p:txBody>
          <a:bodyPr wrap="none" lIns="82945" tIns="36000" rIns="82945" bIns="36000" anchor="ctr"/>
          <a:lstStyle/>
          <a:p>
            <a:pPr algn="ctr">
              <a:defRPr/>
            </a:pPr>
            <a:r>
              <a:rPr lang="he-IL" sz="2800" b="1" dirty="0">
                <a:solidFill>
                  <a:schemeClr val="bg1"/>
                </a:solidFill>
                <a:latin typeface="Arial" panose="020B0604020202020204" pitchFamily="34" charset="0"/>
                <a:ea typeface="Arial Unicode MS" pitchFamily="34" charset="-128"/>
              </a:rPr>
              <a:t>התנהגות ושימוש באפליקציות</a:t>
            </a:r>
            <a:endParaRPr lang="en-US" sz="2800" b="1" dirty="0">
              <a:solidFill>
                <a:schemeClr val="bg1"/>
              </a:solidFill>
              <a:latin typeface="Arial" panose="020B0604020202020204" pitchFamily="34" charset="0"/>
              <a:ea typeface="Arial Unicode MS" pitchFamily="34" charset="-128"/>
              <a:cs typeface="Arial" panose="020B0604020202020204" pitchFamily="34" charset="0"/>
            </a:endParaRPr>
          </a:p>
        </p:txBody>
      </p:sp>
      <p:sp>
        <p:nvSpPr>
          <p:cNvPr id="4" name="מלבן 3">
            <a:extLst>
              <a:ext uri="{FF2B5EF4-FFF2-40B4-BE49-F238E27FC236}">
                <a16:creationId xmlns:a16="http://schemas.microsoft.com/office/drawing/2014/main" xmlns="" id="{095415B9-221F-4B6A-B2B2-710245A64EAE}"/>
              </a:ext>
            </a:extLst>
          </p:cNvPr>
          <p:cNvSpPr/>
          <p:nvPr/>
        </p:nvSpPr>
        <p:spPr>
          <a:xfrm>
            <a:off x="0" y="849745"/>
            <a:ext cx="12192000"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17062976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2" name="אובייקט 4">
            <a:extLst>
              <a:ext uri="{FF2B5EF4-FFF2-40B4-BE49-F238E27FC236}">
                <a16:creationId xmlns:a16="http://schemas.microsoft.com/office/drawing/2014/main" xmlns="" id="{867F20A8-0EFB-4D74-AC27-519EC4DFF98D}"/>
              </a:ext>
            </a:extLst>
          </p:cNvPr>
          <p:cNvGraphicFramePr>
            <a:graphicFrameLocks noChangeAspect="1"/>
          </p:cNvGraphicFramePr>
          <p:nvPr>
            <p:extLst>
              <p:ext uri="{D42A27DB-BD31-4B8C-83A1-F6EECF244321}">
                <p14:modId xmlns:p14="http://schemas.microsoft.com/office/powerpoint/2010/main" val="2767340727"/>
              </p:ext>
            </p:extLst>
          </p:nvPr>
        </p:nvGraphicFramePr>
        <p:xfrm>
          <a:off x="1476572" y="1518503"/>
          <a:ext cx="10799604" cy="46515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טבלה 8">
            <a:extLst>
              <a:ext uri="{FF2B5EF4-FFF2-40B4-BE49-F238E27FC236}">
                <a16:creationId xmlns:a16="http://schemas.microsoft.com/office/drawing/2014/main" xmlns="" id="{06063E94-2E63-4548-9D59-24B465EC268E}"/>
              </a:ext>
            </a:extLst>
          </p:cNvPr>
          <p:cNvGraphicFramePr>
            <a:graphicFrameLocks noGrp="1"/>
          </p:cNvGraphicFramePr>
          <p:nvPr>
            <p:extLst>
              <p:ext uri="{D42A27DB-BD31-4B8C-83A1-F6EECF244321}">
                <p14:modId xmlns:p14="http://schemas.microsoft.com/office/powerpoint/2010/main" val="2344368292"/>
              </p:ext>
            </p:extLst>
          </p:nvPr>
        </p:nvGraphicFramePr>
        <p:xfrm>
          <a:off x="1565386" y="1593036"/>
          <a:ext cx="9312966" cy="4484864"/>
        </p:xfrm>
        <a:graphic>
          <a:graphicData uri="http://schemas.openxmlformats.org/drawingml/2006/table">
            <a:tbl>
              <a:tblPr rtl="1" firstRow="1" bandRow="1">
                <a:tableStyleId>{2D5ABB26-0587-4C30-8999-92F81FD0307C}</a:tableStyleId>
              </a:tblPr>
              <a:tblGrid>
                <a:gridCol w="9312966">
                  <a:extLst>
                    <a:ext uri="{9D8B030D-6E8A-4147-A177-3AD203B41FA5}">
                      <a16:colId xmlns:a16="http://schemas.microsoft.com/office/drawing/2014/main" xmlns="" val="1624499091"/>
                    </a:ext>
                  </a:extLst>
                </a:gridCol>
              </a:tblGrid>
              <a:tr h="280304">
                <a:tc>
                  <a:txBody>
                    <a:bodyPr/>
                    <a:lstStyle/>
                    <a:p>
                      <a:pPr rtl="1"/>
                      <a:r>
                        <a:rPr lang="he-IL" sz="1200" dirty="0">
                          <a:solidFill>
                            <a:schemeClr val="tx1">
                              <a:lumMod val="85000"/>
                              <a:lumOff val="15000"/>
                            </a:schemeClr>
                          </a:solidFill>
                        </a:rPr>
                        <a:t>פחות מבוגרים</a:t>
                      </a:r>
                    </a:p>
                  </a:txBody>
                  <a:tcPr>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xmlns="" val="2010861227"/>
                  </a:ext>
                </a:extLst>
              </a:tr>
              <a:tr h="280304">
                <a:tc>
                  <a:txBody>
                    <a:bodyPr/>
                    <a:lstStyle/>
                    <a:p>
                      <a:pPr rtl="1"/>
                      <a:r>
                        <a:rPr lang="he-IL" sz="1200" dirty="0">
                          <a:solidFill>
                            <a:schemeClr val="tx1">
                              <a:lumMod val="85000"/>
                              <a:lumOff val="15000"/>
                            </a:schemeClr>
                          </a:solidFill>
                        </a:rPr>
                        <a:t>בולטות יהודים</a:t>
                      </a:r>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xmlns="" val="3604313848"/>
                  </a:ext>
                </a:extLst>
              </a:tr>
              <a:tr h="280304">
                <a:tc>
                  <a:txBody>
                    <a:bodyPr/>
                    <a:lstStyle/>
                    <a:p>
                      <a:pPr rtl="1"/>
                      <a:r>
                        <a:rPr lang="he-IL" sz="1200" dirty="0">
                          <a:solidFill>
                            <a:schemeClr val="tx1">
                              <a:lumMod val="85000"/>
                              <a:lumOff val="15000"/>
                            </a:schemeClr>
                          </a:solidFill>
                        </a:rPr>
                        <a:t>בולטות יהודים, גברים</a:t>
                      </a:r>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xmlns="" val="1162276308"/>
                  </a:ext>
                </a:extLst>
              </a:tr>
              <a:tr h="280304">
                <a:tc>
                  <a:txBody>
                    <a:bodyPr/>
                    <a:lstStyle/>
                    <a:p>
                      <a:pPr rtl="1"/>
                      <a:r>
                        <a:rPr lang="he-IL" sz="1200" dirty="0">
                          <a:solidFill>
                            <a:schemeClr val="tx1">
                              <a:lumMod val="85000"/>
                              <a:lumOff val="15000"/>
                            </a:schemeClr>
                          </a:solidFill>
                        </a:rPr>
                        <a:t>בולטות יהודים, גברים, גילאי 18-34, חסר בנוער</a:t>
                      </a:r>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xmlns="" val="122291322"/>
                  </a:ext>
                </a:extLst>
              </a:tr>
              <a:tr h="280304">
                <a:tc>
                  <a:txBody>
                    <a:bodyPr/>
                    <a:lstStyle/>
                    <a:p>
                      <a:pPr rtl="1"/>
                      <a:r>
                        <a:rPr lang="he-IL" sz="1200" dirty="0">
                          <a:solidFill>
                            <a:schemeClr val="tx1">
                              <a:lumMod val="85000"/>
                              <a:lumOff val="15000"/>
                            </a:schemeClr>
                          </a:solidFill>
                        </a:rPr>
                        <a:t>בולטות יהודים, גברים, גילאי 18+</a:t>
                      </a:r>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xmlns="" val="3715036550"/>
                  </a:ext>
                </a:extLst>
              </a:tr>
              <a:tr h="280304">
                <a:tc>
                  <a:txBody>
                    <a:bodyPr/>
                    <a:lstStyle/>
                    <a:p>
                      <a:pPr rtl="1"/>
                      <a:r>
                        <a:rPr lang="he-IL" sz="1200" dirty="0">
                          <a:solidFill>
                            <a:schemeClr val="tx1">
                              <a:lumMod val="85000"/>
                              <a:lumOff val="15000"/>
                            </a:schemeClr>
                          </a:solidFill>
                        </a:rPr>
                        <a:t>בולטות יהודים, גילאי 18-34</a:t>
                      </a:r>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xmlns="" val="454652710"/>
                  </a:ext>
                </a:extLst>
              </a:tr>
              <a:tr h="280304">
                <a:tc>
                  <a:txBody>
                    <a:bodyPr/>
                    <a:lstStyle/>
                    <a:p>
                      <a:pPr rtl="1"/>
                      <a:r>
                        <a:rPr lang="he-IL" sz="1200" dirty="0">
                          <a:solidFill>
                            <a:schemeClr val="tx1">
                              <a:lumMod val="85000"/>
                              <a:lumOff val="15000"/>
                            </a:schemeClr>
                          </a:solidFill>
                        </a:rPr>
                        <a:t>בירידה עם הגיל (התייצבות מגיל 35)</a:t>
                      </a:r>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xmlns="" val="453006089"/>
                  </a:ext>
                </a:extLst>
              </a:tr>
              <a:tr h="280304">
                <a:tc>
                  <a:txBody>
                    <a:bodyPr/>
                    <a:lstStyle/>
                    <a:p>
                      <a:pPr rtl="1"/>
                      <a:r>
                        <a:rPr lang="he-IL" sz="1200" dirty="0">
                          <a:solidFill>
                            <a:schemeClr val="tx1">
                              <a:lumMod val="85000"/>
                              <a:lumOff val="15000"/>
                            </a:schemeClr>
                          </a:solidFill>
                        </a:rPr>
                        <a:t>בולטות יהודים, בירידה עם הגיל</a:t>
                      </a:r>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xmlns="" val="3203592553"/>
                  </a:ext>
                </a:extLst>
              </a:tr>
              <a:tr h="280304">
                <a:tc>
                  <a:txBody>
                    <a:bodyPr/>
                    <a:lstStyle/>
                    <a:p>
                      <a:pPr rtl="1"/>
                      <a:r>
                        <a:rPr lang="he-IL" sz="1200" dirty="0">
                          <a:solidFill>
                            <a:schemeClr val="tx1">
                              <a:lumMod val="85000"/>
                              <a:lumOff val="15000"/>
                            </a:schemeClr>
                          </a:solidFill>
                        </a:rPr>
                        <a:t>בולטות יהודים, גברים, גילאי 18+</a:t>
                      </a:r>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xmlns="" val="3528159626"/>
                  </a:ext>
                </a:extLst>
              </a:tr>
              <a:tr h="280304">
                <a:tc>
                  <a:txBody>
                    <a:bodyPr/>
                    <a:lstStyle/>
                    <a:p>
                      <a:pPr rtl="1"/>
                      <a:r>
                        <a:rPr lang="he-IL" sz="1200" dirty="0">
                          <a:solidFill>
                            <a:schemeClr val="tx1">
                              <a:lumMod val="85000"/>
                              <a:lumOff val="15000"/>
                            </a:schemeClr>
                          </a:solidFill>
                        </a:rPr>
                        <a:t>בולטות יהודים, גברים, בירידה עם הגיל</a:t>
                      </a:r>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xmlns="" val="825531041"/>
                  </a:ext>
                </a:extLst>
              </a:tr>
              <a:tr h="280304">
                <a:tc>
                  <a:txBody>
                    <a:bodyPr/>
                    <a:lstStyle/>
                    <a:p>
                      <a:pPr rtl="1"/>
                      <a:r>
                        <a:rPr lang="he-IL" sz="1200" dirty="0">
                          <a:solidFill>
                            <a:schemeClr val="tx1">
                              <a:lumMod val="85000"/>
                              <a:lumOff val="15000"/>
                            </a:schemeClr>
                          </a:solidFill>
                        </a:rPr>
                        <a:t>בולטות נוער (יהודי)</a:t>
                      </a:r>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xmlns="" val="429605455"/>
                  </a:ext>
                </a:extLst>
              </a:tr>
              <a:tr h="280304">
                <a:tc>
                  <a:txBody>
                    <a:bodyPr/>
                    <a:lstStyle/>
                    <a:p>
                      <a:pPr rtl="1"/>
                      <a:r>
                        <a:rPr lang="he-IL" sz="1200" dirty="0">
                          <a:solidFill>
                            <a:schemeClr val="tx1">
                              <a:lumMod val="85000"/>
                              <a:lumOff val="15000"/>
                            </a:schemeClr>
                          </a:solidFill>
                        </a:rPr>
                        <a:t>גילאי 14-34 יותר ממבוגרים מהם</a:t>
                      </a:r>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xmlns="" val="3722693870"/>
                  </a:ext>
                </a:extLst>
              </a:tr>
              <a:tr h="280304">
                <a:tc>
                  <a:txBody>
                    <a:bodyPr/>
                    <a:lstStyle/>
                    <a:p>
                      <a:pPr rtl="1"/>
                      <a:r>
                        <a:rPr lang="he-IL" sz="1200" dirty="0">
                          <a:solidFill>
                            <a:schemeClr val="tx1">
                              <a:lumMod val="85000"/>
                              <a:lumOff val="15000"/>
                            </a:schemeClr>
                          </a:solidFill>
                        </a:rPr>
                        <a:t>בולטות נוער, חסר גילאי 55+</a:t>
                      </a:r>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xmlns="" val="3465106937"/>
                  </a:ext>
                </a:extLst>
              </a:tr>
              <a:tr h="280304">
                <a:tc>
                  <a:txBody>
                    <a:bodyPr/>
                    <a:lstStyle/>
                    <a:p>
                      <a:pPr rtl="1"/>
                      <a:r>
                        <a:rPr lang="he-IL" sz="1200" dirty="0">
                          <a:solidFill>
                            <a:schemeClr val="tx1">
                              <a:lumMod val="85000"/>
                              <a:lumOff val="15000"/>
                            </a:schemeClr>
                          </a:solidFill>
                        </a:rPr>
                        <a:t>בולטות מגזר ערבי, </a:t>
                      </a:r>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xmlns="" val="2106024070"/>
                  </a:ext>
                </a:extLst>
              </a:tr>
              <a:tr h="280304">
                <a:tc>
                  <a:txBody>
                    <a:bodyPr/>
                    <a:lstStyle/>
                    <a:p>
                      <a:pPr rtl="1"/>
                      <a:r>
                        <a:rPr lang="he-IL" sz="1200" dirty="0">
                          <a:solidFill>
                            <a:schemeClr val="tx1">
                              <a:lumMod val="85000"/>
                              <a:lumOff val="15000"/>
                            </a:schemeClr>
                          </a:solidFill>
                        </a:rPr>
                        <a:t>בולטות 18-34</a:t>
                      </a:r>
                    </a:p>
                  </a:txBody>
                  <a:tcP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xmlns="" val="3722545012"/>
                  </a:ext>
                </a:extLst>
              </a:tr>
              <a:tr h="280304">
                <a:tc>
                  <a:txBody>
                    <a:bodyPr/>
                    <a:lstStyle/>
                    <a:p>
                      <a:pPr rtl="1"/>
                      <a:endParaRPr lang="he-IL" sz="1200" dirty="0">
                        <a:solidFill>
                          <a:schemeClr val="tx1">
                            <a:lumMod val="85000"/>
                            <a:lumOff val="15000"/>
                          </a:schemeClr>
                        </a:solidFill>
                      </a:endParaRPr>
                    </a:p>
                  </a:txBody>
                  <a:tcPr>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xmlns="" val="1743160081"/>
                  </a:ext>
                </a:extLst>
              </a:tr>
            </a:tbl>
          </a:graphicData>
        </a:graphic>
      </p:graphicFrame>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sz="3200" dirty="0">
                <a:solidFill>
                  <a:schemeClr val="tx2"/>
                </a:solidFill>
              </a:rPr>
              <a:t>אפליקציות בשימוש</a:t>
            </a: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5588606" y="6278864"/>
            <a:ext cx="6227571" cy="246221"/>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סמן באילו סוגי אפליקציות אתה נוהג להשתמש, גם אם בתדירות נמוכה?</a:t>
            </a:r>
          </a:p>
        </p:txBody>
      </p:sp>
      <p:sp>
        <p:nvSpPr>
          <p:cNvPr id="3" name="TextBox 2">
            <a:extLst>
              <a:ext uri="{FF2B5EF4-FFF2-40B4-BE49-F238E27FC236}">
                <a16:creationId xmlns:a16="http://schemas.microsoft.com/office/drawing/2014/main" xmlns="" id="{B7F6C1AC-8B9B-4274-9786-9D7C4E30F8B0}"/>
              </a:ext>
            </a:extLst>
          </p:cNvPr>
          <p:cNvSpPr txBox="1"/>
          <p:nvPr/>
        </p:nvSpPr>
        <p:spPr>
          <a:xfrm>
            <a:off x="9300117" y="1299522"/>
            <a:ext cx="1667049" cy="369332"/>
          </a:xfrm>
          <a:prstGeom prst="rect">
            <a:avLst/>
          </a:prstGeom>
          <a:noFill/>
        </p:spPr>
        <p:txBody>
          <a:bodyPr wrap="square" rtlCol="0">
            <a:spAutoFit/>
          </a:bodyPr>
          <a:lstStyle/>
          <a:p>
            <a:r>
              <a:rPr lang="he-IL" u="sng" dirty="0">
                <a:solidFill>
                  <a:schemeClr val="accent1"/>
                </a:solidFill>
              </a:rPr>
              <a:t>ניתוח דמוגרפי</a:t>
            </a:r>
            <a:endParaRPr lang="en-US" u="sng" dirty="0">
              <a:solidFill>
                <a:schemeClr val="accent1"/>
              </a:solidFill>
            </a:endParaRPr>
          </a:p>
        </p:txBody>
      </p:sp>
      <p:sp>
        <p:nvSpPr>
          <p:cNvPr id="7" name="TextBox 6">
            <a:extLst>
              <a:ext uri="{FF2B5EF4-FFF2-40B4-BE49-F238E27FC236}">
                <a16:creationId xmlns:a16="http://schemas.microsoft.com/office/drawing/2014/main" xmlns="" id="{6D07DB66-1E87-4C3B-B19F-DD02EA932477}"/>
              </a:ext>
            </a:extLst>
          </p:cNvPr>
          <p:cNvSpPr txBox="1"/>
          <p:nvPr/>
        </p:nvSpPr>
        <p:spPr>
          <a:xfrm>
            <a:off x="3029414" y="1282566"/>
            <a:ext cx="1667049" cy="369332"/>
          </a:xfrm>
          <a:prstGeom prst="rect">
            <a:avLst/>
          </a:prstGeom>
          <a:noFill/>
        </p:spPr>
        <p:txBody>
          <a:bodyPr wrap="square" rtlCol="0">
            <a:spAutoFit/>
          </a:bodyPr>
          <a:lstStyle/>
          <a:p>
            <a:r>
              <a:rPr lang="he-IL" u="sng" dirty="0">
                <a:solidFill>
                  <a:schemeClr val="accent1"/>
                </a:solidFill>
              </a:rPr>
              <a:t>סוגי אפליקציות</a:t>
            </a:r>
            <a:endParaRPr lang="en-US" u="sng" dirty="0">
              <a:solidFill>
                <a:schemeClr val="accent1"/>
              </a:solidFill>
            </a:endParaRPr>
          </a:p>
        </p:txBody>
      </p:sp>
    </p:spTree>
    <p:extLst>
      <p:ext uri="{BB962C8B-B14F-4D97-AF65-F5344CB8AC3E}">
        <p14:creationId xmlns:p14="http://schemas.microsoft.com/office/powerpoint/2010/main" val="18393230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dirty="0">
                <a:solidFill>
                  <a:schemeClr val="tx2"/>
                </a:solidFill>
              </a:rPr>
              <a:t>עיון במסך פירוט המדיניות בהורדת אפליקציות</a:t>
            </a:r>
            <a:endParaRPr lang="he-IL" sz="3200" dirty="0">
              <a:solidFill>
                <a:schemeClr val="tx2"/>
              </a:solidFill>
            </a:endParaRPr>
          </a:p>
        </p:txBody>
      </p:sp>
      <p:sp>
        <p:nvSpPr>
          <p:cNvPr id="7" name="TextBox 6">
            <a:extLst>
              <a:ext uri="{FF2B5EF4-FFF2-40B4-BE49-F238E27FC236}">
                <a16:creationId xmlns:a16="http://schemas.microsoft.com/office/drawing/2014/main" xmlns="" id="{C0AA8D53-271B-4695-9915-30D4413F667B}"/>
              </a:ext>
            </a:extLst>
          </p:cNvPr>
          <p:cNvSpPr txBox="1"/>
          <p:nvPr/>
        </p:nvSpPr>
        <p:spPr>
          <a:xfrm>
            <a:off x="2320119" y="1489857"/>
            <a:ext cx="9496059" cy="523220"/>
          </a:xfrm>
          <a:prstGeom prst="rect">
            <a:avLst/>
          </a:prstGeom>
          <a:noFill/>
        </p:spPr>
        <p:txBody>
          <a:bodyPr wrap="square" rtlCol="1">
            <a:spAutoFit/>
          </a:bodyPr>
          <a:lstStyle/>
          <a:p>
            <a:r>
              <a:rPr lang="he-IL" sz="1400" b="1" dirty="0">
                <a:solidFill>
                  <a:schemeClr val="tx2"/>
                </a:solidFill>
              </a:rPr>
              <a:t>כיום, רק כחמישית קוראים בעיון את מדיניות הפרטיות בעת הורדת אפליקציה. במידה וייתן הסבר קצר ותמציתי שיעור הקוראים עשוי לעלות באופן משמעותי.</a:t>
            </a:r>
            <a:endParaRPr lang="he-IL" sz="1200" i="1" dirty="0">
              <a:solidFill>
                <a:schemeClr val="tx2"/>
              </a:solidFill>
            </a:endParaRP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4378036" y="6278864"/>
            <a:ext cx="7438141" cy="400110"/>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לעיתים לאחר התקנת אפליקציות מופיע מסך עם פירוט של מדיניות הפרטיות של אותה אפליקציה, האם אתה נוהג:. </a:t>
            </a:r>
          </a:p>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במידה ויופיע הסבר קצר ותמציתי על מדיניות הפרטיות של אותו אתר/אפליקציה, האם אז:</a:t>
            </a:r>
          </a:p>
        </p:txBody>
      </p:sp>
      <p:graphicFrame>
        <p:nvGraphicFramePr>
          <p:cNvPr id="5" name="Chart 18">
            <a:extLst>
              <a:ext uri="{FF2B5EF4-FFF2-40B4-BE49-F238E27FC236}">
                <a16:creationId xmlns:a16="http://schemas.microsoft.com/office/drawing/2014/main" xmlns="" id="{09CEECCA-3577-442E-B8C0-7A65319201D8}"/>
              </a:ext>
            </a:extLst>
          </p:cNvPr>
          <p:cNvGraphicFramePr/>
          <p:nvPr>
            <p:extLst>
              <p:ext uri="{D42A27DB-BD31-4B8C-83A1-F6EECF244321}">
                <p14:modId xmlns:p14="http://schemas.microsoft.com/office/powerpoint/2010/main" val="91894367"/>
              </p:ext>
            </p:extLst>
          </p:nvPr>
        </p:nvGraphicFramePr>
        <p:xfrm>
          <a:off x="1784405" y="2008642"/>
          <a:ext cx="4311595" cy="411089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18">
            <a:extLst>
              <a:ext uri="{FF2B5EF4-FFF2-40B4-BE49-F238E27FC236}">
                <a16:creationId xmlns:a16="http://schemas.microsoft.com/office/drawing/2014/main" xmlns="" id="{B021CF65-B61F-4310-90BF-DDD0FA05BB30}"/>
              </a:ext>
            </a:extLst>
          </p:cNvPr>
          <p:cNvGraphicFramePr/>
          <p:nvPr>
            <p:extLst>
              <p:ext uri="{D42A27DB-BD31-4B8C-83A1-F6EECF244321}">
                <p14:modId xmlns:p14="http://schemas.microsoft.com/office/powerpoint/2010/main" val="1502238011"/>
              </p:ext>
            </p:extLst>
          </p:nvPr>
        </p:nvGraphicFramePr>
        <p:xfrm>
          <a:off x="6279528" y="2008642"/>
          <a:ext cx="4311595" cy="4110893"/>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xmlns="" id="{6339826D-A67B-415C-90C4-698B4EDEF4D2}"/>
              </a:ext>
            </a:extLst>
          </p:cNvPr>
          <p:cNvSpPr txBox="1"/>
          <p:nvPr/>
        </p:nvSpPr>
        <p:spPr>
          <a:xfrm>
            <a:off x="2995779" y="2008642"/>
            <a:ext cx="1494159" cy="370337"/>
          </a:xfrm>
          <a:prstGeom prst="rect">
            <a:avLst/>
          </a:prstGeom>
          <a:noFill/>
          <a:ln>
            <a:solidFill>
              <a:srgbClr val="002060"/>
            </a:solidFill>
          </a:ln>
        </p:spPr>
        <p:txBody>
          <a:bodyPr wrap="square" rtlCol="1">
            <a:spAutoFit/>
          </a:bodyPr>
          <a:lstStyle/>
          <a:p>
            <a:pPr algn="ctr"/>
            <a:r>
              <a:rPr lang="he-IL" b="1" dirty="0">
                <a:solidFill>
                  <a:srgbClr val="002060"/>
                </a:solidFill>
              </a:rPr>
              <a:t>במצב נוכחי</a:t>
            </a:r>
          </a:p>
        </p:txBody>
      </p:sp>
      <p:sp>
        <p:nvSpPr>
          <p:cNvPr id="8" name="TextBox 7">
            <a:extLst>
              <a:ext uri="{FF2B5EF4-FFF2-40B4-BE49-F238E27FC236}">
                <a16:creationId xmlns:a16="http://schemas.microsoft.com/office/drawing/2014/main" xmlns="" id="{27A05E0D-13C7-4A12-922E-8630E84A4F2E}"/>
              </a:ext>
            </a:extLst>
          </p:cNvPr>
          <p:cNvSpPr txBox="1"/>
          <p:nvPr/>
        </p:nvSpPr>
        <p:spPr>
          <a:xfrm>
            <a:off x="7068148" y="2008642"/>
            <a:ext cx="2883876" cy="369332"/>
          </a:xfrm>
          <a:prstGeom prst="rect">
            <a:avLst/>
          </a:prstGeom>
          <a:noFill/>
          <a:ln>
            <a:solidFill>
              <a:srgbClr val="002060"/>
            </a:solidFill>
          </a:ln>
        </p:spPr>
        <p:txBody>
          <a:bodyPr wrap="square" rtlCol="1">
            <a:spAutoFit/>
          </a:bodyPr>
          <a:lstStyle/>
          <a:p>
            <a:pPr algn="ctr" rtl="0"/>
            <a:r>
              <a:rPr lang="he-IL" b="1" dirty="0">
                <a:solidFill>
                  <a:srgbClr val="002060"/>
                </a:solidFill>
              </a:rPr>
              <a:t>בהינתן הסבר קצר ותמציתי</a:t>
            </a:r>
          </a:p>
        </p:txBody>
      </p:sp>
      <p:sp>
        <p:nvSpPr>
          <p:cNvPr id="4" name="חץ: ימינה 3">
            <a:extLst>
              <a:ext uri="{FF2B5EF4-FFF2-40B4-BE49-F238E27FC236}">
                <a16:creationId xmlns:a16="http://schemas.microsoft.com/office/drawing/2014/main" xmlns="" id="{773964F7-7657-47D2-A90E-B75CEE112B8C}"/>
              </a:ext>
            </a:extLst>
          </p:cNvPr>
          <p:cNvSpPr/>
          <p:nvPr/>
        </p:nvSpPr>
        <p:spPr>
          <a:xfrm>
            <a:off x="5737609" y="3640008"/>
            <a:ext cx="358391" cy="781259"/>
          </a:xfrm>
          <a:prstGeom prst="rightArrow">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16505704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מציין מיקום של מספר שקופית 3"/>
          <p:cNvSpPr>
            <a:spLocks noGrp="1"/>
          </p:cNvSpPr>
          <p:nvPr>
            <p:ph type="sldNum" sz="quarter" idx="4294967295"/>
          </p:nvPr>
        </p:nvSpPr>
        <p:spPr>
          <a:xfrm>
            <a:off x="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73FD4C4F-5DBF-4E87-A567-1AA9FCE4F0DD}" type="slidenum">
              <a:rPr lang="he-IL" altLang="he-IL" sz="1000">
                <a:solidFill>
                  <a:srgbClr val="003366"/>
                </a:solidFill>
              </a:rPr>
              <a:pPr/>
              <a:t>2</a:t>
            </a:fld>
            <a:endParaRPr lang="en-US" altLang="he-IL" sz="1000">
              <a:solidFill>
                <a:srgbClr val="003366"/>
              </a:solidFill>
            </a:endParaRPr>
          </a:p>
        </p:txBody>
      </p:sp>
      <p:sp>
        <p:nvSpPr>
          <p:cNvPr id="5125" name="AutoShape 7"/>
          <p:cNvSpPr>
            <a:spLocks noChangeArrowheads="1"/>
          </p:cNvSpPr>
          <p:nvPr/>
        </p:nvSpPr>
        <p:spPr bwMode="auto">
          <a:xfrm>
            <a:off x="3287688" y="1803742"/>
            <a:ext cx="5400000" cy="720000"/>
          </a:xfrm>
          <a:prstGeom prst="roundRect">
            <a:avLst>
              <a:gd name="adj" fmla="val 16667"/>
            </a:avLst>
          </a:prstGeom>
          <a:solidFill>
            <a:schemeClr val="tx2">
              <a:lumMod val="75000"/>
            </a:schemeClr>
          </a:solidFill>
          <a:ln w="9525" algn="ctr">
            <a:noFill/>
            <a:round/>
            <a:headEnd/>
            <a:tailEnd/>
          </a:ln>
          <a:effectLst>
            <a:outerShdw dist="107763" dir="2700000" algn="ctr" rotWithShape="0">
              <a:schemeClr val="bg1">
                <a:lumMod val="85000"/>
                <a:alpha val="50000"/>
              </a:schemeClr>
            </a:outerShdw>
          </a:effectLst>
        </p:spPr>
        <p:txBody>
          <a:bodyPr wrap="none" lIns="82945" tIns="36000" rIns="82945" bIns="36000" anchor="ctr"/>
          <a:lstStyle/>
          <a:p>
            <a:pPr algn="ctr" rtl="1" eaLnBrk="1" hangingPunct="1">
              <a:defRPr/>
            </a:pPr>
            <a:r>
              <a:rPr lang="he-IL" sz="2800" b="1" dirty="0">
                <a:solidFill>
                  <a:schemeClr val="bg1"/>
                </a:solidFill>
                <a:latin typeface="Arial" panose="020B0604020202020204" pitchFamily="34" charset="0"/>
                <a:ea typeface="Arial Unicode MS" pitchFamily="34" charset="-128"/>
                <a:cs typeface="Arial" panose="020B0604020202020204" pitchFamily="34" charset="0"/>
              </a:rPr>
              <a:t>רקע, מטרות ומתודולוגיה</a:t>
            </a:r>
            <a:endParaRPr lang="en-US" sz="2800" b="1" dirty="0">
              <a:solidFill>
                <a:schemeClr val="bg1"/>
              </a:solidFill>
              <a:latin typeface="Arial" panose="020B0604020202020204" pitchFamily="34" charset="0"/>
              <a:ea typeface="Arial Unicode MS" pitchFamily="34" charset="-128"/>
              <a:cs typeface="Arial" panose="020B0604020202020204" pitchFamily="34" charset="0"/>
            </a:endParaRPr>
          </a:p>
        </p:txBody>
      </p:sp>
      <p:sp>
        <p:nvSpPr>
          <p:cNvPr id="24580" name="Text Box 139"/>
          <p:cNvSpPr txBox="1">
            <a:spLocks noChangeArrowheads="1"/>
          </p:cNvSpPr>
          <p:nvPr/>
        </p:nvSpPr>
        <p:spPr bwMode="auto">
          <a:xfrm>
            <a:off x="5497514" y="251114"/>
            <a:ext cx="5792787" cy="584775"/>
          </a:xfrm>
          <a:prstGeom prst="rect">
            <a:avLst/>
          </a:prstGeom>
          <a:noFill/>
          <a:ln w="9525">
            <a:noFill/>
            <a:miter lim="800000"/>
            <a:headEnd/>
            <a:tailEnd/>
          </a:ln>
        </p:spPr>
        <p:txBody>
          <a:bodyPr>
            <a:spAutoFit/>
          </a:bodyPr>
          <a:lstStyle/>
          <a:p>
            <a:pPr algn="r" rtl="1" eaLnBrk="1" hangingPunct="1">
              <a:defRPr/>
            </a:pPr>
            <a:r>
              <a:rPr lang="he-IL" sz="3200" b="1" dirty="0">
                <a:solidFill>
                  <a:schemeClr val="tx2"/>
                </a:solidFill>
                <a:effectLst>
                  <a:outerShdw blurRad="38100" dist="38100" dir="2700000" algn="tl">
                    <a:srgbClr val="000000">
                      <a:alpha val="43137"/>
                    </a:srgbClr>
                  </a:outerShdw>
                </a:effectLst>
              </a:rPr>
              <a:t>תוכן עניינים</a:t>
            </a:r>
            <a:endParaRPr lang="en-US" sz="3200" b="1" dirty="0">
              <a:solidFill>
                <a:schemeClr val="tx2"/>
              </a:solidFill>
              <a:effectLst>
                <a:outerShdw blurRad="38100" dist="38100" dir="2700000" algn="tl">
                  <a:srgbClr val="000000">
                    <a:alpha val="43137"/>
                  </a:srgbClr>
                </a:outerShdw>
              </a:effectLst>
            </a:endParaRPr>
          </a:p>
        </p:txBody>
      </p:sp>
      <p:sp>
        <p:nvSpPr>
          <p:cNvPr id="5129" name="AutoShape 7"/>
          <p:cNvSpPr>
            <a:spLocks noChangeArrowheads="1"/>
          </p:cNvSpPr>
          <p:nvPr/>
        </p:nvSpPr>
        <p:spPr bwMode="auto">
          <a:xfrm>
            <a:off x="3287688" y="2636912"/>
            <a:ext cx="5400000" cy="720000"/>
          </a:xfrm>
          <a:prstGeom prst="roundRect">
            <a:avLst>
              <a:gd name="adj" fmla="val 16667"/>
            </a:avLst>
          </a:prstGeom>
          <a:solidFill>
            <a:schemeClr val="tx2">
              <a:lumMod val="75000"/>
            </a:schemeClr>
          </a:solidFill>
          <a:ln w="9525" algn="ctr">
            <a:noFill/>
            <a:round/>
            <a:headEnd/>
            <a:tailEnd/>
          </a:ln>
          <a:effectLst>
            <a:outerShdw dist="107763" dir="2700000" algn="ctr" rotWithShape="0">
              <a:schemeClr val="bg1">
                <a:lumMod val="85000"/>
                <a:alpha val="50000"/>
              </a:schemeClr>
            </a:outerShdw>
          </a:effectLst>
        </p:spPr>
        <p:txBody>
          <a:bodyPr wrap="none" lIns="82945" tIns="36000" rIns="82945" bIns="36000" anchor="ctr"/>
          <a:lstStyle/>
          <a:p>
            <a:pPr algn="ctr" rtl="1" eaLnBrk="1" hangingPunct="1">
              <a:defRPr/>
            </a:pPr>
            <a:r>
              <a:rPr lang="he-IL" sz="2800" b="1" dirty="0">
                <a:solidFill>
                  <a:schemeClr val="bg1"/>
                </a:solidFill>
                <a:latin typeface="Arial" panose="020B0604020202020204" pitchFamily="34" charset="0"/>
                <a:ea typeface="Arial Unicode MS" pitchFamily="34" charset="-128"/>
                <a:cs typeface="Arial" panose="020B0604020202020204" pitchFamily="34" charset="0"/>
              </a:rPr>
              <a:t>פירוט הממצאים</a:t>
            </a:r>
            <a:endParaRPr lang="en-US" sz="2800" b="1" dirty="0">
              <a:solidFill>
                <a:schemeClr val="bg1"/>
              </a:solidFill>
              <a:latin typeface="Arial" panose="020B0604020202020204" pitchFamily="34" charset="0"/>
              <a:ea typeface="Arial Unicode MS" pitchFamily="34" charset="-128"/>
              <a:cs typeface="Arial" panose="020B0604020202020204" pitchFamily="34" charset="0"/>
            </a:endParaRPr>
          </a:p>
        </p:txBody>
      </p:sp>
      <p:sp>
        <p:nvSpPr>
          <p:cNvPr id="13" name="AutoShape 7"/>
          <p:cNvSpPr>
            <a:spLocks noChangeArrowheads="1"/>
          </p:cNvSpPr>
          <p:nvPr/>
        </p:nvSpPr>
        <p:spPr bwMode="auto">
          <a:xfrm>
            <a:off x="3287688" y="3470082"/>
            <a:ext cx="5400000" cy="720000"/>
          </a:xfrm>
          <a:prstGeom prst="roundRect">
            <a:avLst>
              <a:gd name="adj" fmla="val 16667"/>
            </a:avLst>
          </a:prstGeom>
          <a:solidFill>
            <a:schemeClr val="tx2">
              <a:lumMod val="75000"/>
            </a:schemeClr>
          </a:solidFill>
          <a:ln w="9525" algn="ctr">
            <a:noFill/>
            <a:round/>
            <a:headEnd/>
            <a:tailEnd/>
          </a:ln>
          <a:effectLst>
            <a:outerShdw dist="107763" dir="2700000" algn="ctr" rotWithShape="0">
              <a:schemeClr val="bg1">
                <a:lumMod val="85000"/>
                <a:alpha val="50000"/>
              </a:schemeClr>
            </a:outerShdw>
          </a:effectLst>
        </p:spPr>
        <p:txBody>
          <a:bodyPr wrap="none" lIns="82945" tIns="36000" rIns="82945" bIns="36000" anchor="ctr"/>
          <a:lstStyle/>
          <a:p>
            <a:pPr algn="ctr" rtl="1" eaLnBrk="1" hangingPunct="1">
              <a:defRPr/>
            </a:pPr>
            <a:r>
              <a:rPr lang="he-IL" sz="2800" b="1" dirty="0">
                <a:solidFill>
                  <a:schemeClr val="bg1"/>
                </a:solidFill>
                <a:latin typeface="Arial" panose="020B0604020202020204" pitchFamily="34" charset="0"/>
                <a:ea typeface="Arial Unicode MS" pitchFamily="34" charset="-128"/>
                <a:cs typeface="Arial" panose="020B0604020202020204" pitchFamily="34" charset="0"/>
              </a:rPr>
              <a:t>סיכום ומסקנות</a:t>
            </a:r>
            <a:endParaRPr lang="en-US" sz="2800" b="1" dirty="0">
              <a:solidFill>
                <a:schemeClr val="bg1"/>
              </a:solidFill>
              <a:latin typeface="Arial" panose="020B0604020202020204" pitchFamily="34" charset="0"/>
              <a:ea typeface="Arial Unicode MS" pitchFamily="34" charset="-128"/>
              <a:cs typeface="Arial" panose="020B0604020202020204" pitchFamily="34" charset="0"/>
            </a:endParaRPr>
          </a:p>
        </p:txBody>
      </p:sp>
    </p:spTree>
    <p:extLst>
      <p:ext uri="{BB962C8B-B14F-4D97-AF65-F5344CB8AC3E}">
        <p14:creationId xmlns:p14="http://schemas.microsoft.com/office/powerpoint/2010/main" val="15148141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sz="3200" dirty="0">
                <a:solidFill>
                  <a:schemeClr val="tx2"/>
                </a:solidFill>
              </a:rPr>
              <a:t>תפיסת מדיניות הפרטיות של אפליקציות כשיקול בהורדתן</a:t>
            </a:r>
          </a:p>
        </p:txBody>
      </p:sp>
      <p:sp>
        <p:nvSpPr>
          <p:cNvPr id="7" name="TextBox 6">
            <a:extLst>
              <a:ext uri="{FF2B5EF4-FFF2-40B4-BE49-F238E27FC236}">
                <a16:creationId xmlns:a16="http://schemas.microsoft.com/office/drawing/2014/main" xmlns="" id="{C0AA8D53-271B-4695-9915-30D4413F667B}"/>
              </a:ext>
            </a:extLst>
          </p:cNvPr>
          <p:cNvSpPr txBox="1"/>
          <p:nvPr/>
        </p:nvSpPr>
        <p:spPr>
          <a:xfrm>
            <a:off x="2320119" y="1489857"/>
            <a:ext cx="9496059" cy="738664"/>
          </a:xfrm>
          <a:prstGeom prst="rect">
            <a:avLst/>
          </a:prstGeom>
          <a:noFill/>
        </p:spPr>
        <p:txBody>
          <a:bodyPr wrap="square" rtlCol="1">
            <a:spAutoFit/>
          </a:bodyPr>
          <a:lstStyle/>
          <a:p>
            <a:r>
              <a:rPr lang="he-IL" sz="1400" b="1" i="1" dirty="0">
                <a:solidFill>
                  <a:schemeClr val="tx2"/>
                </a:solidFill>
              </a:rPr>
              <a:t>מרבית הציבור חלוקים בין התייחסות למדיניות כשיקול בהורדה או שהם שוקלים בהתאם לאפליקציה. </a:t>
            </a:r>
          </a:p>
          <a:p>
            <a:r>
              <a:rPr lang="he-IL" sz="1400" b="1" i="1" dirty="0">
                <a:solidFill>
                  <a:schemeClr val="tx2"/>
                </a:solidFill>
              </a:rPr>
              <a:t>בפועל, מעל מחצית עשויים להוריד אפליקציות למרות מדיניות הפרטיות (שוקלים על פי האפליקציה או שאינם מתייחסים למדיניות כשיקול).</a:t>
            </a:r>
            <a:endParaRPr lang="he-IL" sz="1200" i="1" dirty="0">
              <a:solidFill>
                <a:schemeClr val="tx2"/>
              </a:solidFill>
            </a:endParaRP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4378036" y="6278864"/>
            <a:ext cx="7438141" cy="246221"/>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האם מדיניות הפרטיות של אפליקציה מהווה עבורך שיקול בהורדתה?. </a:t>
            </a:r>
          </a:p>
        </p:txBody>
      </p:sp>
      <p:graphicFrame>
        <p:nvGraphicFramePr>
          <p:cNvPr id="5" name="Chart 18">
            <a:extLst>
              <a:ext uri="{FF2B5EF4-FFF2-40B4-BE49-F238E27FC236}">
                <a16:creationId xmlns:a16="http://schemas.microsoft.com/office/drawing/2014/main" xmlns="" id="{D18140B1-6083-4F69-8D4A-38D9CD37AC9A}"/>
              </a:ext>
            </a:extLst>
          </p:cNvPr>
          <p:cNvGraphicFramePr/>
          <p:nvPr>
            <p:extLst>
              <p:ext uri="{D42A27DB-BD31-4B8C-83A1-F6EECF244321}">
                <p14:modId xmlns:p14="http://schemas.microsoft.com/office/powerpoint/2010/main" val="4247528865"/>
              </p:ext>
            </p:extLst>
          </p:nvPr>
        </p:nvGraphicFramePr>
        <p:xfrm>
          <a:off x="4171390" y="2228521"/>
          <a:ext cx="4311595" cy="411089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381437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sz="3200" dirty="0">
                <a:solidFill>
                  <a:schemeClr val="tx2"/>
                </a:solidFill>
              </a:rPr>
              <a:t>עדכון הגדרות פרטיות באפליקציות</a:t>
            </a:r>
          </a:p>
        </p:txBody>
      </p:sp>
      <p:sp>
        <p:nvSpPr>
          <p:cNvPr id="7" name="TextBox 6">
            <a:extLst>
              <a:ext uri="{FF2B5EF4-FFF2-40B4-BE49-F238E27FC236}">
                <a16:creationId xmlns:a16="http://schemas.microsoft.com/office/drawing/2014/main" xmlns="" id="{C0AA8D53-271B-4695-9915-30D4413F667B}"/>
              </a:ext>
            </a:extLst>
          </p:cNvPr>
          <p:cNvSpPr txBox="1"/>
          <p:nvPr/>
        </p:nvSpPr>
        <p:spPr>
          <a:xfrm>
            <a:off x="2320119" y="1489857"/>
            <a:ext cx="9496059" cy="307777"/>
          </a:xfrm>
          <a:prstGeom prst="rect">
            <a:avLst/>
          </a:prstGeom>
          <a:noFill/>
        </p:spPr>
        <p:txBody>
          <a:bodyPr wrap="square" rtlCol="1">
            <a:spAutoFit/>
          </a:bodyPr>
          <a:lstStyle/>
          <a:p>
            <a:r>
              <a:rPr lang="he-IL" sz="1400" b="1" dirty="0">
                <a:solidFill>
                  <a:schemeClr val="tx2"/>
                </a:solidFill>
              </a:rPr>
              <a:t>כשלושה רבעים מצהירים כי מדי פעם או תמיד הם נכנסים להגדרות הפרטיות ומעדכנים אותן על פי העדפות וצרכים אישיים.</a:t>
            </a:r>
            <a:endParaRPr lang="he-IL" sz="1200" i="1" dirty="0">
              <a:solidFill>
                <a:schemeClr val="tx2"/>
              </a:solidFill>
            </a:endParaRP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4378036" y="6278864"/>
            <a:ext cx="7438141" cy="246221"/>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האם בעת שימוש באפליקציות השונות, אתה נוהג להיכנס להגדרות הפרטיות שלהן ומעדכן אותן בהתאם להעדפותיך וצרכיך?</a:t>
            </a:r>
          </a:p>
        </p:txBody>
      </p:sp>
      <p:sp>
        <p:nvSpPr>
          <p:cNvPr id="5" name="TextBox 4">
            <a:extLst>
              <a:ext uri="{FF2B5EF4-FFF2-40B4-BE49-F238E27FC236}">
                <a16:creationId xmlns:a16="http://schemas.microsoft.com/office/drawing/2014/main" xmlns="" id="{2D935B53-BE06-4EEA-A7E0-A5F0DFDE1EF9}"/>
              </a:ext>
            </a:extLst>
          </p:cNvPr>
          <p:cNvSpPr txBox="1"/>
          <p:nvPr/>
        </p:nvSpPr>
        <p:spPr>
          <a:xfrm>
            <a:off x="1439917" y="2180991"/>
            <a:ext cx="1938001" cy="461655"/>
          </a:xfrm>
          <a:prstGeom prst="rect">
            <a:avLst/>
          </a:prstGeom>
          <a:solidFill>
            <a:sysClr val="window" lastClr="FFFFFF">
              <a:lumMod val="75000"/>
            </a:sysClr>
          </a:solidFill>
          <a:ln>
            <a:solidFill>
              <a:srgbClr val="9BBB59">
                <a:lumMod val="75000"/>
              </a:srgbClr>
            </a:solidFill>
          </a:ln>
          <a:effectLst>
            <a:outerShdw blurRad="63500" sx="102000" sy="102000" algn="ctr" rotWithShape="0">
              <a:prstClr val="black">
                <a:alpha val="40000"/>
              </a:prstClr>
            </a:outerShdw>
          </a:effectLst>
        </p:spPr>
        <p:txBody>
          <a:bodyPr wrap="square" lIns="91428" tIns="45715" rIns="91428" bIns="45715" rtlCol="1">
            <a:spAutoFit/>
          </a:bodyPr>
          <a:lstStyle>
            <a:defPPr>
              <a:defRPr lang="he-IL"/>
            </a:defPPr>
            <a:lvl1pPr algn="ctr">
              <a:defRPr sz="1200" b="1">
                <a:solidFill>
                  <a:schemeClr val="bg1"/>
                </a:solidFill>
              </a:defRPr>
            </a:lvl1pPr>
          </a:lstStyle>
          <a:p>
            <a:pPr>
              <a:defRPr/>
            </a:pPr>
            <a:r>
              <a:rPr lang="he-IL" kern="0" dirty="0">
                <a:solidFill>
                  <a:prstClr val="white"/>
                </a:solidFill>
                <a:latin typeface="Arial" charset="0"/>
                <a:cs typeface="Arial" charset="0"/>
              </a:rPr>
              <a:t>סה"כ מעדכנים הגדרות פרטיות</a:t>
            </a:r>
          </a:p>
        </p:txBody>
      </p:sp>
      <p:grpSp>
        <p:nvGrpSpPr>
          <p:cNvPr id="6" name="קבוצה 5">
            <a:extLst>
              <a:ext uri="{FF2B5EF4-FFF2-40B4-BE49-F238E27FC236}">
                <a16:creationId xmlns:a16="http://schemas.microsoft.com/office/drawing/2014/main" xmlns="" id="{F0EAC305-6109-4909-ADDE-0990DC8B34F7}"/>
              </a:ext>
            </a:extLst>
          </p:cNvPr>
          <p:cNvGrpSpPr/>
          <p:nvPr/>
        </p:nvGrpSpPr>
        <p:grpSpPr>
          <a:xfrm>
            <a:off x="2070538" y="2810357"/>
            <a:ext cx="1307414" cy="246221"/>
            <a:chOff x="-249580" y="2599763"/>
            <a:chExt cx="1307414" cy="246221"/>
          </a:xfrm>
        </p:grpSpPr>
        <p:sp>
          <p:nvSpPr>
            <p:cNvPr id="8" name="מלבן 7">
              <a:extLst>
                <a:ext uri="{FF2B5EF4-FFF2-40B4-BE49-F238E27FC236}">
                  <a16:creationId xmlns:a16="http://schemas.microsoft.com/office/drawing/2014/main" xmlns="" id="{56F5B554-832E-4692-BD4C-D502EBD417F4}"/>
                </a:ext>
              </a:extLst>
            </p:cNvPr>
            <p:cNvSpPr/>
            <p:nvPr/>
          </p:nvSpPr>
          <p:spPr>
            <a:xfrm>
              <a:off x="950258" y="2681993"/>
              <a:ext cx="107576" cy="107576"/>
            </a:xfrm>
            <a:prstGeom prst="rect">
              <a:avLst/>
            </a:prstGeom>
            <a:solidFill>
              <a:srgbClr val="4F6228"/>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9" name="TextBox 8">
              <a:extLst>
                <a:ext uri="{FF2B5EF4-FFF2-40B4-BE49-F238E27FC236}">
                  <a16:creationId xmlns:a16="http://schemas.microsoft.com/office/drawing/2014/main" xmlns="" id="{AB0A399D-1522-4616-BF44-BDA4FF4FA623}"/>
                </a:ext>
              </a:extLst>
            </p:cNvPr>
            <p:cNvSpPr txBox="1"/>
            <p:nvPr/>
          </p:nvSpPr>
          <p:spPr>
            <a:xfrm>
              <a:off x="-249580" y="2599763"/>
              <a:ext cx="1244665"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תמיד</a:t>
              </a:r>
            </a:p>
          </p:txBody>
        </p:sp>
      </p:grpSp>
      <p:grpSp>
        <p:nvGrpSpPr>
          <p:cNvPr id="10" name="קבוצה 9">
            <a:extLst>
              <a:ext uri="{FF2B5EF4-FFF2-40B4-BE49-F238E27FC236}">
                <a16:creationId xmlns:a16="http://schemas.microsoft.com/office/drawing/2014/main" xmlns="" id="{AE6F6292-1176-452B-8922-0E21FC1DDF71}"/>
              </a:ext>
            </a:extLst>
          </p:cNvPr>
          <p:cNvGrpSpPr/>
          <p:nvPr/>
        </p:nvGrpSpPr>
        <p:grpSpPr>
          <a:xfrm>
            <a:off x="2320119" y="3813963"/>
            <a:ext cx="1057833" cy="246221"/>
            <a:chOff x="1" y="2599763"/>
            <a:chExt cx="1057833" cy="246221"/>
          </a:xfrm>
        </p:grpSpPr>
        <p:sp>
          <p:nvSpPr>
            <p:cNvPr id="11" name="מלבן 10">
              <a:extLst>
                <a:ext uri="{FF2B5EF4-FFF2-40B4-BE49-F238E27FC236}">
                  <a16:creationId xmlns:a16="http://schemas.microsoft.com/office/drawing/2014/main" xmlns="" id="{A688FC53-5087-4F7C-9B91-141FE877F71C}"/>
                </a:ext>
              </a:extLst>
            </p:cNvPr>
            <p:cNvSpPr/>
            <p:nvPr/>
          </p:nvSpPr>
          <p:spPr>
            <a:xfrm>
              <a:off x="950258" y="2671483"/>
              <a:ext cx="107576" cy="107576"/>
            </a:xfrm>
            <a:prstGeom prst="rect">
              <a:avLst/>
            </a:prstGeom>
            <a:solidFill>
              <a:srgbClr val="6EAD3B"/>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3" name="TextBox 12">
              <a:extLst>
                <a:ext uri="{FF2B5EF4-FFF2-40B4-BE49-F238E27FC236}">
                  <a16:creationId xmlns:a16="http://schemas.microsoft.com/office/drawing/2014/main" xmlns="" id="{57C32B7E-54E9-4CD8-AF7D-DC0C6F3A6BE8}"/>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לפעמים</a:t>
              </a:r>
            </a:p>
          </p:txBody>
        </p:sp>
      </p:grpSp>
      <p:grpSp>
        <p:nvGrpSpPr>
          <p:cNvPr id="14" name="קבוצה 13">
            <a:extLst>
              <a:ext uri="{FF2B5EF4-FFF2-40B4-BE49-F238E27FC236}">
                <a16:creationId xmlns:a16="http://schemas.microsoft.com/office/drawing/2014/main" xmlns="" id="{AECD528F-864E-40CF-90F4-0FB52C83FD0D}"/>
              </a:ext>
            </a:extLst>
          </p:cNvPr>
          <p:cNvGrpSpPr/>
          <p:nvPr/>
        </p:nvGrpSpPr>
        <p:grpSpPr>
          <a:xfrm>
            <a:off x="2320119" y="4645633"/>
            <a:ext cx="1057833" cy="246221"/>
            <a:chOff x="1" y="2599763"/>
            <a:chExt cx="1057833" cy="246221"/>
          </a:xfrm>
        </p:grpSpPr>
        <p:sp>
          <p:nvSpPr>
            <p:cNvPr id="15" name="מלבן 14">
              <a:extLst>
                <a:ext uri="{FF2B5EF4-FFF2-40B4-BE49-F238E27FC236}">
                  <a16:creationId xmlns:a16="http://schemas.microsoft.com/office/drawing/2014/main" xmlns="" id="{DB57D7A5-66CD-4795-9548-77F63FC825F2}"/>
                </a:ext>
              </a:extLst>
            </p:cNvPr>
            <p:cNvSpPr/>
            <p:nvPr/>
          </p:nvSpPr>
          <p:spPr>
            <a:xfrm>
              <a:off x="950258" y="2671483"/>
              <a:ext cx="107576" cy="107576"/>
            </a:xfrm>
            <a:prstGeom prst="rect">
              <a:avLst/>
            </a:prstGeom>
            <a:solidFill>
              <a:srgbClr val="A11F60"/>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6" name="TextBox 15">
              <a:extLst>
                <a:ext uri="{FF2B5EF4-FFF2-40B4-BE49-F238E27FC236}">
                  <a16:creationId xmlns:a16="http://schemas.microsoft.com/office/drawing/2014/main" xmlns="" id="{604612FD-816B-4C3B-960C-32301F019AFF}"/>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בכלל לא</a:t>
              </a:r>
            </a:p>
          </p:txBody>
        </p:sp>
      </p:grpSp>
      <p:grpSp>
        <p:nvGrpSpPr>
          <p:cNvPr id="17" name="קבוצה 16">
            <a:extLst>
              <a:ext uri="{FF2B5EF4-FFF2-40B4-BE49-F238E27FC236}">
                <a16:creationId xmlns:a16="http://schemas.microsoft.com/office/drawing/2014/main" xmlns="" id="{726C3F9F-8515-4E49-B42B-1884ED229337}"/>
              </a:ext>
            </a:extLst>
          </p:cNvPr>
          <p:cNvGrpSpPr/>
          <p:nvPr/>
        </p:nvGrpSpPr>
        <p:grpSpPr>
          <a:xfrm>
            <a:off x="2320119" y="5156870"/>
            <a:ext cx="1057833" cy="246221"/>
            <a:chOff x="1" y="2599763"/>
            <a:chExt cx="1057833" cy="246221"/>
          </a:xfrm>
        </p:grpSpPr>
        <p:sp>
          <p:nvSpPr>
            <p:cNvPr id="18" name="מלבן 17">
              <a:extLst>
                <a:ext uri="{FF2B5EF4-FFF2-40B4-BE49-F238E27FC236}">
                  <a16:creationId xmlns:a16="http://schemas.microsoft.com/office/drawing/2014/main" xmlns="" id="{F51171B0-0C98-4FDC-827D-B05A802B36B9}"/>
                </a:ext>
              </a:extLst>
            </p:cNvPr>
            <p:cNvSpPr/>
            <p:nvPr/>
          </p:nvSpPr>
          <p:spPr>
            <a:xfrm>
              <a:off x="950258" y="2671483"/>
              <a:ext cx="107576" cy="107576"/>
            </a:xfrm>
            <a:prstGeom prst="rect">
              <a:avLst/>
            </a:prstGeom>
            <a:solidFill>
              <a:schemeClr val="bg1">
                <a:lumMod val="50000"/>
              </a:schemeClr>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9" name="TextBox 18">
              <a:extLst>
                <a:ext uri="{FF2B5EF4-FFF2-40B4-BE49-F238E27FC236}">
                  <a16:creationId xmlns:a16="http://schemas.microsoft.com/office/drawing/2014/main" xmlns="" id="{E96F84A0-FEFD-444D-9B00-6B0C66C9B76A}"/>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לא יודע/ מסרב</a:t>
              </a:r>
            </a:p>
          </p:txBody>
        </p:sp>
      </p:grpSp>
      <p:graphicFrame>
        <p:nvGraphicFramePr>
          <p:cNvPr id="20" name="תרשים 19">
            <a:extLst>
              <a:ext uri="{FF2B5EF4-FFF2-40B4-BE49-F238E27FC236}">
                <a16:creationId xmlns:a16="http://schemas.microsoft.com/office/drawing/2014/main" xmlns="" id="{5C25C3ED-B556-46F2-A500-6D0821E50402}"/>
              </a:ext>
            </a:extLst>
          </p:cNvPr>
          <p:cNvGraphicFramePr/>
          <p:nvPr>
            <p:extLst>
              <p:ext uri="{D42A27DB-BD31-4B8C-83A1-F6EECF244321}">
                <p14:modId xmlns:p14="http://schemas.microsoft.com/office/powerpoint/2010/main" val="275578789"/>
              </p:ext>
            </p:extLst>
          </p:nvPr>
        </p:nvGraphicFramePr>
        <p:xfrm>
          <a:off x="3377918" y="2180991"/>
          <a:ext cx="4503797" cy="397229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285065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dirty="0">
                <a:solidFill>
                  <a:schemeClr val="tx2"/>
                </a:solidFill>
              </a:rPr>
              <a:t>מתן הרשאות בהתקנת אפליקציות</a:t>
            </a:r>
            <a:endParaRPr lang="he-IL" sz="3200" dirty="0">
              <a:solidFill>
                <a:schemeClr val="tx2"/>
              </a:solidFill>
            </a:endParaRPr>
          </a:p>
        </p:txBody>
      </p:sp>
      <p:sp>
        <p:nvSpPr>
          <p:cNvPr id="7" name="TextBox 6">
            <a:extLst>
              <a:ext uri="{FF2B5EF4-FFF2-40B4-BE49-F238E27FC236}">
                <a16:creationId xmlns:a16="http://schemas.microsoft.com/office/drawing/2014/main" xmlns="" id="{C0AA8D53-271B-4695-9915-30D4413F667B}"/>
              </a:ext>
            </a:extLst>
          </p:cNvPr>
          <p:cNvSpPr txBox="1"/>
          <p:nvPr/>
        </p:nvSpPr>
        <p:spPr>
          <a:xfrm>
            <a:off x="2320119" y="1489857"/>
            <a:ext cx="9496059" cy="307777"/>
          </a:xfrm>
          <a:prstGeom prst="rect">
            <a:avLst/>
          </a:prstGeom>
          <a:noFill/>
        </p:spPr>
        <p:txBody>
          <a:bodyPr wrap="square" rtlCol="1">
            <a:spAutoFit/>
          </a:bodyPr>
          <a:lstStyle/>
          <a:p>
            <a:r>
              <a:rPr lang="he-IL" sz="1400" b="1" dirty="0">
                <a:solidFill>
                  <a:schemeClr val="tx2"/>
                </a:solidFill>
              </a:rPr>
              <a:t>ההתנהגות הרווחת אצל כשני שלישים מהציבור היא אישור סלקטיבי של הרשאות.</a:t>
            </a:r>
            <a:endParaRPr lang="he-IL" sz="1200" i="1" dirty="0">
              <a:solidFill>
                <a:schemeClr val="tx2"/>
              </a:solidFill>
            </a:endParaRP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4378036" y="6278864"/>
            <a:ext cx="7438141" cy="400110"/>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בעת התקנת אפליקציה חדשה בטלפון הסלולארי, נשאלות שאלות לגבי מתן הרשאות לאפליקציה לשימוש בנתוני הטלפון כגון: רשימת אנשי קשר, מיקום, תמונות וכד'. האם אתה:</a:t>
            </a:r>
          </a:p>
        </p:txBody>
      </p:sp>
      <p:graphicFrame>
        <p:nvGraphicFramePr>
          <p:cNvPr id="5" name="Chart 18">
            <a:extLst>
              <a:ext uri="{FF2B5EF4-FFF2-40B4-BE49-F238E27FC236}">
                <a16:creationId xmlns:a16="http://schemas.microsoft.com/office/drawing/2014/main" xmlns="" id="{ADE1D2F3-3889-427D-BCE1-43DE41451F2E}"/>
              </a:ext>
            </a:extLst>
          </p:cNvPr>
          <p:cNvGraphicFramePr/>
          <p:nvPr>
            <p:extLst>
              <p:ext uri="{D42A27DB-BD31-4B8C-83A1-F6EECF244321}">
                <p14:modId xmlns:p14="http://schemas.microsoft.com/office/powerpoint/2010/main" val="3913649129"/>
              </p:ext>
            </p:extLst>
          </p:nvPr>
        </p:nvGraphicFramePr>
        <p:xfrm>
          <a:off x="3898760" y="1797634"/>
          <a:ext cx="4311595" cy="411089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348415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dirty="0">
                <a:solidFill>
                  <a:schemeClr val="tx2"/>
                </a:solidFill>
              </a:rPr>
              <a:t>שימוש באפליקציות - ניתוח קהלים</a:t>
            </a:r>
            <a:endParaRPr lang="he-IL" sz="3200" dirty="0">
              <a:solidFill>
                <a:schemeClr val="tx2"/>
              </a:solidFill>
            </a:endParaRPr>
          </a:p>
        </p:txBody>
      </p:sp>
      <p:graphicFrame>
        <p:nvGraphicFramePr>
          <p:cNvPr id="3" name="טבלה 2">
            <a:extLst>
              <a:ext uri="{FF2B5EF4-FFF2-40B4-BE49-F238E27FC236}">
                <a16:creationId xmlns:a16="http://schemas.microsoft.com/office/drawing/2014/main" xmlns="" id="{885569F9-C982-4294-BE9C-98C492EC5E2E}"/>
              </a:ext>
            </a:extLst>
          </p:cNvPr>
          <p:cNvGraphicFramePr>
            <a:graphicFrameLocks noGrp="1"/>
          </p:cNvGraphicFramePr>
          <p:nvPr>
            <p:extLst>
              <p:ext uri="{D42A27DB-BD31-4B8C-83A1-F6EECF244321}">
                <p14:modId xmlns:p14="http://schemas.microsoft.com/office/powerpoint/2010/main" val="4244820738"/>
              </p:ext>
            </p:extLst>
          </p:nvPr>
        </p:nvGraphicFramePr>
        <p:xfrm>
          <a:off x="1024932" y="1583824"/>
          <a:ext cx="10702611" cy="4589035"/>
        </p:xfrm>
        <a:graphic>
          <a:graphicData uri="http://schemas.openxmlformats.org/drawingml/2006/table">
            <a:tbl>
              <a:tblPr rtl="1" firstRow="1" bandRow="1">
                <a:tableStyleId>{5C22544A-7EE6-4342-B048-85BDC9FD1C3A}</a:tableStyleId>
              </a:tblPr>
              <a:tblGrid>
                <a:gridCol w="2131419">
                  <a:extLst>
                    <a:ext uri="{9D8B030D-6E8A-4147-A177-3AD203B41FA5}">
                      <a16:colId xmlns:a16="http://schemas.microsoft.com/office/drawing/2014/main" xmlns="" val="1250682108"/>
                    </a:ext>
                  </a:extLst>
                </a:gridCol>
                <a:gridCol w="1071399">
                  <a:extLst>
                    <a:ext uri="{9D8B030D-6E8A-4147-A177-3AD203B41FA5}">
                      <a16:colId xmlns:a16="http://schemas.microsoft.com/office/drawing/2014/main" xmlns="" val="3248419574"/>
                    </a:ext>
                  </a:extLst>
                </a:gridCol>
                <a:gridCol w="1071399">
                  <a:extLst>
                    <a:ext uri="{9D8B030D-6E8A-4147-A177-3AD203B41FA5}">
                      <a16:colId xmlns:a16="http://schemas.microsoft.com/office/drawing/2014/main" xmlns="" val="4022946808"/>
                    </a:ext>
                  </a:extLst>
                </a:gridCol>
                <a:gridCol w="1071399">
                  <a:extLst>
                    <a:ext uri="{9D8B030D-6E8A-4147-A177-3AD203B41FA5}">
                      <a16:colId xmlns:a16="http://schemas.microsoft.com/office/drawing/2014/main" xmlns="" val="2550586627"/>
                    </a:ext>
                  </a:extLst>
                </a:gridCol>
                <a:gridCol w="1071399">
                  <a:extLst>
                    <a:ext uri="{9D8B030D-6E8A-4147-A177-3AD203B41FA5}">
                      <a16:colId xmlns:a16="http://schemas.microsoft.com/office/drawing/2014/main" xmlns="" val="2246975306"/>
                    </a:ext>
                  </a:extLst>
                </a:gridCol>
                <a:gridCol w="1071399">
                  <a:extLst>
                    <a:ext uri="{9D8B030D-6E8A-4147-A177-3AD203B41FA5}">
                      <a16:colId xmlns:a16="http://schemas.microsoft.com/office/drawing/2014/main" xmlns="" val="301549678"/>
                    </a:ext>
                  </a:extLst>
                </a:gridCol>
                <a:gridCol w="1071399">
                  <a:extLst>
                    <a:ext uri="{9D8B030D-6E8A-4147-A177-3AD203B41FA5}">
                      <a16:colId xmlns:a16="http://schemas.microsoft.com/office/drawing/2014/main" xmlns="" val="3599595545"/>
                    </a:ext>
                  </a:extLst>
                </a:gridCol>
                <a:gridCol w="1071399">
                  <a:extLst>
                    <a:ext uri="{9D8B030D-6E8A-4147-A177-3AD203B41FA5}">
                      <a16:colId xmlns:a16="http://schemas.microsoft.com/office/drawing/2014/main" xmlns="" val="1649776180"/>
                    </a:ext>
                  </a:extLst>
                </a:gridCol>
                <a:gridCol w="1071399">
                  <a:extLst>
                    <a:ext uri="{9D8B030D-6E8A-4147-A177-3AD203B41FA5}">
                      <a16:colId xmlns:a16="http://schemas.microsoft.com/office/drawing/2014/main" xmlns="" val="1332546011"/>
                    </a:ext>
                  </a:extLst>
                </a:gridCol>
              </a:tblGrid>
              <a:tr h="359485">
                <a:tc>
                  <a:txBody>
                    <a:bodyPr/>
                    <a:lstStyle/>
                    <a:p>
                      <a:pPr rtl="1"/>
                      <a:endParaRPr lang="he-IL" sz="1400" dirty="0"/>
                    </a:p>
                  </a:txBody>
                  <a:tcPr/>
                </a:tc>
                <a:tc gridSpan="2">
                  <a:txBody>
                    <a:bodyPr/>
                    <a:lstStyle/>
                    <a:p>
                      <a:pPr algn="ctr" rtl="1"/>
                      <a:r>
                        <a:rPr lang="he-IL" sz="1400" dirty="0"/>
                        <a:t>דת</a:t>
                      </a:r>
                    </a:p>
                  </a:txBody>
                  <a:tcPr anchor="ctr">
                    <a:lnR w="38100" cap="flat" cmpd="sng" algn="ctr">
                      <a:solidFill>
                        <a:schemeClr val="bg1"/>
                      </a:solidFill>
                      <a:prstDash val="solid"/>
                      <a:round/>
                      <a:headEnd type="none" w="med" len="med"/>
                      <a:tailEnd type="none" w="med" len="med"/>
                    </a:lnR>
                  </a:tcPr>
                </a:tc>
                <a:tc hMerge="1">
                  <a:txBody>
                    <a:bodyPr/>
                    <a:lstStyle/>
                    <a:p>
                      <a:pPr rtl="1"/>
                      <a:endParaRPr lang="he-IL" sz="1400" dirty="0"/>
                    </a:p>
                  </a:txBody>
                  <a:tcPr/>
                </a:tc>
                <a:tc gridSpan="2">
                  <a:txBody>
                    <a:bodyPr/>
                    <a:lstStyle/>
                    <a:p>
                      <a:pPr algn="ctr" rtl="1"/>
                      <a:r>
                        <a:rPr lang="he-IL" sz="1400" dirty="0"/>
                        <a:t>מגדר</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tcPr>
                </a:tc>
                <a:tc hMerge="1">
                  <a:txBody>
                    <a:bodyPr/>
                    <a:lstStyle/>
                    <a:p>
                      <a:pPr rtl="1"/>
                      <a:endParaRPr lang="he-IL" sz="1400" dirty="0"/>
                    </a:p>
                  </a:txBody>
                  <a:tcPr/>
                </a:tc>
                <a:tc gridSpan="4">
                  <a:txBody>
                    <a:bodyPr/>
                    <a:lstStyle/>
                    <a:p>
                      <a:pPr algn="ctr" rtl="1"/>
                      <a:r>
                        <a:rPr lang="he-IL" sz="1400" dirty="0"/>
                        <a:t>גיל</a:t>
                      </a:r>
                    </a:p>
                  </a:txBody>
                  <a:tcPr anchor="ctr">
                    <a:lnL w="38100" cap="flat" cmpd="sng" algn="ctr">
                      <a:solidFill>
                        <a:schemeClr val="bg1"/>
                      </a:solidFill>
                      <a:prstDash val="solid"/>
                      <a:round/>
                      <a:headEnd type="none" w="med" len="med"/>
                      <a:tailEnd type="none" w="med" len="med"/>
                    </a:lnL>
                  </a:tcPr>
                </a:tc>
                <a:tc hMerge="1">
                  <a:txBody>
                    <a:bodyPr/>
                    <a:lstStyle/>
                    <a:p>
                      <a:pPr rtl="1"/>
                      <a:endParaRPr lang="he-IL" sz="1400" dirty="0"/>
                    </a:p>
                  </a:txBody>
                  <a:tcPr/>
                </a:tc>
                <a:tc hMerge="1">
                  <a:txBody>
                    <a:bodyPr/>
                    <a:lstStyle/>
                    <a:p>
                      <a:pPr rtl="1"/>
                      <a:endParaRPr lang="he-IL" sz="1400" dirty="0"/>
                    </a:p>
                  </a:txBody>
                  <a:tcPr/>
                </a:tc>
                <a:tc hMerge="1">
                  <a:txBody>
                    <a:bodyPr/>
                    <a:lstStyle/>
                    <a:p>
                      <a:pPr rtl="1"/>
                      <a:endParaRPr lang="he-IL" sz="1400" dirty="0"/>
                    </a:p>
                  </a:txBody>
                  <a:tcPr/>
                </a:tc>
                <a:extLst>
                  <a:ext uri="{0D108BD9-81ED-4DB2-BD59-A6C34878D82A}">
                    <a16:rowId xmlns:a16="http://schemas.microsoft.com/office/drawing/2014/main" xmlns="" val="2386630322"/>
                  </a:ext>
                </a:extLst>
              </a:tr>
              <a:tr h="359485">
                <a:tc>
                  <a:txBody>
                    <a:bodyPr/>
                    <a:lstStyle/>
                    <a:p>
                      <a:pPr rtl="1"/>
                      <a:endParaRPr lang="he-IL" sz="1400" dirty="0"/>
                    </a:p>
                  </a:txBody>
                  <a:tcPr>
                    <a:solidFill>
                      <a:srgbClr val="5B9BD5"/>
                    </a:solidFill>
                  </a:tcPr>
                </a:tc>
                <a:tc>
                  <a:txBody>
                    <a:bodyPr/>
                    <a:lstStyle/>
                    <a:p>
                      <a:pPr algn="ctr" rtl="1"/>
                      <a:r>
                        <a:rPr lang="he-IL" sz="1400" b="1" dirty="0"/>
                        <a:t>יהודי</a:t>
                      </a:r>
                    </a:p>
                  </a:txBody>
                  <a:tcPr anchor="ctr">
                    <a:solidFill>
                      <a:srgbClr val="5B9BD5"/>
                    </a:solidFill>
                  </a:tcPr>
                </a:tc>
                <a:tc>
                  <a:txBody>
                    <a:bodyPr/>
                    <a:lstStyle/>
                    <a:p>
                      <a:pPr algn="ctr" rtl="1"/>
                      <a:r>
                        <a:rPr lang="he-IL" sz="1400" b="1" dirty="0"/>
                        <a:t>ערבי</a:t>
                      </a:r>
                    </a:p>
                  </a:txBody>
                  <a:tcPr anchor="ctr">
                    <a:lnR w="38100" cap="flat" cmpd="sng" algn="ctr">
                      <a:solidFill>
                        <a:schemeClr val="bg1"/>
                      </a:solidFill>
                      <a:prstDash val="solid"/>
                      <a:round/>
                      <a:headEnd type="none" w="med" len="med"/>
                      <a:tailEnd type="none" w="med" len="med"/>
                    </a:lnR>
                    <a:solidFill>
                      <a:srgbClr val="5B9BD5"/>
                    </a:solidFill>
                  </a:tcPr>
                </a:tc>
                <a:tc>
                  <a:txBody>
                    <a:bodyPr/>
                    <a:lstStyle/>
                    <a:p>
                      <a:pPr algn="ctr" rtl="1"/>
                      <a:r>
                        <a:rPr lang="he-IL" sz="1400" b="1" dirty="0"/>
                        <a:t>זכר</a:t>
                      </a:r>
                    </a:p>
                  </a:txBody>
                  <a:tcPr anchor="ctr">
                    <a:lnL w="38100" cap="flat" cmpd="sng" algn="ctr">
                      <a:solidFill>
                        <a:schemeClr val="bg1"/>
                      </a:solidFill>
                      <a:prstDash val="solid"/>
                      <a:round/>
                      <a:headEnd type="none" w="med" len="med"/>
                      <a:tailEnd type="none" w="med" len="med"/>
                    </a:lnL>
                    <a:solidFill>
                      <a:srgbClr val="5B9BD5"/>
                    </a:solidFill>
                  </a:tcPr>
                </a:tc>
                <a:tc>
                  <a:txBody>
                    <a:bodyPr/>
                    <a:lstStyle/>
                    <a:p>
                      <a:pPr algn="ctr" rtl="1"/>
                      <a:r>
                        <a:rPr lang="he-IL" sz="1400" b="1" dirty="0"/>
                        <a:t>נקבה</a:t>
                      </a:r>
                    </a:p>
                  </a:txBody>
                  <a:tcPr anchor="ctr">
                    <a:lnR w="38100" cap="flat" cmpd="sng" algn="ctr">
                      <a:solidFill>
                        <a:schemeClr val="bg1"/>
                      </a:solidFill>
                      <a:prstDash val="solid"/>
                      <a:round/>
                      <a:headEnd type="none" w="med" len="med"/>
                      <a:tailEnd type="none" w="med" len="med"/>
                    </a:lnR>
                    <a:solidFill>
                      <a:srgbClr val="5B9BD5"/>
                    </a:solidFill>
                  </a:tcPr>
                </a:tc>
                <a:tc>
                  <a:txBody>
                    <a:bodyPr/>
                    <a:lstStyle/>
                    <a:p>
                      <a:pPr algn="ctr" rtl="1"/>
                      <a:r>
                        <a:rPr lang="he-IL" sz="1400" b="1" dirty="0"/>
                        <a:t>14-17</a:t>
                      </a:r>
                    </a:p>
                  </a:txBody>
                  <a:tcPr anchor="ctr">
                    <a:lnL w="38100" cap="flat" cmpd="sng" algn="ctr">
                      <a:solidFill>
                        <a:schemeClr val="bg1"/>
                      </a:solidFill>
                      <a:prstDash val="solid"/>
                      <a:round/>
                      <a:headEnd type="none" w="med" len="med"/>
                      <a:tailEnd type="none" w="med" len="med"/>
                    </a:lnL>
                    <a:solidFill>
                      <a:srgbClr val="5B9BD5"/>
                    </a:solidFill>
                  </a:tcPr>
                </a:tc>
                <a:tc>
                  <a:txBody>
                    <a:bodyPr/>
                    <a:lstStyle/>
                    <a:p>
                      <a:pPr algn="ctr" rtl="1"/>
                      <a:r>
                        <a:rPr lang="he-IL" sz="1400" b="1" dirty="0"/>
                        <a:t>18-34</a:t>
                      </a:r>
                    </a:p>
                  </a:txBody>
                  <a:tcPr anchor="ctr">
                    <a:solidFill>
                      <a:srgbClr val="5B9BD5"/>
                    </a:solidFill>
                  </a:tcPr>
                </a:tc>
                <a:tc>
                  <a:txBody>
                    <a:bodyPr/>
                    <a:lstStyle/>
                    <a:p>
                      <a:pPr algn="ctr" rtl="1"/>
                      <a:r>
                        <a:rPr lang="he-IL" sz="1400" b="1" dirty="0"/>
                        <a:t>35-55</a:t>
                      </a:r>
                    </a:p>
                  </a:txBody>
                  <a:tcPr anchor="ctr">
                    <a:solidFill>
                      <a:srgbClr val="5B9BD5"/>
                    </a:solidFill>
                  </a:tcPr>
                </a:tc>
                <a:tc>
                  <a:txBody>
                    <a:bodyPr/>
                    <a:lstStyle/>
                    <a:p>
                      <a:pPr algn="ctr" rtl="1"/>
                      <a:r>
                        <a:rPr lang="he-IL" sz="1400" b="1" dirty="0"/>
                        <a:t>55+</a:t>
                      </a:r>
                    </a:p>
                  </a:txBody>
                  <a:tcPr anchor="ctr">
                    <a:solidFill>
                      <a:srgbClr val="5B9BD5"/>
                    </a:solidFill>
                  </a:tcPr>
                </a:tc>
                <a:extLst>
                  <a:ext uri="{0D108BD9-81ED-4DB2-BD59-A6C34878D82A}">
                    <a16:rowId xmlns:a16="http://schemas.microsoft.com/office/drawing/2014/main" xmlns="" val="2527333430"/>
                  </a:ext>
                </a:extLst>
              </a:tr>
              <a:tr h="502294">
                <a:tc>
                  <a:txBody>
                    <a:bodyPr/>
                    <a:lstStyle/>
                    <a:p>
                      <a:pPr rtl="1"/>
                      <a:r>
                        <a:rPr lang="he-IL" sz="1400" dirty="0"/>
                        <a:t>מדיניות הפרטיות מהווה שיקול בהורדת אפליקציות</a:t>
                      </a:r>
                    </a:p>
                  </a:txBody>
                  <a:tcPr/>
                </a:tc>
                <a:tc>
                  <a:txBody>
                    <a:bodyPr/>
                    <a:lstStyle/>
                    <a:p>
                      <a:pPr algn="ctr" rtl="0" fontAlgn="t"/>
                      <a:r>
                        <a:rPr lang="he-IL" sz="1400" kern="1200" dirty="0">
                          <a:solidFill>
                            <a:schemeClr val="dk1"/>
                          </a:solidFill>
                          <a:latin typeface="+mn-lt"/>
                          <a:ea typeface="+mn-ea"/>
                          <a:cs typeface="+mn-cs"/>
                        </a:rPr>
                        <a:t>37%</a:t>
                      </a:r>
                    </a:p>
                  </a:txBody>
                  <a:tcPr marL="7620" marR="7620" marT="7620" marB="0" anchor="ctr"/>
                </a:tc>
                <a:tc>
                  <a:txBody>
                    <a:bodyPr/>
                    <a:lstStyle/>
                    <a:p>
                      <a:pPr algn="ctr" rtl="0" fontAlgn="t"/>
                      <a:r>
                        <a:rPr lang="he-IL" sz="1400" kern="1200" dirty="0">
                          <a:solidFill>
                            <a:schemeClr val="dk1"/>
                          </a:solidFill>
                          <a:latin typeface="+mn-lt"/>
                          <a:ea typeface="+mn-ea"/>
                          <a:cs typeface="+mn-cs"/>
                        </a:rPr>
                        <a:t>44%</a:t>
                      </a:r>
                    </a:p>
                  </a:txBody>
                  <a:tcPr marL="7620" marR="7620" marT="7620" marB="0" anchor="ctr">
                    <a:lnR w="38100" cap="flat" cmpd="sng" algn="ctr">
                      <a:solidFill>
                        <a:schemeClr val="bg1"/>
                      </a:solidFill>
                      <a:prstDash val="solid"/>
                      <a:round/>
                      <a:headEnd type="none" w="med" len="med"/>
                      <a:tailEnd type="none" w="med" len="med"/>
                    </a:lnR>
                  </a:tcPr>
                </a:tc>
                <a:tc>
                  <a:txBody>
                    <a:bodyPr/>
                    <a:lstStyle/>
                    <a:p>
                      <a:pPr algn="ctr" rtl="0" fontAlgn="t"/>
                      <a:r>
                        <a:rPr lang="he-IL" sz="1400" kern="1200" dirty="0">
                          <a:solidFill>
                            <a:schemeClr val="dk1"/>
                          </a:solidFill>
                          <a:latin typeface="+mn-lt"/>
                          <a:ea typeface="+mn-ea"/>
                          <a:cs typeface="+mn-cs"/>
                        </a:rPr>
                        <a:t>38%</a:t>
                      </a:r>
                    </a:p>
                  </a:txBody>
                  <a:tcPr marL="7620" marR="7620" marT="7620" marB="0" anchor="ctr">
                    <a:lnL w="38100" cap="flat" cmpd="sng" algn="ctr">
                      <a:solidFill>
                        <a:schemeClr val="bg1"/>
                      </a:solidFill>
                      <a:prstDash val="solid"/>
                      <a:round/>
                      <a:headEnd type="none" w="med" len="med"/>
                      <a:tailEnd type="none" w="med" len="med"/>
                    </a:lnL>
                  </a:tcPr>
                </a:tc>
                <a:tc>
                  <a:txBody>
                    <a:bodyPr/>
                    <a:lstStyle/>
                    <a:p>
                      <a:pPr algn="ctr" rtl="0" fontAlgn="t"/>
                      <a:r>
                        <a:rPr lang="he-IL" sz="1400" kern="1200" dirty="0">
                          <a:solidFill>
                            <a:schemeClr val="dk1"/>
                          </a:solidFill>
                          <a:latin typeface="+mn-lt"/>
                          <a:ea typeface="+mn-ea"/>
                          <a:cs typeface="+mn-cs"/>
                        </a:rPr>
                        <a:t>38%</a:t>
                      </a:r>
                    </a:p>
                  </a:txBody>
                  <a:tcPr marL="7620" marR="7620" marT="7620" marB="0" anchor="ctr">
                    <a:lnR w="38100" cap="flat" cmpd="sng" algn="ctr">
                      <a:solidFill>
                        <a:schemeClr val="bg1"/>
                      </a:solidFill>
                      <a:prstDash val="solid"/>
                      <a:round/>
                      <a:headEnd type="none" w="med" len="med"/>
                      <a:tailEnd type="none" w="med" len="med"/>
                    </a:lnR>
                  </a:tcPr>
                </a:tc>
                <a:tc>
                  <a:txBody>
                    <a:bodyPr/>
                    <a:lstStyle/>
                    <a:p>
                      <a:pPr algn="ctr" rtl="0" fontAlgn="t"/>
                      <a:r>
                        <a:rPr lang="he-IL" sz="1400" kern="1200" dirty="0">
                          <a:solidFill>
                            <a:schemeClr val="dk1"/>
                          </a:solidFill>
                          <a:latin typeface="+mn-lt"/>
                          <a:ea typeface="+mn-ea"/>
                          <a:cs typeface="+mn-cs"/>
                        </a:rPr>
                        <a:t>21%</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dirty="0">
                          <a:solidFill>
                            <a:schemeClr val="dk1"/>
                          </a:solidFill>
                          <a:latin typeface="+mn-lt"/>
                          <a:ea typeface="+mn-ea"/>
                          <a:cs typeface="+mn-cs"/>
                        </a:rPr>
                        <a:t>33%</a:t>
                      </a:r>
                    </a:p>
                  </a:txBody>
                  <a:tcPr marL="7620" marR="7620" marT="7620" marB="0" anchor="ctr"/>
                </a:tc>
                <a:tc>
                  <a:txBody>
                    <a:bodyPr/>
                    <a:lstStyle/>
                    <a:p>
                      <a:pPr algn="ctr" rtl="0" fontAlgn="t"/>
                      <a:r>
                        <a:rPr lang="he-IL" sz="1400" kern="1200" dirty="0">
                          <a:solidFill>
                            <a:schemeClr val="dk1"/>
                          </a:solidFill>
                          <a:latin typeface="+mn-lt"/>
                          <a:ea typeface="+mn-ea"/>
                          <a:cs typeface="+mn-cs"/>
                        </a:rPr>
                        <a:t>43%</a:t>
                      </a:r>
                    </a:p>
                  </a:txBody>
                  <a:tcPr marL="7620" marR="7620" marT="7620" marB="0" anchor="ctr">
                    <a:solidFill>
                      <a:srgbClr val="A9D18E"/>
                    </a:solidFill>
                  </a:tcPr>
                </a:tc>
                <a:tc>
                  <a:txBody>
                    <a:bodyPr/>
                    <a:lstStyle/>
                    <a:p>
                      <a:pPr algn="ctr" rtl="0" fontAlgn="t"/>
                      <a:r>
                        <a:rPr lang="he-IL" sz="1400" kern="1200" dirty="0">
                          <a:solidFill>
                            <a:schemeClr val="dk1"/>
                          </a:solidFill>
                          <a:latin typeface="+mn-lt"/>
                          <a:ea typeface="+mn-ea"/>
                          <a:cs typeface="+mn-cs"/>
                        </a:rPr>
                        <a:t>42%</a:t>
                      </a:r>
                    </a:p>
                  </a:txBody>
                  <a:tcPr marL="7620" marR="7620" marT="7620" marB="0" anchor="ctr">
                    <a:solidFill>
                      <a:srgbClr val="A9D18E"/>
                    </a:solidFill>
                  </a:tcPr>
                </a:tc>
                <a:extLst>
                  <a:ext uri="{0D108BD9-81ED-4DB2-BD59-A6C34878D82A}">
                    <a16:rowId xmlns:a16="http://schemas.microsoft.com/office/drawing/2014/main" xmlns="" val="1417726315"/>
                  </a:ext>
                </a:extLst>
              </a:tr>
              <a:tr h="502294">
                <a:tc>
                  <a:txBody>
                    <a:bodyPr/>
                    <a:lstStyle/>
                    <a:p>
                      <a:pPr rtl="1"/>
                      <a:r>
                        <a:rPr lang="he-IL" sz="1400" dirty="0"/>
                        <a:t>סה"כ קוראים כיום מדיניות פרטיות באפליקציות</a:t>
                      </a:r>
                    </a:p>
                  </a:txBody>
                  <a:tcPr/>
                </a:tc>
                <a:tc>
                  <a:txBody>
                    <a:bodyPr/>
                    <a:lstStyle/>
                    <a:p>
                      <a:pPr algn="ctr" rtl="1"/>
                      <a:r>
                        <a:rPr lang="he-IL" sz="1400" dirty="0"/>
                        <a:t>69%</a:t>
                      </a:r>
                    </a:p>
                  </a:txBody>
                  <a:tcPr anchor="ctr"/>
                </a:tc>
                <a:tc>
                  <a:txBody>
                    <a:bodyPr/>
                    <a:lstStyle/>
                    <a:p>
                      <a:pPr algn="ctr" rtl="1"/>
                      <a:r>
                        <a:rPr lang="he-IL" sz="1400" dirty="0"/>
                        <a:t>70%</a:t>
                      </a:r>
                    </a:p>
                  </a:txBody>
                  <a:tcPr anchor="ctr">
                    <a:lnR w="38100" cap="flat" cmpd="sng" algn="ctr">
                      <a:solidFill>
                        <a:schemeClr val="bg1"/>
                      </a:solidFill>
                      <a:prstDash val="solid"/>
                      <a:round/>
                      <a:headEnd type="none" w="med" len="med"/>
                      <a:tailEnd type="none" w="med" len="med"/>
                    </a:lnR>
                  </a:tcPr>
                </a:tc>
                <a:tc>
                  <a:txBody>
                    <a:bodyPr/>
                    <a:lstStyle/>
                    <a:p>
                      <a:pPr algn="ctr" rtl="1"/>
                      <a:r>
                        <a:rPr lang="he-IL" sz="1400" dirty="0"/>
                        <a:t>67%</a:t>
                      </a:r>
                    </a:p>
                  </a:txBody>
                  <a:tcPr anchor="ctr">
                    <a:lnL w="38100" cap="flat" cmpd="sng" algn="ctr">
                      <a:solidFill>
                        <a:schemeClr val="bg1"/>
                      </a:solidFill>
                      <a:prstDash val="solid"/>
                      <a:round/>
                      <a:headEnd type="none" w="med" len="med"/>
                      <a:tailEnd type="none" w="med" len="med"/>
                    </a:lnL>
                  </a:tcPr>
                </a:tc>
                <a:tc>
                  <a:txBody>
                    <a:bodyPr/>
                    <a:lstStyle/>
                    <a:p>
                      <a:pPr algn="ctr" rtl="1"/>
                      <a:r>
                        <a:rPr lang="he-IL" sz="1400" dirty="0"/>
                        <a:t>71%</a:t>
                      </a:r>
                    </a:p>
                  </a:txBody>
                  <a:tcPr anchor="ctr">
                    <a:lnR w="38100" cap="flat" cmpd="sng" algn="ctr">
                      <a:solidFill>
                        <a:schemeClr val="bg1"/>
                      </a:solidFill>
                      <a:prstDash val="solid"/>
                      <a:round/>
                      <a:headEnd type="none" w="med" len="med"/>
                      <a:tailEnd type="none" w="med" len="med"/>
                    </a:lnR>
                  </a:tcPr>
                </a:tc>
                <a:tc>
                  <a:txBody>
                    <a:bodyPr/>
                    <a:lstStyle/>
                    <a:p>
                      <a:pPr algn="ctr" rtl="1"/>
                      <a:r>
                        <a:rPr lang="he-IL" sz="1400" dirty="0"/>
                        <a:t>52%</a:t>
                      </a:r>
                    </a:p>
                  </a:txBody>
                  <a:tcPr anchor="ctr">
                    <a:lnL w="38100" cap="flat" cmpd="sng" algn="ctr">
                      <a:solidFill>
                        <a:schemeClr val="bg1"/>
                      </a:solidFill>
                      <a:prstDash val="solid"/>
                      <a:round/>
                      <a:headEnd type="none" w="med" len="med"/>
                      <a:tailEnd type="none" w="med" len="med"/>
                    </a:lnL>
                    <a:solidFill>
                      <a:srgbClr val="F1A78A"/>
                    </a:solidFill>
                  </a:tcPr>
                </a:tc>
                <a:tc>
                  <a:txBody>
                    <a:bodyPr/>
                    <a:lstStyle/>
                    <a:p>
                      <a:pPr algn="ctr" rtl="1"/>
                      <a:r>
                        <a:rPr lang="he-IL" sz="1400" dirty="0"/>
                        <a:t>67%</a:t>
                      </a:r>
                    </a:p>
                  </a:txBody>
                  <a:tcPr anchor="ctr"/>
                </a:tc>
                <a:tc>
                  <a:txBody>
                    <a:bodyPr/>
                    <a:lstStyle/>
                    <a:p>
                      <a:pPr algn="ctr" rtl="1"/>
                      <a:r>
                        <a:rPr lang="he-IL" sz="1400" dirty="0"/>
                        <a:t>68%</a:t>
                      </a:r>
                    </a:p>
                  </a:txBody>
                  <a:tcPr anchor="ctr"/>
                </a:tc>
                <a:tc>
                  <a:txBody>
                    <a:bodyPr/>
                    <a:lstStyle/>
                    <a:p>
                      <a:pPr algn="ctr" rtl="1"/>
                      <a:r>
                        <a:rPr lang="he-IL" sz="1400" dirty="0"/>
                        <a:t>76%</a:t>
                      </a:r>
                    </a:p>
                  </a:txBody>
                  <a:tcPr anchor="ctr">
                    <a:solidFill>
                      <a:srgbClr val="A9D18E"/>
                    </a:solidFill>
                  </a:tcPr>
                </a:tc>
                <a:extLst>
                  <a:ext uri="{0D108BD9-81ED-4DB2-BD59-A6C34878D82A}">
                    <a16:rowId xmlns:a16="http://schemas.microsoft.com/office/drawing/2014/main" xmlns="" val="3019256073"/>
                  </a:ext>
                </a:extLst>
              </a:tr>
              <a:tr h="502294">
                <a:tc>
                  <a:txBody>
                    <a:bodyPr/>
                    <a:lstStyle/>
                    <a:p>
                      <a:pPr rtl="1"/>
                      <a:r>
                        <a:rPr lang="he-IL" sz="1400" dirty="0"/>
                        <a:t>קוראים כיום בעיון מדיניות פרטיות באפליקציות</a:t>
                      </a:r>
                    </a:p>
                  </a:txBody>
                  <a:tcPr/>
                </a:tc>
                <a:tc>
                  <a:txBody>
                    <a:bodyPr/>
                    <a:lstStyle/>
                    <a:p>
                      <a:pPr algn="ctr" rtl="0" fontAlgn="t"/>
                      <a:r>
                        <a:rPr lang="he-IL" sz="1400" kern="1200" dirty="0">
                          <a:solidFill>
                            <a:schemeClr val="dk1"/>
                          </a:solidFill>
                          <a:latin typeface="+mn-lt"/>
                          <a:ea typeface="+mn-ea"/>
                          <a:cs typeface="+mn-cs"/>
                        </a:rPr>
                        <a:t>16%</a:t>
                      </a:r>
                    </a:p>
                  </a:txBody>
                  <a:tcPr marL="7620" marR="7620" marT="7620" marB="0" anchor="ctr">
                    <a:solidFill>
                      <a:srgbClr val="F1A78A"/>
                    </a:solidFill>
                  </a:tcPr>
                </a:tc>
                <a:tc>
                  <a:txBody>
                    <a:bodyPr/>
                    <a:lstStyle/>
                    <a:p>
                      <a:pPr algn="ctr" rtl="0" fontAlgn="t"/>
                      <a:r>
                        <a:rPr lang="he-IL" sz="1400" kern="1200" dirty="0">
                          <a:solidFill>
                            <a:schemeClr val="dk1"/>
                          </a:solidFill>
                          <a:latin typeface="+mn-lt"/>
                          <a:ea typeface="+mn-ea"/>
                          <a:cs typeface="+mn-cs"/>
                        </a:rPr>
                        <a:t>29%</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t"/>
                      <a:r>
                        <a:rPr lang="he-IL" sz="1400" kern="1200" dirty="0">
                          <a:solidFill>
                            <a:schemeClr val="dk1"/>
                          </a:solidFill>
                          <a:latin typeface="+mn-lt"/>
                          <a:ea typeface="+mn-ea"/>
                          <a:cs typeface="+mn-cs"/>
                        </a:rPr>
                        <a:t>15%</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dirty="0">
                          <a:solidFill>
                            <a:schemeClr val="dk1"/>
                          </a:solidFill>
                          <a:latin typeface="+mn-lt"/>
                          <a:ea typeface="+mn-ea"/>
                          <a:cs typeface="+mn-cs"/>
                        </a:rPr>
                        <a:t>22%</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t"/>
                      <a:r>
                        <a:rPr lang="he-IL" sz="1400" kern="1200" dirty="0">
                          <a:solidFill>
                            <a:schemeClr val="dk1"/>
                          </a:solidFill>
                          <a:latin typeface="+mn-lt"/>
                          <a:ea typeface="+mn-ea"/>
                          <a:cs typeface="+mn-cs"/>
                        </a:rPr>
                        <a:t>7%</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dirty="0">
                          <a:solidFill>
                            <a:schemeClr val="dk1"/>
                          </a:solidFill>
                          <a:latin typeface="+mn-lt"/>
                          <a:ea typeface="+mn-ea"/>
                          <a:cs typeface="+mn-cs"/>
                        </a:rPr>
                        <a:t>17%</a:t>
                      </a:r>
                    </a:p>
                  </a:txBody>
                  <a:tcPr marL="7620" marR="7620" marT="7620" marB="0" anchor="ctr"/>
                </a:tc>
                <a:tc>
                  <a:txBody>
                    <a:bodyPr/>
                    <a:lstStyle/>
                    <a:p>
                      <a:pPr algn="ctr" rtl="0" fontAlgn="t"/>
                      <a:r>
                        <a:rPr lang="he-IL" sz="1400" kern="1200" dirty="0">
                          <a:solidFill>
                            <a:schemeClr val="dk1"/>
                          </a:solidFill>
                          <a:latin typeface="+mn-lt"/>
                          <a:ea typeface="+mn-ea"/>
                          <a:cs typeface="+mn-cs"/>
                        </a:rPr>
                        <a:t>23%</a:t>
                      </a:r>
                    </a:p>
                  </a:txBody>
                  <a:tcPr marL="7620" marR="7620" marT="7620" marB="0" anchor="ctr"/>
                </a:tc>
                <a:tc>
                  <a:txBody>
                    <a:bodyPr/>
                    <a:lstStyle/>
                    <a:p>
                      <a:pPr algn="ctr" rtl="0" fontAlgn="t"/>
                      <a:r>
                        <a:rPr lang="he-IL" sz="1400" kern="1200" dirty="0">
                          <a:solidFill>
                            <a:schemeClr val="dk1"/>
                          </a:solidFill>
                          <a:latin typeface="+mn-lt"/>
                          <a:ea typeface="+mn-ea"/>
                          <a:cs typeface="+mn-cs"/>
                        </a:rPr>
                        <a:t>19%</a:t>
                      </a:r>
                    </a:p>
                  </a:txBody>
                  <a:tcPr marL="7620" marR="7620" marT="7620" marB="0" anchor="ctr"/>
                </a:tc>
                <a:extLst>
                  <a:ext uri="{0D108BD9-81ED-4DB2-BD59-A6C34878D82A}">
                    <a16:rowId xmlns:a16="http://schemas.microsoft.com/office/drawing/2014/main" xmlns="" val="700522849"/>
                  </a:ext>
                </a:extLst>
              </a:tr>
              <a:tr h="359485">
                <a:tc>
                  <a:txBody>
                    <a:bodyPr/>
                    <a:lstStyle/>
                    <a:p>
                      <a:pPr rtl="1"/>
                      <a:r>
                        <a:rPr lang="he-IL" sz="1400" dirty="0"/>
                        <a:t>סה"כ יקראו הסבר תמציתי</a:t>
                      </a:r>
                    </a:p>
                  </a:txBody>
                  <a:tcPr/>
                </a:tc>
                <a:tc>
                  <a:txBody>
                    <a:bodyPr/>
                    <a:lstStyle/>
                    <a:p>
                      <a:pPr algn="ctr" rtl="0" fontAlgn="t"/>
                      <a:r>
                        <a:rPr lang="he-IL" sz="1400" kern="1200" dirty="0">
                          <a:solidFill>
                            <a:schemeClr val="dk1"/>
                          </a:solidFill>
                          <a:latin typeface="+mn-lt"/>
                          <a:ea typeface="+mn-ea"/>
                          <a:cs typeface="+mn-cs"/>
                        </a:rPr>
                        <a:t>91%</a:t>
                      </a:r>
                    </a:p>
                  </a:txBody>
                  <a:tcPr marL="7620" marR="7620" marT="7620" marB="0" anchor="ctr">
                    <a:solidFill>
                      <a:srgbClr val="A9D18E"/>
                    </a:solidFill>
                  </a:tcPr>
                </a:tc>
                <a:tc>
                  <a:txBody>
                    <a:bodyPr/>
                    <a:lstStyle/>
                    <a:p>
                      <a:pPr algn="ctr" rtl="0" fontAlgn="t"/>
                      <a:r>
                        <a:rPr lang="he-IL" sz="1400" kern="1200" dirty="0">
                          <a:solidFill>
                            <a:schemeClr val="dk1"/>
                          </a:solidFill>
                          <a:latin typeface="+mn-lt"/>
                          <a:ea typeface="+mn-ea"/>
                          <a:cs typeface="+mn-cs"/>
                        </a:rPr>
                        <a:t>85%</a:t>
                      </a:r>
                    </a:p>
                  </a:txBody>
                  <a:tcPr marL="7620" marR="7620" marT="7620" marB="0" anchor="ctr">
                    <a:lnR w="38100" cap="flat" cmpd="sng" algn="ctr">
                      <a:solidFill>
                        <a:schemeClr val="bg1"/>
                      </a:solidFill>
                      <a:prstDash val="solid"/>
                      <a:round/>
                      <a:headEnd type="none" w="med" len="med"/>
                      <a:tailEnd type="none" w="med" len="med"/>
                    </a:lnR>
                    <a:solidFill>
                      <a:srgbClr val="F1A78A"/>
                    </a:solidFill>
                  </a:tcPr>
                </a:tc>
                <a:tc>
                  <a:txBody>
                    <a:bodyPr/>
                    <a:lstStyle/>
                    <a:p>
                      <a:pPr algn="ctr" rtl="0" fontAlgn="t"/>
                      <a:r>
                        <a:rPr lang="he-IL" sz="1400" kern="1200" dirty="0">
                          <a:solidFill>
                            <a:schemeClr val="dk1"/>
                          </a:solidFill>
                          <a:latin typeface="+mn-lt"/>
                          <a:ea typeface="+mn-ea"/>
                          <a:cs typeface="+mn-cs"/>
                        </a:rPr>
                        <a:t>89%</a:t>
                      </a:r>
                    </a:p>
                  </a:txBody>
                  <a:tcPr marL="7620" marR="7620" marT="7620" marB="0" anchor="ctr">
                    <a:lnL w="38100" cap="flat" cmpd="sng" algn="ctr">
                      <a:solidFill>
                        <a:schemeClr val="bg1"/>
                      </a:solidFill>
                      <a:prstDash val="solid"/>
                      <a:round/>
                      <a:headEnd type="none" w="med" len="med"/>
                      <a:tailEnd type="none" w="med" len="med"/>
                    </a:lnL>
                    <a:solidFill>
                      <a:srgbClr val="D2DEEF"/>
                    </a:solidFill>
                  </a:tcPr>
                </a:tc>
                <a:tc>
                  <a:txBody>
                    <a:bodyPr/>
                    <a:lstStyle/>
                    <a:p>
                      <a:pPr algn="ctr" rtl="0" fontAlgn="t"/>
                      <a:r>
                        <a:rPr lang="he-IL" sz="1400" kern="1200" dirty="0">
                          <a:solidFill>
                            <a:schemeClr val="dk1"/>
                          </a:solidFill>
                          <a:latin typeface="+mn-lt"/>
                          <a:ea typeface="+mn-ea"/>
                          <a:cs typeface="+mn-cs"/>
                        </a:rPr>
                        <a:t>90%</a:t>
                      </a:r>
                    </a:p>
                  </a:txBody>
                  <a:tcPr marL="7620" marR="7620" marT="7620" marB="0" anchor="ctr">
                    <a:lnR w="38100" cap="flat" cmpd="sng" algn="ctr">
                      <a:solidFill>
                        <a:schemeClr val="bg1"/>
                      </a:solidFill>
                      <a:prstDash val="solid"/>
                      <a:round/>
                      <a:headEnd type="none" w="med" len="med"/>
                      <a:tailEnd type="none" w="med" len="med"/>
                    </a:lnR>
                    <a:solidFill>
                      <a:srgbClr val="D2DEEF"/>
                    </a:solidFill>
                  </a:tcPr>
                </a:tc>
                <a:tc>
                  <a:txBody>
                    <a:bodyPr/>
                    <a:lstStyle/>
                    <a:p>
                      <a:pPr algn="ctr" rtl="0" fontAlgn="t"/>
                      <a:r>
                        <a:rPr lang="he-IL" sz="1400" kern="1200" dirty="0">
                          <a:solidFill>
                            <a:schemeClr val="dk1"/>
                          </a:solidFill>
                          <a:latin typeface="+mn-lt"/>
                          <a:ea typeface="+mn-ea"/>
                          <a:cs typeface="+mn-cs"/>
                        </a:rPr>
                        <a:t>77%</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dirty="0">
                          <a:solidFill>
                            <a:schemeClr val="dk1"/>
                          </a:solidFill>
                          <a:latin typeface="+mn-lt"/>
                          <a:ea typeface="+mn-ea"/>
                          <a:cs typeface="+mn-cs"/>
                        </a:rPr>
                        <a:t>90%</a:t>
                      </a:r>
                    </a:p>
                  </a:txBody>
                  <a:tcPr marL="7620" marR="7620" marT="7620" marB="0" anchor="ctr"/>
                </a:tc>
                <a:tc>
                  <a:txBody>
                    <a:bodyPr/>
                    <a:lstStyle/>
                    <a:p>
                      <a:pPr algn="ctr" rtl="0" fontAlgn="t"/>
                      <a:r>
                        <a:rPr lang="he-IL" sz="1400" kern="1200" dirty="0">
                          <a:solidFill>
                            <a:schemeClr val="dk1"/>
                          </a:solidFill>
                          <a:latin typeface="+mn-lt"/>
                          <a:ea typeface="+mn-ea"/>
                          <a:cs typeface="+mn-cs"/>
                        </a:rPr>
                        <a:t>91%</a:t>
                      </a:r>
                    </a:p>
                  </a:txBody>
                  <a:tcPr marL="7620" marR="7620" marT="7620" marB="0" anchor="ctr"/>
                </a:tc>
                <a:tc>
                  <a:txBody>
                    <a:bodyPr/>
                    <a:lstStyle/>
                    <a:p>
                      <a:pPr algn="ctr" rtl="0" fontAlgn="t"/>
                      <a:r>
                        <a:rPr lang="he-IL" sz="1400" kern="1200" dirty="0">
                          <a:solidFill>
                            <a:schemeClr val="dk1"/>
                          </a:solidFill>
                          <a:latin typeface="+mn-lt"/>
                          <a:ea typeface="+mn-ea"/>
                          <a:cs typeface="+mn-cs"/>
                        </a:rPr>
                        <a:t>91%</a:t>
                      </a:r>
                    </a:p>
                  </a:txBody>
                  <a:tcPr marL="7620" marR="7620" marT="7620" marB="0" anchor="ctr"/>
                </a:tc>
                <a:extLst>
                  <a:ext uri="{0D108BD9-81ED-4DB2-BD59-A6C34878D82A}">
                    <a16:rowId xmlns:a16="http://schemas.microsoft.com/office/drawing/2014/main" xmlns="" val="2689423986"/>
                  </a:ext>
                </a:extLst>
              </a:tr>
              <a:tr h="359485">
                <a:tc>
                  <a:txBody>
                    <a:bodyPr/>
                    <a:lstStyle/>
                    <a:p>
                      <a:pPr rtl="1"/>
                      <a:r>
                        <a:rPr lang="he-IL" sz="1400" dirty="0"/>
                        <a:t>יקראו בעיון הסבר תמציתי</a:t>
                      </a:r>
                    </a:p>
                  </a:txBody>
                  <a:tcPr/>
                </a:tc>
                <a:tc>
                  <a:txBody>
                    <a:bodyPr/>
                    <a:lstStyle/>
                    <a:p>
                      <a:pPr algn="ctr" rtl="0" fontAlgn="t"/>
                      <a:r>
                        <a:rPr lang="he-IL" sz="1400" kern="1200" dirty="0">
                          <a:solidFill>
                            <a:schemeClr val="dk1"/>
                          </a:solidFill>
                          <a:latin typeface="+mn-lt"/>
                          <a:ea typeface="+mn-ea"/>
                          <a:cs typeface="+mn-cs"/>
                        </a:rPr>
                        <a:t>62%</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60%</a:t>
                      </a:r>
                    </a:p>
                  </a:txBody>
                  <a:tcPr marL="7620" marR="7620" marT="7620" marB="0" anchor="ctr">
                    <a:lnR w="38100" cap="flat" cmpd="sng" algn="ctr">
                      <a:solidFill>
                        <a:schemeClr val="bg1"/>
                      </a:solidFill>
                      <a:prstDash val="solid"/>
                      <a:round/>
                      <a:headEnd type="none" w="med" len="med"/>
                      <a:tailEnd type="none" w="med" len="med"/>
                    </a:lnR>
                    <a:solidFill>
                      <a:srgbClr val="EAEFF7"/>
                    </a:solidFill>
                  </a:tcPr>
                </a:tc>
                <a:tc>
                  <a:txBody>
                    <a:bodyPr/>
                    <a:lstStyle/>
                    <a:p>
                      <a:pPr algn="ctr" rtl="0" fontAlgn="t"/>
                      <a:r>
                        <a:rPr lang="he-IL" sz="1400" kern="1200" dirty="0">
                          <a:solidFill>
                            <a:schemeClr val="dk1"/>
                          </a:solidFill>
                          <a:latin typeface="+mn-lt"/>
                          <a:ea typeface="+mn-ea"/>
                          <a:cs typeface="+mn-cs"/>
                        </a:rPr>
                        <a:t>57%</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dirty="0">
                          <a:solidFill>
                            <a:schemeClr val="dk1"/>
                          </a:solidFill>
                          <a:latin typeface="+mn-lt"/>
                          <a:ea typeface="+mn-ea"/>
                          <a:cs typeface="+mn-cs"/>
                        </a:rPr>
                        <a:t>67%</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t"/>
                      <a:r>
                        <a:rPr lang="he-IL" sz="1400" kern="1200" dirty="0">
                          <a:solidFill>
                            <a:schemeClr val="dk1"/>
                          </a:solidFill>
                          <a:latin typeface="+mn-lt"/>
                          <a:ea typeface="+mn-ea"/>
                          <a:cs typeface="+mn-cs"/>
                        </a:rPr>
                        <a:t>43%</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dirty="0">
                          <a:solidFill>
                            <a:schemeClr val="dk1"/>
                          </a:solidFill>
                          <a:latin typeface="+mn-lt"/>
                          <a:ea typeface="+mn-ea"/>
                          <a:cs typeface="+mn-cs"/>
                        </a:rPr>
                        <a:t>58%</a:t>
                      </a:r>
                    </a:p>
                  </a:txBody>
                  <a:tcPr marL="7620" marR="7620" marT="7620" marB="0" anchor="ctr"/>
                </a:tc>
                <a:tc>
                  <a:txBody>
                    <a:bodyPr/>
                    <a:lstStyle/>
                    <a:p>
                      <a:pPr algn="ctr" rtl="0" fontAlgn="t"/>
                      <a:r>
                        <a:rPr lang="he-IL" sz="1400" kern="1200" dirty="0">
                          <a:solidFill>
                            <a:schemeClr val="dk1"/>
                          </a:solidFill>
                          <a:latin typeface="+mn-lt"/>
                          <a:ea typeface="+mn-ea"/>
                          <a:cs typeface="+mn-cs"/>
                        </a:rPr>
                        <a:t>68%</a:t>
                      </a:r>
                    </a:p>
                  </a:txBody>
                  <a:tcPr marL="7620" marR="7620" marT="7620" marB="0" anchor="ctr">
                    <a:solidFill>
                      <a:srgbClr val="A9D18E"/>
                    </a:solidFill>
                  </a:tcPr>
                </a:tc>
                <a:tc>
                  <a:txBody>
                    <a:bodyPr/>
                    <a:lstStyle/>
                    <a:p>
                      <a:pPr algn="ctr" rtl="0" fontAlgn="t"/>
                      <a:r>
                        <a:rPr lang="he-IL" sz="1400" kern="1200" dirty="0">
                          <a:solidFill>
                            <a:schemeClr val="dk1"/>
                          </a:solidFill>
                          <a:latin typeface="+mn-lt"/>
                          <a:ea typeface="+mn-ea"/>
                          <a:cs typeface="+mn-cs"/>
                        </a:rPr>
                        <a:t>66%</a:t>
                      </a:r>
                    </a:p>
                  </a:txBody>
                  <a:tcPr marL="7620" marR="7620" marT="7620" marB="0" anchor="ctr">
                    <a:solidFill>
                      <a:srgbClr val="A9D18E"/>
                    </a:solidFill>
                  </a:tcPr>
                </a:tc>
                <a:extLst>
                  <a:ext uri="{0D108BD9-81ED-4DB2-BD59-A6C34878D82A}">
                    <a16:rowId xmlns:a16="http://schemas.microsoft.com/office/drawing/2014/main" xmlns="" val="3981786552"/>
                  </a:ext>
                </a:extLst>
              </a:tr>
              <a:tr h="502294">
                <a:tc>
                  <a:txBody>
                    <a:bodyPr/>
                    <a:lstStyle/>
                    <a:p>
                      <a:pPr rtl="1"/>
                      <a:r>
                        <a:rPr lang="he-IL" sz="1400" dirty="0"/>
                        <a:t>מעדכנים הגדרות פרטיות</a:t>
                      </a:r>
                      <a:r>
                        <a:rPr lang="en-US" sz="1400" dirty="0"/>
                        <a:t/>
                      </a:r>
                      <a:br>
                        <a:rPr lang="en-US" sz="1400" dirty="0"/>
                      </a:br>
                      <a:r>
                        <a:rPr lang="he-IL" sz="1400" dirty="0"/>
                        <a:t>(תמיד/ לפעמים)</a:t>
                      </a:r>
                    </a:p>
                  </a:txBody>
                  <a:tcPr/>
                </a:tc>
                <a:tc>
                  <a:txBody>
                    <a:bodyPr/>
                    <a:lstStyle/>
                    <a:p>
                      <a:pPr algn="ctr" rtl="0" fontAlgn="t"/>
                      <a:r>
                        <a:rPr lang="he-IL" sz="1400" kern="1200" dirty="0">
                          <a:solidFill>
                            <a:schemeClr val="dk1"/>
                          </a:solidFill>
                          <a:latin typeface="+mn-lt"/>
                          <a:ea typeface="+mn-ea"/>
                          <a:cs typeface="+mn-cs"/>
                        </a:rPr>
                        <a:t>72%</a:t>
                      </a:r>
                    </a:p>
                  </a:txBody>
                  <a:tcPr marL="7620" marR="7620" marT="7620" marB="0" anchor="ctr">
                    <a:solidFill>
                      <a:srgbClr val="F1A78A"/>
                    </a:solidFill>
                  </a:tcPr>
                </a:tc>
                <a:tc>
                  <a:txBody>
                    <a:bodyPr/>
                    <a:lstStyle/>
                    <a:p>
                      <a:pPr algn="ctr" rtl="0" fontAlgn="t"/>
                      <a:r>
                        <a:rPr lang="he-IL" sz="1400" kern="1200" dirty="0">
                          <a:solidFill>
                            <a:schemeClr val="dk1"/>
                          </a:solidFill>
                          <a:latin typeface="+mn-lt"/>
                          <a:ea typeface="+mn-ea"/>
                          <a:cs typeface="+mn-cs"/>
                        </a:rPr>
                        <a:t>80%</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t"/>
                      <a:r>
                        <a:rPr lang="he-IL" sz="1400" kern="1200" dirty="0">
                          <a:solidFill>
                            <a:schemeClr val="dk1"/>
                          </a:solidFill>
                          <a:latin typeface="+mn-lt"/>
                          <a:ea typeface="+mn-ea"/>
                          <a:cs typeface="+mn-cs"/>
                        </a:rPr>
                        <a:t>77%</a:t>
                      </a:r>
                    </a:p>
                  </a:txBody>
                  <a:tcPr marL="7620" marR="7620" marT="7620" marB="0" anchor="ctr">
                    <a:lnL w="38100" cap="flat" cmpd="sng" algn="ctr">
                      <a:solidFill>
                        <a:schemeClr val="bg1"/>
                      </a:solidFill>
                      <a:prstDash val="solid"/>
                      <a:round/>
                      <a:headEnd type="none" w="med" len="med"/>
                      <a:tailEnd type="none" w="med" len="med"/>
                    </a:lnL>
                    <a:solidFill>
                      <a:srgbClr val="A9D18E"/>
                    </a:solidFill>
                  </a:tcPr>
                </a:tc>
                <a:tc>
                  <a:txBody>
                    <a:bodyPr/>
                    <a:lstStyle/>
                    <a:p>
                      <a:pPr algn="ctr" rtl="0" fontAlgn="t"/>
                      <a:r>
                        <a:rPr lang="he-IL" sz="1400" kern="1200" dirty="0">
                          <a:solidFill>
                            <a:schemeClr val="dk1"/>
                          </a:solidFill>
                          <a:latin typeface="+mn-lt"/>
                          <a:ea typeface="+mn-ea"/>
                          <a:cs typeface="+mn-cs"/>
                        </a:rPr>
                        <a:t>70%</a:t>
                      </a:r>
                    </a:p>
                  </a:txBody>
                  <a:tcPr marL="7620" marR="7620" marT="7620" marB="0" anchor="ctr">
                    <a:lnR w="38100" cap="flat" cmpd="sng" algn="ctr">
                      <a:solidFill>
                        <a:schemeClr val="bg1"/>
                      </a:solidFill>
                      <a:prstDash val="solid"/>
                      <a:round/>
                      <a:headEnd type="none" w="med" len="med"/>
                      <a:tailEnd type="none" w="med" len="med"/>
                    </a:lnR>
                    <a:solidFill>
                      <a:srgbClr val="F1A78A"/>
                    </a:solidFill>
                  </a:tcPr>
                </a:tc>
                <a:tc>
                  <a:txBody>
                    <a:bodyPr/>
                    <a:lstStyle/>
                    <a:p>
                      <a:pPr algn="ctr" rtl="0" fontAlgn="t"/>
                      <a:r>
                        <a:rPr lang="he-IL" sz="1400" kern="1200" dirty="0">
                          <a:solidFill>
                            <a:schemeClr val="dk1"/>
                          </a:solidFill>
                          <a:latin typeface="+mn-lt"/>
                          <a:ea typeface="+mn-ea"/>
                          <a:cs typeface="+mn-cs"/>
                        </a:rPr>
                        <a:t>70%</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dirty="0">
                          <a:solidFill>
                            <a:schemeClr val="dk1"/>
                          </a:solidFill>
                          <a:latin typeface="+mn-lt"/>
                          <a:ea typeface="+mn-ea"/>
                          <a:cs typeface="+mn-cs"/>
                        </a:rPr>
                        <a:t>79%</a:t>
                      </a:r>
                    </a:p>
                  </a:txBody>
                  <a:tcPr marL="7620" marR="7620" marT="7620" marB="0" anchor="ctr">
                    <a:solidFill>
                      <a:srgbClr val="D2DEEF"/>
                    </a:solidFill>
                  </a:tcPr>
                </a:tc>
                <a:tc>
                  <a:txBody>
                    <a:bodyPr/>
                    <a:lstStyle/>
                    <a:p>
                      <a:pPr algn="ctr" rtl="0" fontAlgn="t"/>
                      <a:r>
                        <a:rPr lang="he-IL" sz="1400" kern="1200" dirty="0">
                          <a:solidFill>
                            <a:schemeClr val="dk1"/>
                          </a:solidFill>
                          <a:latin typeface="+mn-lt"/>
                          <a:ea typeface="+mn-ea"/>
                          <a:cs typeface="+mn-cs"/>
                        </a:rPr>
                        <a:t>77%</a:t>
                      </a:r>
                    </a:p>
                  </a:txBody>
                  <a:tcPr marL="7620" marR="7620" marT="7620" marB="0" anchor="ctr">
                    <a:solidFill>
                      <a:srgbClr val="D2DEEF"/>
                    </a:solidFill>
                  </a:tcPr>
                </a:tc>
                <a:tc>
                  <a:txBody>
                    <a:bodyPr/>
                    <a:lstStyle/>
                    <a:p>
                      <a:pPr algn="ctr" rtl="0" fontAlgn="t"/>
                      <a:r>
                        <a:rPr lang="he-IL" sz="1400" kern="1200" dirty="0">
                          <a:solidFill>
                            <a:schemeClr val="dk1"/>
                          </a:solidFill>
                          <a:latin typeface="+mn-lt"/>
                          <a:ea typeface="+mn-ea"/>
                          <a:cs typeface="+mn-cs"/>
                        </a:rPr>
                        <a:t>65%</a:t>
                      </a:r>
                    </a:p>
                  </a:txBody>
                  <a:tcPr marL="7620" marR="7620" marT="7620" marB="0" anchor="ctr">
                    <a:solidFill>
                      <a:srgbClr val="F1A78A"/>
                    </a:solidFill>
                  </a:tcPr>
                </a:tc>
                <a:extLst>
                  <a:ext uri="{0D108BD9-81ED-4DB2-BD59-A6C34878D82A}">
                    <a16:rowId xmlns:a16="http://schemas.microsoft.com/office/drawing/2014/main" xmlns="" val="3045994166"/>
                  </a:ext>
                </a:extLst>
              </a:tr>
              <a:tr h="359485">
                <a:tc>
                  <a:txBody>
                    <a:bodyPr/>
                    <a:lstStyle/>
                    <a:p>
                      <a:pPr rtl="1"/>
                      <a:r>
                        <a:rPr lang="he-IL" sz="1400" dirty="0"/>
                        <a:t>אישור גורף של הרשאות</a:t>
                      </a:r>
                    </a:p>
                  </a:txBody>
                  <a:tcPr/>
                </a:tc>
                <a:tc>
                  <a:txBody>
                    <a:bodyPr/>
                    <a:lstStyle/>
                    <a:p>
                      <a:pPr algn="ctr" rtl="0" fontAlgn="t"/>
                      <a:r>
                        <a:rPr lang="he-IL" sz="1400" kern="1200" dirty="0">
                          <a:solidFill>
                            <a:schemeClr val="dk1"/>
                          </a:solidFill>
                          <a:latin typeface="+mn-lt"/>
                          <a:ea typeface="+mn-ea"/>
                          <a:cs typeface="+mn-cs"/>
                        </a:rPr>
                        <a:t>15%</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9%</a:t>
                      </a:r>
                    </a:p>
                  </a:txBody>
                  <a:tcPr marL="7620" marR="7620" marT="7620" marB="0" anchor="ctr">
                    <a:lnR w="38100" cap="flat" cmpd="sng" algn="ctr">
                      <a:solidFill>
                        <a:schemeClr val="bg1"/>
                      </a:solidFill>
                      <a:prstDash val="solid"/>
                      <a:round/>
                      <a:headEnd type="none" w="med" len="med"/>
                      <a:tailEnd type="none" w="med" len="med"/>
                    </a:lnR>
                    <a:solidFill>
                      <a:srgbClr val="EAEFF7"/>
                    </a:solidFill>
                  </a:tcPr>
                </a:tc>
                <a:tc>
                  <a:txBody>
                    <a:bodyPr/>
                    <a:lstStyle/>
                    <a:p>
                      <a:pPr algn="ctr" rtl="0" fontAlgn="t"/>
                      <a:r>
                        <a:rPr lang="he-IL" sz="1400" kern="1200" dirty="0">
                          <a:solidFill>
                            <a:schemeClr val="dk1"/>
                          </a:solidFill>
                          <a:latin typeface="+mn-lt"/>
                          <a:ea typeface="+mn-ea"/>
                          <a:cs typeface="+mn-cs"/>
                        </a:rPr>
                        <a:t>16%</a:t>
                      </a:r>
                    </a:p>
                  </a:txBody>
                  <a:tcPr marL="7620" marR="7620" marT="7620" marB="0" anchor="ctr">
                    <a:lnL w="38100" cap="flat" cmpd="sng" algn="ctr">
                      <a:solidFill>
                        <a:schemeClr val="bg1"/>
                      </a:solidFill>
                      <a:prstDash val="solid"/>
                      <a:round/>
                      <a:headEnd type="none" w="med" len="med"/>
                      <a:tailEnd type="none" w="med" len="med"/>
                    </a:lnL>
                    <a:solidFill>
                      <a:srgbClr val="A9D18E"/>
                    </a:solidFill>
                  </a:tcPr>
                </a:tc>
                <a:tc>
                  <a:txBody>
                    <a:bodyPr/>
                    <a:lstStyle/>
                    <a:p>
                      <a:pPr algn="ctr" rtl="0" fontAlgn="t"/>
                      <a:r>
                        <a:rPr lang="he-IL" sz="1400" kern="1200" dirty="0">
                          <a:solidFill>
                            <a:schemeClr val="dk1"/>
                          </a:solidFill>
                          <a:latin typeface="+mn-lt"/>
                          <a:ea typeface="+mn-ea"/>
                          <a:cs typeface="+mn-cs"/>
                        </a:rPr>
                        <a:t>11%</a:t>
                      </a:r>
                    </a:p>
                  </a:txBody>
                  <a:tcPr marL="7620" marR="7620" marT="7620" marB="0" anchor="ctr">
                    <a:lnR w="38100" cap="flat" cmpd="sng" algn="ctr">
                      <a:solidFill>
                        <a:schemeClr val="bg1"/>
                      </a:solidFill>
                      <a:prstDash val="solid"/>
                      <a:round/>
                      <a:headEnd type="none" w="med" len="med"/>
                      <a:tailEnd type="none" w="med" len="med"/>
                    </a:lnR>
                    <a:solidFill>
                      <a:srgbClr val="F1A78A"/>
                    </a:solidFill>
                  </a:tcPr>
                </a:tc>
                <a:tc>
                  <a:txBody>
                    <a:bodyPr/>
                    <a:lstStyle/>
                    <a:p>
                      <a:pPr algn="ctr" rtl="0" fontAlgn="t"/>
                      <a:r>
                        <a:rPr lang="he-IL" sz="1400" kern="1200">
                          <a:solidFill>
                            <a:schemeClr val="dk1"/>
                          </a:solidFill>
                          <a:latin typeface="+mn-lt"/>
                          <a:ea typeface="+mn-ea"/>
                          <a:cs typeface="+mn-cs"/>
                        </a:rPr>
                        <a:t>11%</a:t>
                      </a:r>
                    </a:p>
                  </a:txBody>
                  <a:tcPr marL="7620" marR="7620" marT="7620" marB="0" anchor="ctr">
                    <a:lnL w="38100" cap="flat" cmpd="sng" algn="ctr">
                      <a:solidFill>
                        <a:schemeClr val="bg1"/>
                      </a:solidFill>
                      <a:prstDash val="solid"/>
                      <a:round/>
                      <a:headEnd type="none" w="med" len="med"/>
                      <a:tailEnd type="none" w="med" len="med"/>
                    </a:lnL>
                    <a:solidFill>
                      <a:srgbClr val="EAEFF7"/>
                    </a:solidFill>
                  </a:tcPr>
                </a:tc>
                <a:tc>
                  <a:txBody>
                    <a:bodyPr/>
                    <a:lstStyle/>
                    <a:p>
                      <a:pPr algn="ctr" rtl="0" fontAlgn="t"/>
                      <a:r>
                        <a:rPr lang="he-IL" sz="1400" kern="1200">
                          <a:solidFill>
                            <a:schemeClr val="dk1"/>
                          </a:solidFill>
                          <a:latin typeface="+mn-lt"/>
                          <a:ea typeface="+mn-ea"/>
                          <a:cs typeface="+mn-cs"/>
                        </a:rPr>
                        <a:t>14%</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17%</a:t>
                      </a:r>
                    </a:p>
                  </a:txBody>
                  <a:tcPr marL="7620" marR="7620" marT="7620" marB="0" anchor="ctr">
                    <a:solidFill>
                      <a:srgbClr val="EAEFF7"/>
                    </a:solidFill>
                  </a:tcPr>
                </a:tc>
                <a:tc>
                  <a:txBody>
                    <a:bodyPr/>
                    <a:lstStyle/>
                    <a:p>
                      <a:pPr algn="ctr" rtl="0" fontAlgn="t"/>
                      <a:r>
                        <a:rPr lang="he-IL" sz="1400" kern="1200">
                          <a:solidFill>
                            <a:schemeClr val="dk1"/>
                          </a:solidFill>
                          <a:latin typeface="+mn-lt"/>
                          <a:ea typeface="+mn-ea"/>
                          <a:cs typeface="+mn-cs"/>
                        </a:rPr>
                        <a:t>9%</a:t>
                      </a:r>
                    </a:p>
                  </a:txBody>
                  <a:tcPr marL="7620" marR="7620" marT="7620" marB="0" anchor="ctr">
                    <a:solidFill>
                      <a:srgbClr val="EAEFF7"/>
                    </a:solidFill>
                  </a:tcPr>
                </a:tc>
                <a:extLst>
                  <a:ext uri="{0D108BD9-81ED-4DB2-BD59-A6C34878D82A}">
                    <a16:rowId xmlns:a16="http://schemas.microsoft.com/office/drawing/2014/main" xmlns="" val="3771983099"/>
                  </a:ext>
                </a:extLst>
              </a:tr>
              <a:tr h="359485">
                <a:tc>
                  <a:txBody>
                    <a:bodyPr/>
                    <a:lstStyle/>
                    <a:p>
                      <a:pPr rtl="1"/>
                      <a:r>
                        <a:rPr lang="he-IL" sz="1400" dirty="0"/>
                        <a:t>אישור סלקטיבי</a:t>
                      </a:r>
                    </a:p>
                  </a:txBody>
                  <a:tcPr/>
                </a:tc>
                <a:tc>
                  <a:txBody>
                    <a:bodyPr/>
                    <a:lstStyle/>
                    <a:p>
                      <a:pPr algn="ctr" rtl="0" fontAlgn="t"/>
                      <a:r>
                        <a:rPr lang="he-IL" sz="1400" kern="1200">
                          <a:solidFill>
                            <a:schemeClr val="dk1"/>
                          </a:solidFill>
                          <a:latin typeface="+mn-lt"/>
                          <a:ea typeface="+mn-ea"/>
                          <a:cs typeface="+mn-cs"/>
                        </a:rPr>
                        <a:t>67%</a:t>
                      </a:r>
                    </a:p>
                  </a:txBody>
                  <a:tcPr marL="7620" marR="7620" marT="7620" marB="0" anchor="ctr">
                    <a:solidFill>
                      <a:srgbClr val="D2DEEF"/>
                    </a:solidFill>
                  </a:tcPr>
                </a:tc>
                <a:tc>
                  <a:txBody>
                    <a:bodyPr/>
                    <a:lstStyle/>
                    <a:p>
                      <a:pPr algn="ctr" rtl="0" fontAlgn="t"/>
                      <a:r>
                        <a:rPr lang="he-IL" sz="1400" kern="1200">
                          <a:solidFill>
                            <a:schemeClr val="dk1"/>
                          </a:solidFill>
                          <a:latin typeface="+mn-lt"/>
                          <a:ea typeface="+mn-ea"/>
                          <a:cs typeface="+mn-cs"/>
                        </a:rPr>
                        <a:t>70%</a:t>
                      </a:r>
                    </a:p>
                  </a:txBody>
                  <a:tcPr marL="7620" marR="7620" marT="7620" marB="0" anchor="ctr">
                    <a:lnR w="38100" cap="flat" cmpd="sng" algn="ctr">
                      <a:solidFill>
                        <a:schemeClr val="bg1"/>
                      </a:solidFill>
                      <a:prstDash val="solid"/>
                      <a:round/>
                      <a:headEnd type="none" w="med" len="med"/>
                      <a:tailEnd type="none" w="med" len="med"/>
                    </a:lnR>
                    <a:solidFill>
                      <a:srgbClr val="D2DEEF"/>
                    </a:solidFill>
                  </a:tcPr>
                </a:tc>
                <a:tc>
                  <a:txBody>
                    <a:bodyPr/>
                    <a:lstStyle/>
                    <a:p>
                      <a:pPr algn="ctr" rtl="0" fontAlgn="t"/>
                      <a:r>
                        <a:rPr lang="he-IL" sz="1400" kern="1200" dirty="0">
                          <a:solidFill>
                            <a:schemeClr val="dk1"/>
                          </a:solidFill>
                          <a:latin typeface="+mn-lt"/>
                          <a:ea typeface="+mn-ea"/>
                          <a:cs typeface="+mn-cs"/>
                        </a:rPr>
                        <a:t>69%</a:t>
                      </a:r>
                    </a:p>
                  </a:txBody>
                  <a:tcPr marL="7620" marR="7620" marT="7620" marB="0" anchor="ctr">
                    <a:lnL w="38100" cap="flat" cmpd="sng" algn="ctr">
                      <a:solidFill>
                        <a:schemeClr val="bg1"/>
                      </a:solidFill>
                      <a:prstDash val="solid"/>
                      <a:round/>
                      <a:headEnd type="none" w="med" len="med"/>
                      <a:tailEnd type="none" w="med" len="med"/>
                    </a:lnL>
                    <a:solidFill>
                      <a:srgbClr val="D2DEEF"/>
                    </a:solidFill>
                  </a:tcPr>
                </a:tc>
                <a:tc>
                  <a:txBody>
                    <a:bodyPr/>
                    <a:lstStyle/>
                    <a:p>
                      <a:pPr algn="ctr" rtl="0" fontAlgn="t"/>
                      <a:r>
                        <a:rPr lang="he-IL" sz="1400" kern="1200">
                          <a:solidFill>
                            <a:schemeClr val="dk1"/>
                          </a:solidFill>
                          <a:latin typeface="+mn-lt"/>
                          <a:ea typeface="+mn-ea"/>
                          <a:cs typeface="+mn-cs"/>
                        </a:rPr>
                        <a:t>66%</a:t>
                      </a:r>
                    </a:p>
                  </a:txBody>
                  <a:tcPr marL="7620" marR="7620" marT="7620" marB="0" anchor="ctr">
                    <a:lnR w="38100" cap="flat" cmpd="sng" algn="ctr">
                      <a:solidFill>
                        <a:schemeClr val="bg1"/>
                      </a:solidFill>
                      <a:prstDash val="solid"/>
                      <a:round/>
                      <a:headEnd type="none" w="med" len="med"/>
                      <a:tailEnd type="none" w="med" len="med"/>
                    </a:lnR>
                    <a:solidFill>
                      <a:srgbClr val="D2DEEF"/>
                    </a:solidFill>
                  </a:tcPr>
                </a:tc>
                <a:tc>
                  <a:txBody>
                    <a:bodyPr/>
                    <a:lstStyle/>
                    <a:p>
                      <a:pPr algn="ctr" rtl="0" fontAlgn="t"/>
                      <a:r>
                        <a:rPr lang="he-IL" sz="1400" kern="1200" dirty="0">
                          <a:solidFill>
                            <a:schemeClr val="dk1"/>
                          </a:solidFill>
                          <a:latin typeface="+mn-lt"/>
                          <a:ea typeface="+mn-ea"/>
                          <a:cs typeface="+mn-cs"/>
                        </a:rPr>
                        <a:t>85%</a:t>
                      </a:r>
                    </a:p>
                  </a:txBody>
                  <a:tcPr marL="7620" marR="7620" marT="7620" marB="0" anchor="ctr">
                    <a:lnL w="38100" cap="flat" cmpd="sng" algn="ctr">
                      <a:solidFill>
                        <a:schemeClr val="bg1"/>
                      </a:solidFill>
                      <a:prstDash val="solid"/>
                      <a:round/>
                      <a:headEnd type="none" w="med" len="med"/>
                      <a:tailEnd type="none" w="med" len="med"/>
                    </a:lnL>
                    <a:solidFill>
                      <a:srgbClr val="A9D18E"/>
                    </a:solidFill>
                  </a:tcPr>
                </a:tc>
                <a:tc>
                  <a:txBody>
                    <a:bodyPr/>
                    <a:lstStyle/>
                    <a:p>
                      <a:pPr algn="ctr" rtl="0" fontAlgn="t"/>
                      <a:r>
                        <a:rPr lang="he-IL" sz="1400" kern="1200" dirty="0">
                          <a:solidFill>
                            <a:schemeClr val="dk1"/>
                          </a:solidFill>
                          <a:latin typeface="+mn-lt"/>
                          <a:ea typeface="+mn-ea"/>
                          <a:cs typeface="+mn-cs"/>
                        </a:rPr>
                        <a:t>75%</a:t>
                      </a:r>
                    </a:p>
                  </a:txBody>
                  <a:tcPr marL="7620" marR="7620" marT="7620" marB="0" anchor="ctr">
                    <a:solidFill>
                      <a:srgbClr val="D2DEEF"/>
                    </a:solidFill>
                  </a:tcPr>
                </a:tc>
                <a:tc>
                  <a:txBody>
                    <a:bodyPr/>
                    <a:lstStyle/>
                    <a:p>
                      <a:pPr algn="ctr" rtl="0" fontAlgn="t"/>
                      <a:r>
                        <a:rPr lang="he-IL" sz="1400" kern="1200" dirty="0">
                          <a:solidFill>
                            <a:schemeClr val="dk1"/>
                          </a:solidFill>
                          <a:latin typeface="+mn-lt"/>
                          <a:ea typeface="+mn-ea"/>
                          <a:cs typeface="+mn-cs"/>
                        </a:rPr>
                        <a:t>62%</a:t>
                      </a:r>
                    </a:p>
                  </a:txBody>
                  <a:tcPr marL="7620" marR="7620" marT="7620" marB="0" anchor="ctr">
                    <a:solidFill>
                      <a:srgbClr val="F1A78A"/>
                    </a:solidFill>
                  </a:tcPr>
                </a:tc>
                <a:tc>
                  <a:txBody>
                    <a:bodyPr/>
                    <a:lstStyle/>
                    <a:p>
                      <a:pPr algn="ctr" rtl="0" fontAlgn="t"/>
                      <a:r>
                        <a:rPr lang="he-IL" sz="1400" kern="1200" dirty="0">
                          <a:solidFill>
                            <a:schemeClr val="dk1"/>
                          </a:solidFill>
                          <a:latin typeface="+mn-lt"/>
                          <a:ea typeface="+mn-ea"/>
                          <a:cs typeface="+mn-cs"/>
                        </a:rPr>
                        <a:t>61%</a:t>
                      </a:r>
                    </a:p>
                  </a:txBody>
                  <a:tcPr marL="7620" marR="7620" marT="7620" marB="0" anchor="ctr">
                    <a:solidFill>
                      <a:srgbClr val="F1A78A"/>
                    </a:solidFill>
                  </a:tcPr>
                </a:tc>
                <a:extLst>
                  <a:ext uri="{0D108BD9-81ED-4DB2-BD59-A6C34878D82A}">
                    <a16:rowId xmlns:a16="http://schemas.microsoft.com/office/drawing/2014/main" xmlns="" val="2378099144"/>
                  </a:ext>
                </a:extLst>
              </a:tr>
              <a:tr h="359485">
                <a:tc>
                  <a:txBody>
                    <a:bodyPr/>
                    <a:lstStyle/>
                    <a:p>
                      <a:pPr rtl="1"/>
                      <a:r>
                        <a:rPr lang="he-IL" sz="1400" dirty="0"/>
                        <a:t>לא מאשרים הרשאות</a:t>
                      </a:r>
                    </a:p>
                  </a:txBody>
                  <a:tcPr/>
                </a:tc>
                <a:tc>
                  <a:txBody>
                    <a:bodyPr/>
                    <a:lstStyle/>
                    <a:p>
                      <a:pPr algn="ctr" rtl="0" fontAlgn="t"/>
                      <a:r>
                        <a:rPr lang="he-IL" sz="1400" kern="1200" dirty="0">
                          <a:solidFill>
                            <a:schemeClr val="dk1"/>
                          </a:solidFill>
                          <a:latin typeface="+mn-lt"/>
                          <a:ea typeface="+mn-ea"/>
                          <a:cs typeface="+mn-cs"/>
                        </a:rPr>
                        <a:t>18%</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21%</a:t>
                      </a:r>
                    </a:p>
                  </a:txBody>
                  <a:tcPr marL="7620" marR="7620" marT="7620" marB="0" anchor="ctr">
                    <a:lnR w="38100" cap="flat" cmpd="sng" algn="ctr">
                      <a:solidFill>
                        <a:schemeClr val="bg1"/>
                      </a:solidFill>
                      <a:prstDash val="solid"/>
                      <a:round/>
                      <a:headEnd type="none" w="med" len="med"/>
                      <a:tailEnd type="none" w="med" len="med"/>
                    </a:lnR>
                    <a:solidFill>
                      <a:srgbClr val="EAEFF7"/>
                    </a:solidFill>
                  </a:tcPr>
                </a:tc>
                <a:tc>
                  <a:txBody>
                    <a:bodyPr/>
                    <a:lstStyle/>
                    <a:p>
                      <a:pPr algn="ctr" rtl="0" fontAlgn="t"/>
                      <a:r>
                        <a:rPr lang="he-IL" sz="1400" kern="1200" dirty="0">
                          <a:solidFill>
                            <a:schemeClr val="dk1"/>
                          </a:solidFill>
                          <a:latin typeface="+mn-lt"/>
                          <a:ea typeface="+mn-ea"/>
                          <a:cs typeface="+mn-cs"/>
                        </a:rPr>
                        <a:t>15%</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dirty="0">
                          <a:solidFill>
                            <a:schemeClr val="dk1"/>
                          </a:solidFill>
                          <a:latin typeface="+mn-lt"/>
                          <a:ea typeface="+mn-ea"/>
                          <a:cs typeface="+mn-cs"/>
                        </a:rPr>
                        <a:t>23%</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t"/>
                      <a:r>
                        <a:rPr lang="he-IL" sz="1400" kern="1200" dirty="0">
                          <a:solidFill>
                            <a:schemeClr val="dk1"/>
                          </a:solidFill>
                          <a:latin typeface="+mn-lt"/>
                          <a:ea typeface="+mn-ea"/>
                          <a:cs typeface="+mn-cs"/>
                        </a:rPr>
                        <a:t>4%</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a:solidFill>
                            <a:schemeClr val="dk1"/>
                          </a:solidFill>
                          <a:latin typeface="+mn-lt"/>
                          <a:ea typeface="+mn-ea"/>
                          <a:cs typeface="+mn-cs"/>
                        </a:rPr>
                        <a:t>11%</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21%</a:t>
                      </a:r>
                    </a:p>
                  </a:txBody>
                  <a:tcPr marL="7620" marR="7620" marT="7620" marB="0" anchor="ctr">
                    <a:solidFill>
                      <a:srgbClr val="A9D18E"/>
                    </a:solidFill>
                  </a:tcPr>
                </a:tc>
                <a:tc>
                  <a:txBody>
                    <a:bodyPr/>
                    <a:lstStyle/>
                    <a:p>
                      <a:pPr algn="ctr" rtl="0" fontAlgn="t"/>
                      <a:r>
                        <a:rPr lang="he-IL" sz="1400" kern="1200" dirty="0">
                          <a:solidFill>
                            <a:schemeClr val="dk1"/>
                          </a:solidFill>
                          <a:latin typeface="+mn-lt"/>
                          <a:ea typeface="+mn-ea"/>
                          <a:cs typeface="+mn-cs"/>
                        </a:rPr>
                        <a:t>31%</a:t>
                      </a:r>
                    </a:p>
                  </a:txBody>
                  <a:tcPr marL="7620" marR="7620" marT="7620" marB="0" anchor="ctr">
                    <a:solidFill>
                      <a:srgbClr val="A9D18E"/>
                    </a:solidFill>
                  </a:tcPr>
                </a:tc>
                <a:extLst>
                  <a:ext uri="{0D108BD9-81ED-4DB2-BD59-A6C34878D82A}">
                    <a16:rowId xmlns:a16="http://schemas.microsoft.com/office/drawing/2014/main" xmlns="" val="3587647617"/>
                  </a:ext>
                </a:extLst>
              </a:tr>
            </a:tbl>
          </a:graphicData>
        </a:graphic>
      </p:graphicFrame>
      <p:sp>
        <p:nvSpPr>
          <p:cNvPr id="4" name="מלבן 3">
            <a:extLst>
              <a:ext uri="{FF2B5EF4-FFF2-40B4-BE49-F238E27FC236}">
                <a16:creationId xmlns:a16="http://schemas.microsoft.com/office/drawing/2014/main" xmlns="" id="{64339242-28A1-466E-BB58-776CD9881F07}"/>
              </a:ext>
            </a:extLst>
          </p:cNvPr>
          <p:cNvSpPr/>
          <p:nvPr/>
        </p:nvSpPr>
        <p:spPr>
          <a:xfrm>
            <a:off x="5054321" y="6260123"/>
            <a:ext cx="864158" cy="241161"/>
          </a:xfrm>
          <a:prstGeom prst="rect">
            <a:avLst/>
          </a:prstGeom>
          <a:solidFill>
            <a:srgbClr val="A9D18E"/>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he-IL" dirty="0">
                <a:solidFill>
                  <a:schemeClr val="tx1"/>
                </a:solidFill>
              </a:rPr>
              <a:t>בולטות</a:t>
            </a:r>
          </a:p>
        </p:txBody>
      </p:sp>
      <p:sp>
        <p:nvSpPr>
          <p:cNvPr id="25" name="מלבן 24">
            <a:extLst>
              <a:ext uri="{FF2B5EF4-FFF2-40B4-BE49-F238E27FC236}">
                <a16:creationId xmlns:a16="http://schemas.microsoft.com/office/drawing/2014/main" xmlns="" id="{D61A10C6-9CAD-49E7-A211-8BB71DB5B20D}"/>
              </a:ext>
            </a:extLst>
          </p:cNvPr>
          <p:cNvSpPr/>
          <p:nvPr/>
        </p:nvSpPr>
        <p:spPr>
          <a:xfrm>
            <a:off x="4099727" y="6260123"/>
            <a:ext cx="864158" cy="241161"/>
          </a:xfrm>
          <a:prstGeom prst="rect">
            <a:avLst/>
          </a:prstGeom>
          <a:solidFill>
            <a:srgbClr val="F1A78A"/>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he-IL" dirty="0">
                <a:solidFill>
                  <a:schemeClr val="tx1"/>
                </a:solidFill>
              </a:rPr>
              <a:t>חסר</a:t>
            </a:r>
          </a:p>
        </p:txBody>
      </p:sp>
    </p:spTree>
    <p:extLst>
      <p:ext uri="{BB962C8B-B14F-4D97-AF65-F5344CB8AC3E}">
        <p14:creationId xmlns:p14="http://schemas.microsoft.com/office/powerpoint/2010/main" val="40746776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מציין מיקום של מספר שקופית 3"/>
          <p:cNvSpPr>
            <a:spLocks noGrp="1"/>
          </p:cNvSpPr>
          <p:nvPr>
            <p:ph type="sldNum" sz="quarter" idx="4294967295"/>
          </p:nvPr>
        </p:nvSpPr>
        <p:spPr>
          <a:xfrm>
            <a:off x="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73FD4C4F-5DBF-4E87-A567-1AA9FCE4F0DD}" type="slidenum">
              <a:rPr lang="he-IL" altLang="he-IL" sz="1000">
                <a:solidFill>
                  <a:srgbClr val="003366"/>
                </a:solidFill>
              </a:rPr>
              <a:pPr/>
              <a:t>24</a:t>
            </a:fld>
            <a:endParaRPr lang="en-US" altLang="he-IL" sz="1000">
              <a:solidFill>
                <a:srgbClr val="003366"/>
              </a:solidFill>
            </a:endParaRPr>
          </a:p>
        </p:txBody>
      </p:sp>
      <p:sp>
        <p:nvSpPr>
          <p:cNvPr id="7" name="AutoShape 7"/>
          <p:cNvSpPr>
            <a:spLocks noChangeArrowheads="1"/>
          </p:cNvSpPr>
          <p:nvPr/>
        </p:nvSpPr>
        <p:spPr bwMode="auto">
          <a:xfrm>
            <a:off x="3316553" y="2503296"/>
            <a:ext cx="5400000" cy="720000"/>
          </a:xfrm>
          <a:prstGeom prst="roundRect">
            <a:avLst>
              <a:gd name="adj" fmla="val 16667"/>
            </a:avLst>
          </a:prstGeom>
          <a:solidFill>
            <a:srgbClr val="3C5A80"/>
          </a:solidFill>
          <a:ln w="9525" algn="ctr">
            <a:noFill/>
            <a:round/>
            <a:headEnd/>
            <a:tailEnd/>
          </a:ln>
          <a:effectLst>
            <a:outerShdw dist="107763" dir="2700000" algn="ctr" rotWithShape="0">
              <a:schemeClr val="bg1">
                <a:lumMod val="85000"/>
                <a:alpha val="50000"/>
              </a:schemeClr>
            </a:outerShdw>
          </a:effectLst>
        </p:spPr>
        <p:txBody>
          <a:bodyPr wrap="none" lIns="82945" tIns="36000" rIns="82945" bIns="36000" anchor="ctr"/>
          <a:lstStyle/>
          <a:p>
            <a:pPr algn="ctr">
              <a:defRPr/>
            </a:pPr>
            <a:r>
              <a:rPr lang="he-IL" sz="2800" b="1" dirty="0">
                <a:solidFill>
                  <a:schemeClr val="bg1"/>
                </a:solidFill>
                <a:latin typeface="Arial" panose="020B0604020202020204" pitchFamily="34" charset="0"/>
                <a:ea typeface="Arial Unicode MS" pitchFamily="34" charset="-128"/>
              </a:rPr>
              <a:t>התנהגות מונעת</a:t>
            </a:r>
            <a:endParaRPr lang="en-US" sz="2800" b="1" dirty="0">
              <a:solidFill>
                <a:schemeClr val="bg1"/>
              </a:solidFill>
              <a:latin typeface="Arial" panose="020B0604020202020204" pitchFamily="34" charset="0"/>
              <a:ea typeface="Arial Unicode MS" pitchFamily="34" charset="-128"/>
              <a:cs typeface="Arial" panose="020B0604020202020204" pitchFamily="34" charset="0"/>
            </a:endParaRPr>
          </a:p>
        </p:txBody>
      </p:sp>
      <p:sp>
        <p:nvSpPr>
          <p:cNvPr id="4" name="מלבן 3">
            <a:extLst>
              <a:ext uri="{FF2B5EF4-FFF2-40B4-BE49-F238E27FC236}">
                <a16:creationId xmlns:a16="http://schemas.microsoft.com/office/drawing/2014/main" xmlns="" id="{095415B9-221F-4B6A-B2B2-710245A64EAE}"/>
              </a:ext>
            </a:extLst>
          </p:cNvPr>
          <p:cNvSpPr/>
          <p:nvPr/>
        </p:nvSpPr>
        <p:spPr>
          <a:xfrm>
            <a:off x="0" y="849745"/>
            <a:ext cx="12192000"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42636783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לבן 2">
            <a:extLst>
              <a:ext uri="{FF2B5EF4-FFF2-40B4-BE49-F238E27FC236}">
                <a16:creationId xmlns:a16="http://schemas.microsoft.com/office/drawing/2014/main" xmlns="" id="{30C4F0E2-165A-482C-85F8-308EEE87966B}"/>
              </a:ext>
            </a:extLst>
          </p:cNvPr>
          <p:cNvSpPr/>
          <p:nvPr/>
        </p:nvSpPr>
        <p:spPr>
          <a:xfrm>
            <a:off x="7679014" y="2283721"/>
            <a:ext cx="3995242" cy="3095594"/>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sz="3200" dirty="0">
                <a:solidFill>
                  <a:schemeClr val="tx2"/>
                </a:solidFill>
              </a:rPr>
              <a:t>נקיטת פעולות לשמירה על מידע אישי בגלישה ברשת</a:t>
            </a:r>
          </a:p>
        </p:txBody>
      </p:sp>
      <p:sp>
        <p:nvSpPr>
          <p:cNvPr id="7" name="TextBox 6">
            <a:extLst>
              <a:ext uri="{FF2B5EF4-FFF2-40B4-BE49-F238E27FC236}">
                <a16:creationId xmlns:a16="http://schemas.microsoft.com/office/drawing/2014/main" xmlns="" id="{C0AA8D53-271B-4695-9915-30D4413F667B}"/>
              </a:ext>
            </a:extLst>
          </p:cNvPr>
          <p:cNvSpPr txBox="1"/>
          <p:nvPr/>
        </p:nvSpPr>
        <p:spPr>
          <a:xfrm>
            <a:off x="2320119" y="1489857"/>
            <a:ext cx="9496059" cy="923330"/>
          </a:xfrm>
          <a:prstGeom prst="rect">
            <a:avLst/>
          </a:prstGeom>
          <a:noFill/>
        </p:spPr>
        <p:txBody>
          <a:bodyPr wrap="square" rtlCol="1">
            <a:spAutoFit/>
          </a:bodyPr>
          <a:lstStyle/>
          <a:p>
            <a:r>
              <a:rPr lang="he-IL" sz="1400" b="1" dirty="0">
                <a:solidFill>
                  <a:schemeClr val="tx2"/>
                </a:solidFill>
              </a:rPr>
              <a:t>כשלושה רבעים מבצעים פעולות לשמירה על פרטיות, אך אצל מרביתם הדבר מתבצע לעיתים ולא באופן קבוע. </a:t>
            </a:r>
          </a:p>
          <a:p>
            <a:r>
              <a:rPr lang="he-IL" sz="1400" b="1" i="1" dirty="0">
                <a:solidFill>
                  <a:schemeClr val="tx2"/>
                </a:solidFill>
              </a:rPr>
              <a:t>הפעילות העיקרית על ביצוע מצהירים באופן ספונטני היא אי-מסירה של מידע לא נחוץ.</a:t>
            </a:r>
            <a:r>
              <a:rPr lang="en-US" sz="1400" b="1" i="1" dirty="0">
                <a:solidFill>
                  <a:schemeClr val="tx2"/>
                </a:solidFill>
              </a:rPr>
              <a:t/>
            </a:r>
            <a:br>
              <a:rPr lang="en-US" sz="1400" b="1" i="1" dirty="0">
                <a:solidFill>
                  <a:schemeClr val="tx2"/>
                </a:solidFill>
              </a:rPr>
            </a:br>
            <a:r>
              <a:rPr lang="he-IL" sz="1400" b="1" i="1" dirty="0">
                <a:solidFill>
                  <a:schemeClr val="tx2"/>
                </a:solidFill>
              </a:rPr>
              <a:t>מעל שליש מצהירים כי קרה בשנה האחרונה שנמנעו משימוש באתר/רשת/טכנולוגיה מחשש לפגיע בפרטיות.</a:t>
            </a:r>
          </a:p>
          <a:p>
            <a:endParaRPr lang="he-IL" sz="1200" i="1" dirty="0">
              <a:solidFill>
                <a:schemeClr val="tx2"/>
              </a:solidFill>
            </a:endParaRP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4378036" y="6278864"/>
            <a:ext cx="7438141" cy="707886"/>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האם אתה נוהג לבצע פעולות שונות על מנת לשמור על המידע האישי שלך (מצבך הבריאותי, מצבך הכלכלי וכו') בעת הגלישה ברשת?</a:t>
            </a:r>
          </a:p>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פרט אילו פעולות אתה נוהג לבצע. </a:t>
            </a:r>
          </a:p>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האם נמנעת בשנה האחרונה מלהשתמש באתר, רשת חברתית או טכנולוגיה מסוימת בשל חשש מפגיעה בפרטיותך?</a:t>
            </a:r>
          </a:p>
          <a:p>
            <a:endPar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endParaRPr>
          </a:p>
        </p:txBody>
      </p:sp>
      <p:sp>
        <p:nvSpPr>
          <p:cNvPr id="26" name="TextBox 25">
            <a:extLst>
              <a:ext uri="{FF2B5EF4-FFF2-40B4-BE49-F238E27FC236}">
                <a16:creationId xmlns:a16="http://schemas.microsoft.com/office/drawing/2014/main" xmlns="" id="{93BE05B7-9D1A-463D-9560-B3E100B00399}"/>
              </a:ext>
            </a:extLst>
          </p:cNvPr>
          <p:cNvSpPr txBox="1"/>
          <p:nvPr/>
        </p:nvSpPr>
        <p:spPr>
          <a:xfrm>
            <a:off x="1439917" y="2180991"/>
            <a:ext cx="1938001" cy="276989"/>
          </a:xfrm>
          <a:prstGeom prst="rect">
            <a:avLst/>
          </a:prstGeom>
          <a:solidFill>
            <a:sysClr val="window" lastClr="FFFFFF">
              <a:lumMod val="75000"/>
            </a:sysClr>
          </a:solidFill>
          <a:ln>
            <a:solidFill>
              <a:srgbClr val="9BBB59">
                <a:lumMod val="75000"/>
              </a:srgbClr>
            </a:solidFill>
          </a:ln>
          <a:effectLst>
            <a:outerShdw blurRad="63500" sx="102000" sy="102000" algn="ctr" rotWithShape="0">
              <a:prstClr val="black">
                <a:alpha val="40000"/>
              </a:prstClr>
            </a:outerShdw>
          </a:effectLst>
        </p:spPr>
        <p:txBody>
          <a:bodyPr wrap="square" lIns="91428" tIns="45715" rIns="91428" bIns="45715" rtlCol="1">
            <a:spAutoFit/>
          </a:bodyPr>
          <a:lstStyle>
            <a:defPPr>
              <a:defRPr lang="he-IL"/>
            </a:defPPr>
            <a:lvl1pPr algn="ctr">
              <a:defRPr sz="1200" b="1">
                <a:solidFill>
                  <a:schemeClr val="bg1"/>
                </a:solidFill>
              </a:defRPr>
            </a:lvl1pPr>
          </a:lstStyle>
          <a:p>
            <a:pPr>
              <a:defRPr/>
            </a:pPr>
            <a:r>
              <a:rPr lang="he-IL" kern="0" dirty="0">
                <a:solidFill>
                  <a:prstClr val="white"/>
                </a:solidFill>
                <a:latin typeface="Arial" charset="0"/>
                <a:cs typeface="Arial" charset="0"/>
              </a:rPr>
              <a:t>סה"כ מבצעים פעולות</a:t>
            </a:r>
          </a:p>
        </p:txBody>
      </p:sp>
      <p:grpSp>
        <p:nvGrpSpPr>
          <p:cNvPr id="27" name="קבוצה 26">
            <a:extLst>
              <a:ext uri="{FF2B5EF4-FFF2-40B4-BE49-F238E27FC236}">
                <a16:creationId xmlns:a16="http://schemas.microsoft.com/office/drawing/2014/main" xmlns="" id="{F52C201D-A08B-4D8F-B982-48AE7AAEFEA9}"/>
              </a:ext>
            </a:extLst>
          </p:cNvPr>
          <p:cNvGrpSpPr/>
          <p:nvPr/>
        </p:nvGrpSpPr>
        <p:grpSpPr>
          <a:xfrm>
            <a:off x="2070538" y="2810357"/>
            <a:ext cx="1307414" cy="246221"/>
            <a:chOff x="-249580" y="2599763"/>
            <a:chExt cx="1307414" cy="246221"/>
          </a:xfrm>
        </p:grpSpPr>
        <p:sp>
          <p:nvSpPr>
            <p:cNvPr id="28" name="מלבן 27">
              <a:extLst>
                <a:ext uri="{FF2B5EF4-FFF2-40B4-BE49-F238E27FC236}">
                  <a16:creationId xmlns:a16="http://schemas.microsoft.com/office/drawing/2014/main" xmlns="" id="{8C91A940-3C0F-4AE6-B576-A914C8D6F347}"/>
                </a:ext>
              </a:extLst>
            </p:cNvPr>
            <p:cNvSpPr/>
            <p:nvPr/>
          </p:nvSpPr>
          <p:spPr>
            <a:xfrm>
              <a:off x="950258" y="2681993"/>
              <a:ext cx="107576" cy="107576"/>
            </a:xfrm>
            <a:prstGeom prst="rect">
              <a:avLst/>
            </a:prstGeom>
            <a:solidFill>
              <a:srgbClr val="4F6228"/>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29" name="TextBox 28">
              <a:extLst>
                <a:ext uri="{FF2B5EF4-FFF2-40B4-BE49-F238E27FC236}">
                  <a16:creationId xmlns:a16="http://schemas.microsoft.com/office/drawing/2014/main" xmlns="" id="{7050FB9F-BEAD-49D1-B0A2-BD473292E5CA}"/>
                </a:ext>
              </a:extLst>
            </p:cNvPr>
            <p:cNvSpPr txBox="1"/>
            <p:nvPr/>
          </p:nvSpPr>
          <p:spPr>
            <a:xfrm>
              <a:off x="-249580" y="2599763"/>
              <a:ext cx="1244665"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תמיד</a:t>
              </a:r>
            </a:p>
          </p:txBody>
        </p:sp>
      </p:grpSp>
      <p:grpSp>
        <p:nvGrpSpPr>
          <p:cNvPr id="30" name="קבוצה 29">
            <a:extLst>
              <a:ext uri="{FF2B5EF4-FFF2-40B4-BE49-F238E27FC236}">
                <a16:creationId xmlns:a16="http://schemas.microsoft.com/office/drawing/2014/main" xmlns="" id="{0CCC7F55-8A29-4D7D-A9F5-479F25CF9450}"/>
              </a:ext>
            </a:extLst>
          </p:cNvPr>
          <p:cNvGrpSpPr/>
          <p:nvPr/>
        </p:nvGrpSpPr>
        <p:grpSpPr>
          <a:xfrm>
            <a:off x="2320119" y="3813963"/>
            <a:ext cx="1057833" cy="246221"/>
            <a:chOff x="1" y="2599763"/>
            <a:chExt cx="1057833" cy="246221"/>
          </a:xfrm>
        </p:grpSpPr>
        <p:sp>
          <p:nvSpPr>
            <p:cNvPr id="31" name="מלבן 30">
              <a:extLst>
                <a:ext uri="{FF2B5EF4-FFF2-40B4-BE49-F238E27FC236}">
                  <a16:creationId xmlns:a16="http://schemas.microsoft.com/office/drawing/2014/main" xmlns="" id="{C88F9F5E-ECCF-4247-8F6E-31C3AAE3A655}"/>
                </a:ext>
              </a:extLst>
            </p:cNvPr>
            <p:cNvSpPr/>
            <p:nvPr/>
          </p:nvSpPr>
          <p:spPr>
            <a:xfrm>
              <a:off x="950258" y="2671483"/>
              <a:ext cx="107576" cy="107576"/>
            </a:xfrm>
            <a:prstGeom prst="rect">
              <a:avLst/>
            </a:prstGeom>
            <a:solidFill>
              <a:srgbClr val="6EAD3B"/>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32" name="TextBox 31">
              <a:extLst>
                <a:ext uri="{FF2B5EF4-FFF2-40B4-BE49-F238E27FC236}">
                  <a16:creationId xmlns:a16="http://schemas.microsoft.com/office/drawing/2014/main" xmlns="" id="{707665F1-A77D-401E-A510-FF7873F8A3A7}"/>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לפעמים</a:t>
              </a:r>
            </a:p>
          </p:txBody>
        </p:sp>
      </p:grpSp>
      <p:grpSp>
        <p:nvGrpSpPr>
          <p:cNvPr id="33" name="קבוצה 32">
            <a:extLst>
              <a:ext uri="{FF2B5EF4-FFF2-40B4-BE49-F238E27FC236}">
                <a16:creationId xmlns:a16="http://schemas.microsoft.com/office/drawing/2014/main" xmlns="" id="{56E4E9A4-C9B5-43CE-B0D8-AF11968A5B88}"/>
              </a:ext>
            </a:extLst>
          </p:cNvPr>
          <p:cNvGrpSpPr/>
          <p:nvPr/>
        </p:nvGrpSpPr>
        <p:grpSpPr>
          <a:xfrm>
            <a:off x="2320119" y="4645633"/>
            <a:ext cx="1057833" cy="246221"/>
            <a:chOff x="1" y="2599763"/>
            <a:chExt cx="1057833" cy="246221"/>
          </a:xfrm>
        </p:grpSpPr>
        <p:sp>
          <p:nvSpPr>
            <p:cNvPr id="34" name="מלבן 33">
              <a:extLst>
                <a:ext uri="{FF2B5EF4-FFF2-40B4-BE49-F238E27FC236}">
                  <a16:creationId xmlns:a16="http://schemas.microsoft.com/office/drawing/2014/main" xmlns="" id="{01D9EAC1-85BD-44F5-8B20-3FEC76CDA671}"/>
                </a:ext>
              </a:extLst>
            </p:cNvPr>
            <p:cNvSpPr/>
            <p:nvPr/>
          </p:nvSpPr>
          <p:spPr>
            <a:xfrm>
              <a:off x="950258" y="2671483"/>
              <a:ext cx="107576" cy="107576"/>
            </a:xfrm>
            <a:prstGeom prst="rect">
              <a:avLst/>
            </a:prstGeom>
            <a:solidFill>
              <a:srgbClr val="A11F60"/>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35" name="TextBox 34">
              <a:extLst>
                <a:ext uri="{FF2B5EF4-FFF2-40B4-BE49-F238E27FC236}">
                  <a16:creationId xmlns:a16="http://schemas.microsoft.com/office/drawing/2014/main" xmlns="" id="{D4D29664-65A8-4DF5-BB71-5BA6A07223AD}"/>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בכלל לא</a:t>
              </a:r>
            </a:p>
          </p:txBody>
        </p:sp>
      </p:grpSp>
      <p:grpSp>
        <p:nvGrpSpPr>
          <p:cNvPr id="36" name="קבוצה 35">
            <a:extLst>
              <a:ext uri="{FF2B5EF4-FFF2-40B4-BE49-F238E27FC236}">
                <a16:creationId xmlns:a16="http://schemas.microsoft.com/office/drawing/2014/main" xmlns="" id="{330DD85B-5A70-434E-A80F-50DEAD97FE6B}"/>
              </a:ext>
            </a:extLst>
          </p:cNvPr>
          <p:cNvGrpSpPr/>
          <p:nvPr/>
        </p:nvGrpSpPr>
        <p:grpSpPr>
          <a:xfrm>
            <a:off x="2320119" y="5156870"/>
            <a:ext cx="1057833" cy="246221"/>
            <a:chOff x="1" y="2599763"/>
            <a:chExt cx="1057833" cy="246221"/>
          </a:xfrm>
        </p:grpSpPr>
        <p:sp>
          <p:nvSpPr>
            <p:cNvPr id="37" name="מלבן 36">
              <a:extLst>
                <a:ext uri="{FF2B5EF4-FFF2-40B4-BE49-F238E27FC236}">
                  <a16:creationId xmlns:a16="http://schemas.microsoft.com/office/drawing/2014/main" xmlns="" id="{8A431D65-F17B-468F-821E-20E47BA4D469}"/>
                </a:ext>
              </a:extLst>
            </p:cNvPr>
            <p:cNvSpPr/>
            <p:nvPr/>
          </p:nvSpPr>
          <p:spPr>
            <a:xfrm>
              <a:off x="950258" y="2671483"/>
              <a:ext cx="107576" cy="107576"/>
            </a:xfrm>
            <a:prstGeom prst="rect">
              <a:avLst/>
            </a:prstGeom>
            <a:solidFill>
              <a:schemeClr val="bg1">
                <a:lumMod val="50000"/>
              </a:schemeClr>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38" name="TextBox 37">
              <a:extLst>
                <a:ext uri="{FF2B5EF4-FFF2-40B4-BE49-F238E27FC236}">
                  <a16:creationId xmlns:a16="http://schemas.microsoft.com/office/drawing/2014/main" xmlns="" id="{D5919F64-E389-495E-9791-55B9CE747C22}"/>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לא יודע/ מסרב</a:t>
              </a:r>
            </a:p>
          </p:txBody>
        </p:sp>
      </p:grpSp>
      <p:graphicFrame>
        <p:nvGraphicFramePr>
          <p:cNvPr id="39" name="תרשים 38">
            <a:extLst>
              <a:ext uri="{FF2B5EF4-FFF2-40B4-BE49-F238E27FC236}">
                <a16:creationId xmlns:a16="http://schemas.microsoft.com/office/drawing/2014/main" xmlns="" id="{3F7C25AA-F399-4C03-98A3-C8F862C42621}"/>
              </a:ext>
            </a:extLst>
          </p:cNvPr>
          <p:cNvGraphicFramePr/>
          <p:nvPr>
            <p:extLst>
              <p:ext uri="{D42A27DB-BD31-4B8C-83A1-F6EECF244321}">
                <p14:modId xmlns:p14="http://schemas.microsoft.com/office/powerpoint/2010/main" val="3707070455"/>
              </p:ext>
            </p:extLst>
          </p:nvPr>
        </p:nvGraphicFramePr>
        <p:xfrm>
          <a:off x="3377918" y="2180991"/>
          <a:ext cx="4503797" cy="3972297"/>
        </p:xfrm>
        <a:graphic>
          <a:graphicData uri="http://schemas.openxmlformats.org/drawingml/2006/chart">
            <c:chart xmlns:c="http://schemas.openxmlformats.org/drawingml/2006/chart" xmlns:r="http://schemas.openxmlformats.org/officeDocument/2006/relationships" r:id="rId2"/>
          </a:graphicData>
        </a:graphic>
      </p:graphicFrame>
      <p:sp>
        <p:nvSpPr>
          <p:cNvPr id="40" name="סוגר מסולסל ימני 39">
            <a:extLst>
              <a:ext uri="{FF2B5EF4-FFF2-40B4-BE49-F238E27FC236}">
                <a16:creationId xmlns:a16="http://schemas.microsoft.com/office/drawing/2014/main" xmlns="" id="{DCFC32A6-C8D1-4474-B917-D9EEE4FF8078}"/>
              </a:ext>
            </a:extLst>
          </p:cNvPr>
          <p:cNvSpPr/>
          <p:nvPr/>
        </p:nvSpPr>
        <p:spPr>
          <a:xfrm>
            <a:off x="7170493" y="2429072"/>
            <a:ext cx="273269" cy="2143635"/>
          </a:xfrm>
          <a:prstGeom prst="rightBrace">
            <a:avLst/>
          </a:prstGeom>
          <a:ln>
            <a:solidFill>
              <a:srgbClr val="6EAD3B"/>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graphicFrame>
        <p:nvGraphicFramePr>
          <p:cNvPr id="41" name="אובייקט 4">
            <a:extLst>
              <a:ext uri="{FF2B5EF4-FFF2-40B4-BE49-F238E27FC236}">
                <a16:creationId xmlns:a16="http://schemas.microsoft.com/office/drawing/2014/main" xmlns="" id="{BA89691D-44EE-40FD-8843-825A95A500FA}"/>
              </a:ext>
            </a:extLst>
          </p:cNvPr>
          <p:cNvGraphicFramePr>
            <a:graphicFrameLocks noChangeAspect="1"/>
          </p:cNvGraphicFramePr>
          <p:nvPr>
            <p:extLst>
              <p:ext uri="{D42A27DB-BD31-4B8C-83A1-F6EECF244321}">
                <p14:modId xmlns:p14="http://schemas.microsoft.com/office/powerpoint/2010/main" val="761944787"/>
              </p:ext>
            </p:extLst>
          </p:nvPr>
        </p:nvGraphicFramePr>
        <p:xfrm>
          <a:off x="7679014" y="2628906"/>
          <a:ext cx="3995242" cy="26715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xmlns="" id="{EA04C8A7-C950-4FCF-9D5B-F231B1D2DFAA}"/>
              </a:ext>
            </a:extLst>
          </p:cNvPr>
          <p:cNvSpPr txBox="1"/>
          <p:nvPr/>
        </p:nvSpPr>
        <p:spPr>
          <a:xfrm>
            <a:off x="8455197" y="2283721"/>
            <a:ext cx="3289627" cy="307777"/>
          </a:xfrm>
          <a:prstGeom prst="rect">
            <a:avLst/>
          </a:prstGeom>
          <a:noFill/>
        </p:spPr>
        <p:txBody>
          <a:bodyPr wrap="square" rtlCol="1">
            <a:spAutoFit/>
          </a:bodyPr>
          <a:lstStyle/>
          <a:p>
            <a:r>
              <a:rPr lang="he-IL" sz="1400" b="1" dirty="0">
                <a:solidFill>
                  <a:srgbClr val="4F6228"/>
                </a:solidFill>
              </a:rPr>
              <a:t>הפעולות אותן מבצעים:</a:t>
            </a:r>
          </a:p>
        </p:txBody>
      </p:sp>
      <p:pic>
        <p:nvPicPr>
          <p:cNvPr id="42" name="תמונה 41">
            <a:extLst>
              <a:ext uri="{FF2B5EF4-FFF2-40B4-BE49-F238E27FC236}">
                <a16:creationId xmlns:a16="http://schemas.microsoft.com/office/drawing/2014/main" xmlns="" id="{B5FAC2AA-1DAF-4962-B19E-5C691A21D1EB}"/>
              </a:ext>
            </a:extLst>
          </p:cNvPr>
          <p:cNvPicPr>
            <a:picLocks noChangeAspect="1"/>
          </p:cNvPicPr>
          <p:nvPr/>
        </p:nvPicPr>
        <p:blipFill>
          <a:blip r:embed="rId4"/>
          <a:stretch>
            <a:fillRect/>
          </a:stretch>
        </p:blipFill>
        <p:spPr>
          <a:xfrm>
            <a:off x="597328" y="438017"/>
            <a:ext cx="1685178" cy="1390597"/>
          </a:xfrm>
          <a:prstGeom prst="rect">
            <a:avLst/>
          </a:prstGeom>
        </p:spPr>
      </p:pic>
      <p:sp>
        <p:nvSpPr>
          <p:cNvPr id="43" name="TextBox 42">
            <a:extLst>
              <a:ext uri="{FF2B5EF4-FFF2-40B4-BE49-F238E27FC236}">
                <a16:creationId xmlns:a16="http://schemas.microsoft.com/office/drawing/2014/main" xmlns="" id="{4104235F-D65D-4FEC-8E2F-9779322A5DAD}"/>
              </a:ext>
            </a:extLst>
          </p:cNvPr>
          <p:cNvSpPr txBox="1"/>
          <p:nvPr/>
        </p:nvSpPr>
        <p:spPr>
          <a:xfrm>
            <a:off x="73939" y="29764"/>
            <a:ext cx="2743722" cy="461665"/>
          </a:xfrm>
          <a:prstGeom prst="rect">
            <a:avLst/>
          </a:prstGeom>
          <a:noFill/>
        </p:spPr>
        <p:txBody>
          <a:bodyPr wrap="square" rtlCol="1">
            <a:spAutoFit/>
          </a:bodyPr>
          <a:lstStyle/>
          <a:p>
            <a:pPr algn="ctr"/>
            <a:r>
              <a:rPr lang="he-IL" sz="1200" b="1" dirty="0">
                <a:solidFill>
                  <a:srgbClr val="C00000"/>
                </a:solidFill>
              </a:rPr>
              <a:t>סה"כ נמנעו משימוש באתר, רשת או טכנולוגיה מחשש לפגיע בפרטיות</a:t>
            </a:r>
          </a:p>
        </p:txBody>
      </p:sp>
      <p:sp>
        <p:nvSpPr>
          <p:cNvPr id="44" name="מלבן 43">
            <a:extLst>
              <a:ext uri="{FF2B5EF4-FFF2-40B4-BE49-F238E27FC236}">
                <a16:creationId xmlns:a16="http://schemas.microsoft.com/office/drawing/2014/main" xmlns="" id="{E0897B4F-490E-43D7-990C-1088D53598EA}"/>
              </a:ext>
            </a:extLst>
          </p:cNvPr>
          <p:cNvSpPr/>
          <p:nvPr/>
        </p:nvSpPr>
        <p:spPr>
          <a:xfrm>
            <a:off x="0" y="0"/>
            <a:ext cx="2817661" cy="191597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2140999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sz="3200" dirty="0">
                <a:solidFill>
                  <a:schemeClr val="tx2"/>
                </a:solidFill>
              </a:rPr>
              <a:t>שימוש בתוכנה לשמירת פרטיות ואבטחת מידע</a:t>
            </a:r>
          </a:p>
        </p:txBody>
      </p:sp>
      <p:sp>
        <p:nvSpPr>
          <p:cNvPr id="7" name="TextBox 6">
            <a:extLst>
              <a:ext uri="{FF2B5EF4-FFF2-40B4-BE49-F238E27FC236}">
                <a16:creationId xmlns:a16="http://schemas.microsoft.com/office/drawing/2014/main" xmlns="" id="{C0AA8D53-271B-4695-9915-30D4413F667B}"/>
              </a:ext>
            </a:extLst>
          </p:cNvPr>
          <p:cNvSpPr txBox="1"/>
          <p:nvPr/>
        </p:nvSpPr>
        <p:spPr>
          <a:xfrm>
            <a:off x="2320119" y="1489857"/>
            <a:ext cx="9496059" cy="307777"/>
          </a:xfrm>
          <a:prstGeom prst="rect">
            <a:avLst/>
          </a:prstGeom>
          <a:noFill/>
        </p:spPr>
        <p:txBody>
          <a:bodyPr wrap="square" rtlCol="1">
            <a:spAutoFit/>
          </a:bodyPr>
          <a:lstStyle/>
          <a:p>
            <a:r>
              <a:rPr lang="he-IL" sz="1400" b="1" dirty="0">
                <a:solidFill>
                  <a:schemeClr val="tx2"/>
                </a:solidFill>
              </a:rPr>
              <a:t>רק כרבע מצהירים על שימוש בתכנה לשמירת פרטיות והגנת המידע.</a:t>
            </a:r>
            <a:endParaRPr lang="he-IL" sz="1200" i="1" dirty="0">
              <a:solidFill>
                <a:schemeClr val="tx2"/>
              </a:solidFill>
            </a:endParaRP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4378036" y="6278864"/>
            <a:ext cx="7438141" cy="246221"/>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קיימות ברשת תוכנות רבות המסייעות לשמירה על פרטיות ואבטחת מידע, האם התקנת תוכנה כזו אי פעם במחשב שלך או במחשב הביתי?</a:t>
            </a:r>
          </a:p>
        </p:txBody>
      </p:sp>
      <p:graphicFrame>
        <p:nvGraphicFramePr>
          <p:cNvPr id="5" name="Chart 18">
            <a:extLst>
              <a:ext uri="{FF2B5EF4-FFF2-40B4-BE49-F238E27FC236}">
                <a16:creationId xmlns:a16="http://schemas.microsoft.com/office/drawing/2014/main" xmlns="" id="{599C8A62-1D48-46C7-8BC0-9F588C5E50B7}"/>
              </a:ext>
            </a:extLst>
          </p:cNvPr>
          <p:cNvGraphicFramePr/>
          <p:nvPr>
            <p:extLst>
              <p:ext uri="{D42A27DB-BD31-4B8C-83A1-F6EECF244321}">
                <p14:modId xmlns:p14="http://schemas.microsoft.com/office/powerpoint/2010/main" val="69537678"/>
              </p:ext>
            </p:extLst>
          </p:nvPr>
        </p:nvGraphicFramePr>
        <p:xfrm>
          <a:off x="3898760" y="1797634"/>
          <a:ext cx="4311595" cy="411089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856872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sz="3200" dirty="0">
                <a:solidFill>
                  <a:schemeClr val="tx2"/>
                </a:solidFill>
              </a:rPr>
              <a:t>שימוש </a:t>
            </a:r>
            <a:r>
              <a:rPr lang="he-IL" dirty="0">
                <a:solidFill>
                  <a:schemeClr val="tx2"/>
                </a:solidFill>
              </a:rPr>
              <a:t>ועדכון סיסמאות</a:t>
            </a:r>
            <a:endParaRPr lang="he-IL" sz="3200" dirty="0">
              <a:solidFill>
                <a:schemeClr val="tx2"/>
              </a:solidFill>
            </a:endParaRPr>
          </a:p>
        </p:txBody>
      </p:sp>
      <p:sp>
        <p:nvSpPr>
          <p:cNvPr id="7" name="TextBox 6">
            <a:extLst>
              <a:ext uri="{FF2B5EF4-FFF2-40B4-BE49-F238E27FC236}">
                <a16:creationId xmlns:a16="http://schemas.microsoft.com/office/drawing/2014/main" xmlns="" id="{C0AA8D53-271B-4695-9915-30D4413F667B}"/>
              </a:ext>
            </a:extLst>
          </p:cNvPr>
          <p:cNvSpPr txBox="1"/>
          <p:nvPr/>
        </p:nvSpPr>
        <p:spPr>
          <a:xfrm>
            <a:off x="2320119" y="1489857"/>
            <a:ext cx="9496059" cy="738664"/>
          </a:xfrm>
          <a:prstGeom prst="rect">
            <a:avLst/>
          </a:prstGeom>
          <a:noFill/>
        </p:spPr>
        <p:txBody>
          <a:bodyPr wrap="square" rtlCol="1">
            <a:spAutoFit/>
          </a:bodyPr>
          <a:lstStyle/>
          <a:p>
            <a:r>
              <a:rPr lang="he-IL" sz="1400" b="1" dirty="0">
                <a:solidFill>
                  <a:schemeClr val="tx2"/>
                </a:solidFill>
              </a:rPr>
              <a:t>מעט יותר ממחצית מבצעים עדכוני סיסמא תקופתיים ושליש נוספים – בהסתמך על התראת האתר. רק 14%</a:t>
            </a:r>
            <a:r>
              <a:rPr lang="en-US" sz="1400" b="1" dirty="0">
                <a:solidFill>
                  <a:schemeClr val="tx2"/>
                </a:solidFill>
              </a:rPr>
              <a:t> </a:t>
            </a:r>
            <a:r>
              <a:rPr lang="he-IL" sz="1400" b="1" dirty="0">
                <a:solidFill>
                  <a:schemeClr val="tx2"/>
                </a:solidFill>
              </a:rPr>
              <a:t> מבצעים עדכון בתדירות גבוהה (כל שלושה חודשים או יותר</a:t>
            </a:r>
            <a:r>
              <a:rPr lang="en-US" sz="1400" b="1" dirty="0">
                <a:solidFill>
                  <a:schemeClr val="tx2"/>
                </a:solidFill>
              </a:rPr>
              <a:t>(.</a:t>
            </a:r>
            <a:br>
              <a:rPr lang="en-US" sz="1400" b="1" dirty="0">
                <a:solidFill>
                  <a:schemeClr val="tx2"/>
                </a:solidFill>
              </a:rPr>
            </a:br>
            <a:r>
              <a:rPr lang="he-IL" sz="1400" b="1" dirty="0">
                <a:solidFill>
                  <a:schemeClr val="tx2"/>
                </a:solidFill>
              </a:rPr>
              <a:t>ההתנהגות הנפוצה היא שימוש ב- 2-3 סיסמאות לאתרים השונים, כאשר כעשירית משתמשים בסיסמא אחת בלבד.</a:t>
            </a:r>
            <a:endParaRPr lang="he-IL" sz="1200" i="1" dirty="0">
              <a:solidFill>
                <a:schemeClr val="tx2"/>
              </a:solidFill>
            </a:endParaRP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4378036" y="6278864"/>
            <a:ext cx="7438141" cy="400110"/>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באיזו תדירות את/ה </a:t>
            </a:r>
            <a:r>
              <a:rPr lang="he-IL" sz="1000" dirty="0" err="1">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מעדכנ</a:t>
            </a:r>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/ת סיסמאות באתרים השונים ובאפליקציות בהם את/ה משתמש/ת?</a:t>
            </a:r>
          </a:p>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האם את/ה:</a:t>
            </a:r>
          </a:p>
        </p:txBody>
      </p:sp>
      <p:graphicFrame>
        <p:nvGraphicFramePr>
          <p:cNvPr id="5" name="Chart 18">
            <a:extLst>
              <a:ext uri="{FF2B5EF4-FFF2-40B4-BE49-F238E27FC236}">
                <a16:creationId xmlns:a16="http://schemas.microsoft.com/office/drawing/2014/main" xmlns="" id="{8307C5D2-AA1E-4272-AEB4-07DBBD42F8D1}"/>
              </a:ext>
            </a:extLst>
          </p:cNvPr>
          <p:cNvGraphicFramePr/>
          <p:nvPr>
            <p:extLst>
              <p:ext uri="{D42A27DB-BD31-4B8C-83A1-F6EECF244321}">
                <p14:modId xmlns:p14="http://schemas.microsoft.com/office/powerpoint/2010/main" val="1180715755"/>
              </p:ext>
            </p:extLst>
          </p:nvPr>
        </p:nvGraphicFramePr>
        <p:xfrm>
          <a:off x="7629410" y="2313240"/>
          <a:ext cx="4311595" cy="4110893"/>
        </p:xfrm>
        <a:graphic>
          <a:graphicData uri="http://schemas.openxmlformats.org/drawingml/2006/chart">
            <c:chart xmlns:c="http://schemas.openxmlformats.org/drawingml/2006/chart" xmlns:r="http://schemas.openxmlformats.org/officeDocument/2006/relationships" r:id="rId2"/>
          </a:graphicData>
        </a:graphic>
      </p:graphicFrame>
      <p:cxnSp>
        <p:nvCxnSpPr>
          <p:cNvPr id="4" name="מחבר ישר 3">
            <a:extLst>
              <a:ext uri="{FF2B5EF4-FFF2-40B4-BE49-F238E27FC236}">
                <a16:creationId xmlns:a16="http://schemas.microsoft.com/office/drawing/2014/main" xmlns="" id="{DB74B267-2F1F-48C7-BF94-910DE79D08F0}"/>
              </a:ext>
            </a:extLst>
          </p:cNvPr>
          <p:cNvCxnSpPr/>
          <p:nvPr/>
        </p:nvCxnSpPr>
        <p:spPr>
          <a:xfrm>
            <a:off x="6799460" y="2099256"/>
            <a:ext cx="0" cy="3980168"/>
          </a:xfrm>
          <a:prstGeom prst="line">
            <a:avLst/>
          </a:prstGeom>
          <a:ln>
            <a:solidFill>
              <a:srgbClr val="76C0DD"/>
            </a:solidFill>
            <a:prstDash val="lgDashDot"/>
          </a:ln>
        </p:spPr>
        <p:style>
          <a:lnRef idx="1">
            <a:schemeClr val="accent1"/>
          </a:lnRef>
          <a:fillRef idx="0">
            <a:schemeClr val="accent1"/>
          </a:fillRef>
          <a:effectRef idx="0">
            <a:schemeClr val="accent1"/>
          </a:effectRef>
          <a:fontRef idx="minor">
            <a:schemeClr val="tx1"/>
          </a:fontRef>
        </p:style>
      </p:cxnSp>
      <p:graphicFrame>
        <p:nvGraphicFramePr>
          <p:cNvPr id="27" name="Chart 18">
            <a:extLst>
              <a:ext uri="{FF2B5EF4-FFF2-40B4-BE49-F238E27FC236}">
                <a16:creationId xmlns:a16="http://schemas.microsoft.com/office/drawing/2014/main" xmlns="" id="{269B961E-8107-4A46-95D7-7C0002D1A9D3}"/>
              </a:ext>
            </a:extLst>
          </p:cNvPr>
          <p:cNvGraphicFramePr/>
          <p:nvPr>
            <p:extLst>
              <p:ext uri="{D42A27DB-BD31-4B8C-83A1-F6EECF244321}">
                <p14:modId xmlns:p14="http://schemas.microsoft.com/office/powerpoint/2010/main" val="2512976760"/>
              </p:ext>
            </p:extLst>
          </p:nvPr>
        </p:nvGraphicFramePr>
        <p:xfrm>
          <a:off x="1276142" y="2356524"/>
          <a:ext cx="4966412" cy="3877986"/>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xmlns="" id="{C5B0708D-928F-4DA2-A38F-1EBF36463ADB}"/>
              </a:ext>
            </a:extLst>
          </p:cNvPr>
          <p:cNvSpPr txBox="1"/>
          <p:nvPr/>
        </p:nvSpPr>
        <p:spPr>
          <a:xfrm>
            <a:off x="3355872" y="2289342"/>
            <a:ext cx="2441748" cy="646331"/>
          </a:xfrm>
          <a:prstGeom prst="rect">
            <a:avLst/>
          </a:prstGeom>
          <a:noFill/>
        </p:spPr>
        <p:txBody>
          <a:bodyPr wrap="square" rtlCol="1">
            <a:spAutoFit/>
          </a:bodyPr>
          <a:lstStyle/>
          <a:p>
            <a:pPr algn="ctr"/>
            <a:r>
              <a:rPr lang="he-IL" b="1" dirty="0">
                <a:solidFill>
                  <a:srgbClr val="002060"/>
                </a:solidFill>
              </a:rPr>
              <a:t>תדירות עדכון סיסמאות באתרים ובאפליקציות</a:t>
            </a:r>
          </a:p>
        </p:txBody>
      </p:sp>
      <p:sp>
        <p:nvSpPr>
          <p:cNvPr id="28" name="TextBox 27">
            <a:extLst>
              <a:ext uri="{FF2B5EF4-FFF2-40B4-BE49-F238E27FC236}">
                <a16:creationId xmlns:a16="http://schemas.microsoft.com/office/drawing/2014/main" xmlns="" id="{DF136814-14D9-4A22-8126-58DD05B4A1FE}"/>
              </a:ext>
            </a:extLst>
          </p:cNvPr>
          <p:cNvSpPr txBox="1"/>
          <p:nvPr/>
        </p:nvSpPr>
        <p:spPr>
          <a:xfrm>
            <a:off x="8357689" y="2241943"/>
            <a:ext cx="2441748" cy="369332"/>
          </a:xfrm>
          <a:prstGeom prst="rect">
            <a:avLst/>
          </a:prstGeom>
          <a:noFill/>
        </p:spPr>
        <p:txBody>
          <a:bodyPr wrap="square" rtlCol="1">
            <a:spAutoFit/>
          </a:bodyPr>
          <a:lstStyle/>
          <a:p>
            <a:pPr algn="ctr"/>
            <a:r>
              <a:rPr lang="he-IL" b="1" dirty="0">
                <a:solidFill>
                  <a:srgbClr val="002060"/>
                </a:solidFill>
              </a:rPr>
              <a:t>מגוון סיסמאות בשימוש</a:t>
            </a:r>
          </a:p>
        </p:txBody>
      </p:sp>
    </p:spTree>
    <p:extLst>
      <p:ext uri="{BB962C8B-B14F-4D97-AF65-F5344CB8AC3E}">
        <p14:creationId xmlns:p14="http://schemas.microsoft.com/office/powerpoint/2010/main" val="17622137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dirty="0">
                <a:solidFill>
                  <a:schemeClr val="tx2"/>
                </a:solidFill>
              </a:rPr>
              <a:t>עניין בקבלת מידע להגנת פרטיות בגלישה ובאפליקציות</a:t>
            </a:r>
            <a:endParaRPr lang="he-IL" sz="3200" dirty="0">
              <a:solidFill>
                <a:schemeClr val="tx2"/>
              </a:solidFill>
            </a:endParaRPr>
          </a:p>
        </p:txBody>
      </p:sp>
      <p:sp>
        <p:nvSpPr>
          <p:cNvPr id="7" name="TextBox 6">
            <a:extLst>
              <a:ext uri="{FF2B5EF4-FFF2-40B4-BE49-F238E27FC236}">
                <a16:creationId xmlns:a16="http://schemas.microsoft.com/office/drawing/2014/main" xmlns="" id="{C0AA8D53-271B-4695-9915-30D4413F667B}"/>
              </a:ext>
            </a:extLst>
          </p:cNvPr>
          <p:cNvSpPr txBox="1"/>
          <p:nvPr/>
        </p:nvSpPr>
        <p:spPr>
          <a:xfrm>
            <a:off x="2320119" y="1489857"/>
            <a:ext cx="9496059" cy="523220"/>
          </a:xfrm>
          <a:prstGeom prst="rect">
            <a:avLst/>
          </a:prstGeom>
          <a:noFill/>
        </p:spPr>
        <p:txBody>
          <a:bodyPr wrap="square" rtlCol="1">
            <a:spAutoFit/>
          </a:bodyPr>
          <a:lstStyle/>
          <a:p>
            <a:r>
              <a:rPr lang="he-IL" sz="1400" b="1" dirty="0">
                <a:solidFill>
                  <a:schemeClr val="tx2"/>
                </a:solidFill>
              </a:rPr>
              <a:t>כשלושה רבעים מביעים עניין רב בקבלת מידע מכוון בנושא הגנת הפרטיות ברשתות החברתיות ובאפליקציות. </a:t>
            </a:r>
          </a:p>
          <a:p>
            <a:r>
              <a:rPr lang="he-IL" sz="1400" b="1" i="1" dirty="0">
                <a:solidFill>
                  <a:schemeClr val="tx2"/>
                </a:solidFill>
              </a:rPr>
              <a:t>הערוץ המועדף ביותר הוא אתרי אינטרנט ולאחריו הפניה להסבר ברישום לאפליקציות, סרטוני הסברה ופרסומים במדיות החברתיות.</a:t>
            </a:r>
            <a:endParaRPr lang="he-IL" sz="1200" i="1" dirty="0">
              <a:solidFill>
                <a:schemeClr val="tx2"/>
              </a:solidFill>
            </a:endParaRP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4378036" y="6278864"/>
            <a:ext cx="7438141" cy="400110"/>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באיזו מידה אתה מעוניין לקבל מידע שיסייע לך לשמור טוב יותר על פרטיותך בגלישה ברשתות החברתיות ובאפליקציות השונות?</a:t>
            </a:r>
          </a:p>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באיזו אופן היית מעוניין לקבל את המידע?</a:t>
            </a:r>
          </a:p>
        </p:txBody>
      </p:sp>
      <p:sp>
        <p:nvSpPr>
          <p:cNvPr id="5" name="TextBox 4">
            <a:extLst>
              <a:ext uri="{FF2B5EF4-FFF2-40B4-BE49-F238E27FC236}">
                <a16:creationId xmlns:a16="http://schemas.microsoft.com/office/drawing/2014/main" xmlns="" id="{1978BB4C-6BFB-491F-B150-AA82CB1AD46A}"/>
              </a:ext>
            </a:extLst>
          </p:cNvPr>
          <p:cNvSpPr txBox="1"/>
          <p:nvPr/>
        </p:nvSpPr>
        <p:spPr>
          <a:xfrm>
            <a:off x="708092" y="2070371"/>
            <a:ext cx="2797905" cy="276989"/>
          </a:xfrm>
          <a:prstGeom prst="rect">
            <a:avLst/>
          </a:prstGeom>
          <a:solidFill>
            <a:sysClr val="window" lastClr="FFFFFF">
              <a:lumMod val="75000"/>
            </a:sysClr>
          </a:solidFill>
          <a:ln>
            <a:solidFill>
              <a:srgbClr val="9BBB59">
                <a:lumMod val="75000"/>
              </a:srgbClr>
            </a:solidFill>
          </a:ln>
          <a:effectLst>
            <a:outerShdw blurRad="63500" sx="102000" sy="102000" algn="ctr" rotWithShape="0">
              <a:prstClr val="black">
                <a:alpha val="40000"/>
              </a:prstClr>
            </a:outerShdw>
          </a:effectLst>
        </p:spPr>
        <p:txBody>
          <a:bodyPr wrap="square" lIns="91428" tIns="45715" rIns="91428" bIns="45715" rtlCol="1">
            <a:spAutoFit/>
          </a:bodyPr>
          <a:lstStyle>
            <a:defPPr>
              <a:defRPr lang="he-IL"/>
            </a:defPPr>
            <a:lvl1pPr algn="ctr">
              <a:defRPr sz="1200" b="1">
                <a:solidFill>
                  <a:schemeClr val="bg1"/>
                </a:solidFill>
              </a:defRPr>
            </a:lvl1pPr>
          </a:lstStyle>
          <a:p>
            <a:pPr>
              <a:defRPr/>
            </a:pPr>
            <a:r>
              <a:rPr lang="he-IL" kern="0" dirty="0">
                <a:solidFill>
                  <a:prstClr val="white"/>
                </a:solidFill>
                <a:latin typeface="Arial" charset="0"/>
                <a:cs typeface="Arial" charset="0"/>
              </a:rPr>
              <a:t>סה"כ מסכים (במידה רבה + רבה מאוד)</a:t>
            </a:r>
          </a:p>
        </p:txBody>
      </p:sp>
      <p:grpSp>
        <p:nvGrpSpPr>
          <p:cNvPr id="6" name="קבוצה 5">
            <a:extLst>
              <a:ext uri="{FF2B5EF4-FFF2-40B4-BE49-F238E27FC236}">
                <a16:creationId xmlns:a16="http://schemas.microsoft.com/office/drawing/2014/main" xmlns="" id="{86EAA8BE-E8F9-48FF-AA6A-A87B0ACF207A}"/>
              </a:ext>
            </a:extLst>
          </p:cNvPr>
          <p:cNvGrpSpPr/>
          <p:nvPr/>
        </p:nvGrpSpPr>
        <p:grpSpPr>
          <a:xfrm>
            <a:off x="2198617" y="2699737"/>
            <a:ext cx="1307414" cy="246221"/>
            <a:chOff x="-249580" y="2599763"/>
            <a:chExt cx="1307414" cy="246221"/>
          </a:xfrm>
        </p:grpSpPr>
        <p:sp>
          <p:nvSpPr>
            <p:cNvPr id="8" name="מלבן 7">
              <a:extLst>
                <a:ext uri="{FF2B5EF4-FFF2-40B4-BE49-F238E27FC236}">
                  <a16:creationId xmlns:a16="http://schemas.microsoft.com/office/drawing/2014/main" xmlns="" id="{34FFB700-30A0-4E96-8E06-61D744A7835A}"/>
                </a:ext>
              </a:extLst>
            </p:cNvPr>
            <p:cNvSpPr/>
            <p:nvPr/>
          </p:nvSpPr>
          <p:spPr>
            <a:xfrm>
              <a:off x="950258" y="2681993"/>
              <a:ext cx="107576" cy="107576"/>
            </a:xfrm>
            <a:prstGeom prst="rect">
              <a:avLst/>
            </a:prstGeom>
            <a:solidFill>
              <a:srgbClr val="4F6228"/>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9" name="TextBox 8">
              <a:extLst>
                <a:ext uri="{FF2B5EF4-FFF2-40B4-BE49-F238E27FC236}">
                  <a16:creationId xmlns:a16="http://schemas.microsoft.com/office/drawing/2014/main" xmlns="" id="{3B937306-3B35-4F41-89A3-0F0CA3D4D41A}"/>
                </a:ext>
              </a:extLst>
            </p:cNvPr>
            <p:cNvSpPr txBox="1"/>
            <p:nvPr/>
          </p:nvSpPr>
          <p:spPr>
            <a:xfrm>
              <a:off x="-249580" y="2599763"/>
              <a:ext cx="1244665"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רבה מאוד</a:t>
              </a:r>
            </a:p>
          </p:txBody>
        </p:sp>
      </p:grpSp>
      <p:grpSp>
        <p:nvGrpSpPr>
          <p:cNvPr id="10" name="קבוצה 9">
            <a:extLst>
              <a:ext uri="{FF2B5EF4-FFF2-40B4-BE49-F238E27FC236}">
                <a16:creationId xmlns:a16="http://schemas.microsoft.com/office/drawing/2014/main" xmlns="" id="{77282634-3429-4CE5-91E3-9C524FBEF1BD}"/>
              </a:ext>
            </a:extLst>
          </p:cNvPr>
          <p:cNvGrpSpPr/>
          <p:nvPr/>
        </p:nvGrpSpPr>
        <p:grpSpPr>
          <a:xfrm>
            <a:off x="2448198" y="3210974"/>
            <a:ext cx="1057833" cy="246221"/>
            <a:chOff x="1" y="2599763"/>
            <a:chExt cx="1057833" cy="246221"/>
          </a:xfrm>
        </p:grpSpPr>
        <p:sp>
          <p:nvSpPr>
            <p:cNvPr id="11" name="מלבן 10">
              <a:extLst>
                <a:ext uri="{FF2B5EF4-FFF2-40B4-BE49-F238E27FC236}">
                  <a16:creationId xmlns:a16="http://schemas.microsoft.com/office/drawing/2014/main" xmlns="" id="{503F3049-7E33-4F52-B5AD-64A28DFD7EFA}"/>
                </a:ext>
              </a:extLst>
            </p:cNvPr>
            <p:cNvSpPr/>
            <p:nvPr/>
          </p:nvSpPr>
          <p:spPr>
            <a:xfrm>
              <a:off x="950258" y="2671483"/>
              <a:ext cx="107576" cy="107576"/>
            </a:xfrm>
            <a:prstGeom prst="rect">
              <a:avLst/>
            </a:prstGeom>
            <a:solidFill>
              <a:srgbClr val="6EAD3B"/>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3" name="TextBox 12">
              <a:extLst>
                <a:ext uri="{FF2B5EF4-FFF2-40B4-BE49-F238E27FC236}">
                  <a16:creationId xmlns:a16="http://schemas.microsoft.com/office/drawing/2014/main" xmlns="" id="{DB6EC271-905B-41DA-A81B-8FF70B16620C}"/>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רבה</a:t>
              </a:r>
            </a:p>
          </p:txBody>
        </p:sp>
      </p:grpSp>
      <p:grpSp>
        <p:nvGrpSpPr>
          <p:cNvPr id="14" name="קבוצה 13">
            <a:extLst>
              <a:ext uri="{FF2B5EF4-FFF2-40B4-BE49-F238E27FC236}">
                <a16:creationId xmlns:a16="http://schemas.microsoft.com/office/drawing/2014/main" xmlns="" id="{02BB23BF-D37C-4B31-9DEC-B8877B025C60}"/>
              </a:ext>
            </a:extLst>
          </p:cNvPr>
          <p:cNvGrpSpPr/>
          <p:nvPr/>
        </p:nvGrpSpPr>
        <p:grpSpPr>
          <a:xfrm>
            <a:off x="2448198" y="3722211"/>
            <a:ext cx="1057833" cy="246221"/>
            <a:chOff x="1" y="2599763"/>
            <a:chExt cx="1057833" cy="246221"/>
          </a:xfrm>
        </p:grpSpPr>
        <p:sp>
          <p:nvSpPr>
            <p:cNvPr id="15" name="מלבן 14">
              <a:extLst>
                <a:ext uri="{FF2B5EF4-FFF2-40B4-BE49-F238E27FC236}">
                  <a16:creationId xmlns:a16="http://schemas.microsoft.com/office/drawing/2014/main" xmlns="" id="{2479B229-160D-4F64-AFA0-B664476F1523}"/>
                </a:ext>
              </a:extLst>
            </p:cNvPr>
            <p:cNvSpPr/>
            <p:nvPr/>
          </p:nvSpPr>
          <p:spPr>
            <a:xfrm>
              <a:off x="950258" y="2671483"/>
              <a:ext cx="107576" cy="107576"/>
            </a:xfrm>
            <a:prstGeom prst="rect">
              <a:avLst/>
            </a:prstGeom>
            <a:solidFill>
              <a:srgbClr val="87C454"/>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6" name="TextBox 15">
              <a:extLst>
                <a:ext uri="{FF2B5EF4-FFF2-40B4-BE49-F238E27FC236}">
                  <a16:creationId xmlns:a16="http://schemas.microsoft.com/office/drawing/2014/main" xmlns="" id="{F546EF1F-5673-4B54-A698-6F80068D850F}"/>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בינונית</a:t>
              </a:r>
            </a:p>
          </p:txBody>
        </p:sp>
      </p:grpSp>
      <p:grpSp>
        <p:nvGrpSpPr>
          <p:cNvPr id="17" name="קבוצה 16">
            <a:extLst>
              <a:ext uri="{FF2B5EF4-FFF2-40B4-BE49-F238E27FC236}">
                <a16:creationId xmlns:a16="http://schemas.microsoft.com/office/drawing/2014/main" xmlns="" id="{0E17DE9D-B19D-4A92-A7B0-2DD2899ED168}"/>
              </a:ext>
            </a:extLst>
          </p:cNvPr>
          <p:cNvGrpSpPr/>
          <p:nvPr/>
        </p:nvGrpSpPr>
        <p:grpSpPr>
          <a:xfrm>
            <a:off x="2448198" y="4233448"/>
            <a:ext cx="1057833" cy="246221"/>
            <a:chOff x="1" y="2599763"/>
            <a:chExt cx="1057833" cy="246221"/>
          </a:xfrm>
        </p:grpSpPr>
        <p:sp>
          <p:nvSpPr>
            <p:cNvPr id="18" name="מלבן 17">
              <a:extLst>
                <a:ext uri="{FF2B5EF4-FFF2-40B4-BE49-F238E27FC236}">
                  <a16:creationId xmlns:a16="http://schemas.microsoft.com/office/drawing/2014/main" xmlns="" id="{27E67286-3966-4C62-B59F-2D6736246DB3}"/>
                </a:ext>
              </a:extLst>
            </p:cNvPr>
            <p:cNvSpPr/>
            <p:nvPr/>
          </p:nvSpPr>
          <p:spPr>
            <a:xfrm>
              <a:off x="950258" y="2671483"/>
              <a:ext cx="107576" cy="107576"/>
            </a:xfrm>
            <a:prstGeom prst="rect">
              <a:avLst/>
            </a:prstGeom>
            <a:solidFill>
              <a:srgbClr val="D72E81"/>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9" name="TextBox 18">
              <a:extLst>
                <a:ext uri="{FF2B5EF4-FFF2-40B4-BE49-F238E27FC236}">
                  <a16:creationId xmlns:a16="http://schemas.microsoft.com/office/drawing/2014/main" xmlns="" id="{301D7109-E787-47C2-B595-4C790BE2E4DD}"/>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מועטה</a:t>
              </a:r>
            </a:p>
          </p:txBody>
        </p:sp>
      </p:grpSp>
      <p:grpSp>
        <p:nvGrpSpPr>
          <p:cNvPr id="20" name="קבוצה 19">
            <a:extLst>
              <a:ext uri="{FF2B5EF4-FFF2-40B4-BE49-F238E27FC236}">
                <a16:creationId xmlns:a16="http://schemas.microsoft.com/office/drawing/2014/main" xmlns="" id="{883BDD66-C750-425E-A079-390487060F52}"/>
              </a:ext>
            </a:extLst>
          </p:cNvPr>
          <p:cNvGrpSpPr/>
          <p:nvPr/>
        </p:nvGrpSpPr>
        <p:grpSpPr>
          <a:xfrm>
            <a:off x="2448198" y="4744684"/>
            <a:ext cx="1057833" cy="246221"/>
            <a:chOff x="1" y="2599763"/>
            <a:chExt cx="1057833" cy="246221"/>
          </a:xfrm>
        </p:grpSpPr>
        <p:sp>
          <p:nvSpPr>
            <p:cNvPr id="21" name="מלבן 20">
              <a:extLst>
                <a:ext uri="{FF2B5EF4-FFF2-40B4-BE49-F238E27FC236}">
                  <a16:creationId xmlns:a16="http://schemas.microsoft.com/office/drawing/2014/main" xmlns="" id="{F5D79130-C11C-4779-9CBD-E869DC248F7C}"/>
                </a:ext>
              </a:extLst>
            </p:cNvPr>
            <p:cNvSpPr/>
            <p:nvPr/>
          </p:nvSpPr>
          <p:spPr>
            <a:xfrm>
              <a:off x="950258" y="2671483"/>
              <a:ext cx="107576" cy="107576"/>
            </a:xfrm>
            <a:prstGeom prst="rect">
              <a:avLst/>
            </a:prstGeom>
            <a:solidFill>
              <a:srgbClr val="A11F60"/>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22" name="TextBox 21">
              <a:extLst>
                <a:ext uri="{FF2B5EF4-FFF2-40B4-BE49-F238E27FC236}">
                  <a16:creationId xmlns:a16="http://schemas.microsoft.com/office/drawing/2014/main" xmlns="" id="{708606AC-06F2-41F1-A6AE-52E970670E67}"/>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כלל לא</a:t>
              </a:r>
            </a:p>
          </p:txBody>
        </p:sp>
      </p:grpSp>
      <p:graphicFrame>
        <p:nvGraphicFramePr>
          <p:cNvPr id="23" name="תרשים 22">
            <a:extLst>
              <a:ext uri="{FF2B5EF4-FFF2-40B4-BE49-F238E27FC236}">
                <a16:creationId xmlns:a16="http://schemas.microsoft.com/office/drawing/2014/main" xmlns="" id="{E25CA1E7-2145-4114-8D47-A11DA91310F0}"/>
              </a:ext>
            </a:extLst>
          </p:cNvPr>
          <p:cNvGraphicFramePr/>
          <p:nvPr>
            <p:extLst>
              <p:ext uri="{D42A27DB-BD31-4B8C-83A1-F6EECF244321}">
                <p14:modId xmlns:p14="http://schemas.microsoft.com/office/powerpoint/2010/main" val="611412738"/>
              </p:ext>
            </p:extLst>
          </p:nvPr>
        </p:nvGraphicFramePr>
        <p:xfrm>
          <a:off x="3505997" y="2052100"/>
          <a:ext cx="4173017" cy="3972297"/>
        </p:xfrm>
        <a:graphic>
          <a:graphicData uri="http://schemas.openxmlformats.org/drawingml/2006/chart">
            <c:chart xmlns:c="http://schemas.openxmlformats.org/drawingml/2006/chart" xmlns:r="http://schemas.openxmlformats.org/officeDocument/2006/relationships" r:id="rId2"/>
          </a:graphicData>
        </a:graphic>
      </p:graphicFrame>
      <p:sp>
        <p:nvSpPr>
          <p:cNvPr id="24" name="TextBox 23">
            <a:extLst>
              <a:ext uri="{FF2B5EF4-FFF2-40B4-BE49-F238E27FC236}">
                <a16:creationId xmlns:a16="http://schemas.microsoft.com/office/drawing/2014/main" xmlns="" id="{F835A9B4-530E-454B-8D89-B576E246A0D1}"/>
              </a:ext>
            </a:extLst>
          </p:cNvPr>
          <p:cNvSpPr txBox="1"/>
          <p:nvPr/>
        </p:nvSpPr>
        <p:spPr>
          <a:xfrm>
            <a:off x="2104025" y="5245372"/>
            <a:ext cx="1401972" cy="276989"/>
          </a:xfrm>
          <a:prstGeom prst="rect">
            <a:avLst/>
          </a:prstGeom>
          <a:solidFill>
            <a:sysClr val="window" lastClr="FFFFFF">
              <a:lumMod val="75000"/>
            </a:sysClr>
          </a:solidFill>
          <a:ln>
            <a:solidFill>
              <a:srgbClr val="C0504D">
                <a:lumMod val="75000"/>
              </a:srgbClr>
            </a:solidFill>
          </a:ln>
          <a:effectLst>
            <a:outerShdw blurRad="63500" sx="102000" sy="102000" algn="ctr" rotWithShape="0">
              <a:prstClr val="black">
                <a:alpha val="40000"/>
              </a:prstClr>
            </a:outerShdw>
          </a:effectLst>
        </p:spPr>
        <p:txBody>
          <a:bodyPr wrap="square" lIns="91428" tIns="45715" rIns="91428" bIns="45715" rtlCol="1">
            <a:spAutoFit/>
          </a:bodyPr>
          <a:lstStyle/>
          <a:p>
            <a:pPr algn="ctr">
              <a:defRPr/>
            </a:pPr>
            <a:r>
              <a:rPr lang="he-IL" sz="1200" b="1" kern="0" dirty="0">
                <a:solidFill>
                  <a:prstClr val="white"/>
                </a:solidFill>
                <a:latin typeface="Arial" charset="0"/>
                <a:cs typeface="Arial" charset="0"/>
              </a:rPr>
              <a:t>סה"כ לא מסכימים</a:t>
            </a:r>
          </a:p>
        </p:txBody>
      </p:sp>
      <p:sp>
        <p:nvSpPr>
          <p:cNvPr id="25" name="מלבן 24">
            <a:extLst>
              <a:ext uri="{FF2B5EF4-FFF2-40B4-BE49-F238E27FC236}">
                <a16:creationId xmlns:a16="http://schemas.microsoft.com/office/drawing/2014/main" xmlns="" id="{68D0A349-3945-4FDA-A528-0ED5348BD28A}"/>
              </a:ext>
            </a:extLst>
          </p:cNvPr>
          <p:cNvSpPr/>
          <p:nvPr/>
        </p:nvSpPr>
        <p:spPr>
          <a:xfrm>
            <a:off x="7730277" y="2466935"/>
            <a:ext cx="3995242" cy="3095594"/>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aphicFrame>
        <p:nvGraphicFramePr>
          <p:cNvPr id="27" name="אובייקט 4">
            <a:extLst>
              <a:ext uri="{FF2B5EF4-FFF2-40B4-BE49-F238E27FC236}">
                <a16:creationId xmlns:a16="http://schemas.microsoft.com/office/drawing/2014/main" xmlns="" id="{225CDEC8-2D16-4390-B4B9-9E68530FF923}"/>
              </a:ext>
            </a:extLst>
          </p:cNvPr>
          <p:cNvGraphicFramePr>
            <a:graphicFrameLocks noChangeAspect="1"/>
          </p:cNvGraphicFramePr>
          <p:nvPr>
            <p:extLst>
              <p:ext uri="{D42A27DB-BD31-4B8C-83A1-F6EECF244321}">
                <p14:modId xmlns:p14="http://schemas.microsoft.com/office/powerpoint/2010/main" val="4122875089"/>
              </p:ext>
            </p:extLst>
          </p:nvPr>
        </p:nvGraphicFramePr>
        <p:xfrm>
          <a:off x="7730277" y="2812120"/>
          <a:ext cx="3995242" cy="2671564"/>
        </p:xfrm>
        <a:graphic>
          <a:graphicData uri="http://schemas.openxmlformats.org/drawingml/2006/chart">
            <c:chart xmlns:c="http://schemas.openxmlformats.org/drawingml/2006/chart" xmlns:r="http://schemas.openxmlformats.org/officeDocument/2006/relationships" r:id="rId3"/>
          </a:graphicData>
        </a:graphic>
      </p:graphicFrame>
      <p:sp>
        <p:nvSpPr>
          <p:cNvPr id="28" name="TextBox 27">
            <a:extLst>
              <a:ext uri="{FF2B5EF4-FFF2-40B4-BE49-F238E27FC236}">
                <a16:creationId xmlns:a16="http://schemas.microsoft.com/office/drawing/2014/main" xmlns="" id="{10705811-2C98-479E-9D68-F33AED143776}"/>
              </a:ext>
            </a:extLst>
          </p:cNvPr>
          <p:cNvSpPr txBox="1"/>
          <p:nvPr/>
        </p:nvSpPr>
        <p:spPr>
          <a:xfrm>
            <a:off x="8506460" y="2466935"/>
            <a:ext cx="3289627" cy="307777"/>
          </a:xfrm>
          <a:prstGeom prst="rect">
            <a:avLst/>
          </a:prstGeom>
          <a:noFill/>
        </p:spPr>
        <p:txBody>
          <a:bodyPr wrap="square" rtlCol="1">
            <a:spAutoFit/>
          </a:bodyPr>
          <a:lstStyle/>
          <a:p>
            <a:r>
              <a:rPr lang="he-IL" sz="1400" b="1" dirty="0">
                <a:solidFill>
                  <a:srgbClr val="4F6228"/>
                </a:solidFill>
              </a:rPr>
              <a:t>ערוץ מועדף לקבלת המידע:</a:t>
            </a:r>
          </a:p>
        </p:txBody>
      </p:sp>
    </p:spTree>
    <p:extLst>
      <p:ext uri="{BB962C8B-B14F-4D97-AF65-F5344CB8AC3E}">
        <p14:creationId xmlns:p14="http://schemas.microsoft.com/office/powerpoint/2010/main" val="11810255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dirty="0">
                <a:solidFill>
                  <a:schemeClr val="tx2"/>
                </a:solidFill>
              </a:rPr>
              <a:t>התנהגות מונעת - ניתוח קהלים</a:t>
            </a:r>
            <a:endParaRPr lang="he-IL" sz="3200" dirty="0">
              <a:solidFill>
                <a:schemeClr val="tx2"/>
              </a:solidFill>
            </a:endParaRPr>
          </a:p>
        </p:txBody>
      </p:sp>
      <p:graphicFrame>
        <p:nvGraphicFramePr>
          <p:cNvPr id="3" name="טבלה 2">
            <a:extLst>
              <a:ext uri="{FF2B5EF4-FFF2-40B4-BE49-F238E27FC236}">
                <a16:creationId xmlns:a16="http://schemas.microsoft.com/office/drawing/2014/main" xmlns="" id="{885569F9-C982-4294-BE9C-98C492EC5E2E}"/>
              </a:ext>
            </a:extLst>
          </p:cNvPr>
          <p:cNvGraphicFramePr>
            <a:graphicFrameLocks noGrp="1"/>
          </p:cNvGraphicFramePr>
          <p:nvPr>
            <p:extLst>
              <p:ext uri="{D42A27DB-BD31-4B8C-83A1-F6EECF244321}">
                <p14:modId xmlns:p14="http://schemas.microsoft.com/office/powerpoint/2010/main" val="349825005"/>
              </p:ext>
            </p:extLst>
          </p:nvPr>
        </p:nvGraphicFramePr>
        <p:xfrm>
          <a:off x="1024932" y="1583824"/>
          <a:ext cx="10702611" cy="4663440"/>
        </p:xfrm>
        <a:graphic>
          <a:graphicData uri="http://schemas.openxmlformats.org/drawingml/2006/table">
            <a:tbl>
              <a:tblPr rtl="1" firstRow="1" bandRow="1">
                <a:tableStyleId>{5C22544A-7EE6-4342-B048-85BDC9FD1C3A}</a:tableStyleId>
              </a:tblPr>
              <a:tblGrid>
                <a:gridCol w="2131419">
                  <a:extLst>
                    <a:ext uri="{9D8B030D-6E8A-4147-A177-3AD203B41FA5}">
                      <a16:colId xmlns:a16="http://schemas.microsoft.com/office/drawing/2014/main" xmlns="" val="1250682108"/>
                    </a:ext>
                  </a:extLst>
                </a:gridCol>
                <a:gridCol w="1071399">
                  <a:extLst>
                    <a:ext uri="{9D8B030D-6E8A-4147-A177-3AD203B41FA5}">
                      <a16:colId xmlns:a16="http://schemas.microsoft.com/office/drawing/2014/main" xmlns="" val="3248419574"/>
                    </a:ext>
                  </a:extLst>
                </a:gridCol>
                <a:gridCol w="1071399">
                  <a:extLst>
                    <a:ext uri="{9D8B030D-6E8A-4147-A177-3AD203B41FA5}">
                      <a16:colId xmlns:a16="http://schemas.microsoft.com/office/drawing/2014/main" xmlns="" val="4022946808"/>
                    </a:ext>
                  </a:extLst>
                </a:gridCol>
                <a:gridCol w="1071399">
                  <a:extLst>
                    <a:ext uri="{9D8B030D-6E8A-4147-A177-3AD203B41FA5}">
                      <a16:colId xmlns:a16="http://schemas.microsoft.com/office/drawing/2014/main" xmlns="" val="2550586627"/>
                    </a:ext>
                  </a:extLst>
                </a:gridCol>
                <a:gridCol w="1071399">
                  <a:extLst>
                    <a:ext uri="{9D8B030D-6E8A-4147-A177-3AD203B41FA5}">
                      <a16:colId xmlns:a16="http://schemas.microsoft.com/office/drawing/2014/main" xmlns="" val="2246975306"/>
                    </a:ext>
                  </a:extLst>
                </a:gridCol>
                <a:gridCol w="1071399">
                  <a:extLst>
                    <a:ext uri="{9D8B030D-6E8A-4147-A177-3AD203B41FA5}">
                      <a16:colId xmlns:a16="http://schemas.microsoft.com/office/drawing/2014/main" xmlns="" val="301549678"/>
                    </a:ext>
                  </a:extLst>
                </a:gridCol>
                <a:gridCol w="1071399">
                  <a:extLst>
                    <a:ext uri="{9D8B030D-6E8A-4147-A177-3AD203B41FA5}">
                      <a16:colId xmlns:a16="http://schemas.microsoft.com/office/drawing/2014/main" xmlns="" val="3599595545"/>
                    </a:ext>
                  </a:extLst>
                </a:gridCol>
                <a:gridCol w="1071399">
                  <a:extLst>
                    <a:ext uri="{9D8B030D-6E8A-4147-A177-3AD203B41FA5}">
                      <a16:colId xmlns:a16="http://schemas.microsoft.com/office/drawing/2014/main" xmlns="" val="1649776180"/>
                    </a:ext>
                  </a:extLst>
                </a:gridCol>
                <a:gridCol w="1071399">
                  <a:extLst>
                    <a:ext uri="{9D8B030D-6E8A-4147-A177-3AD203B41FA5}">
                      <a16:colId xmlns:a16="http://schemas.microsoft.com/office/drawing/2014/main" xmlns="" val="1332546011"/>
                    </a:ext>
                  </a:extLst>
                </a:gridCol>
              </a:tblGrid>
              <a:tr h="252109">
                <a:tc>
                  <a:txBody>
                    <a:bodyPr/>
                    <a:lstStyle/>
                    <a:p>
                      <a:pPr rtl="1"/>
                      <a:endParaRPr lang="he-IL" sz="1400" dirty="0"/>
                    </a:p>
                  </a:txBody>
                  <a:tcPr/>
                </a:tc>
                <a:tc gridSpan="2">
                  <a:txBody>
                    <a:bodyPr/>
                    <a:lstStyle/>
                    <a:p>
                      <a:pPr algn="ctr" rtl="1"/>
                      <a:r>
                        <a:rPr lang="he-IL" sz="1400" dirty="0"/>
                        <a:t>דת</a:t>
                      </a:r>
                    </a:p>
                  </a:txBody>
                  <a:tcPr anchor="ctr">
                    <a:lnR w="38100" cap="flat" cmpd="sng" algn="ctr">
                      <a:solidFill>
                        <a:schemeClr val="bg1"/>
                      </a:solidFill>
                      <a:prstDash val="solid"/>
                      <a:round/>
                      <a:headEnd type="none" w="med" len="med"/>
                      <a:tailEnd type="none" w="med" len="med"/>
                    </a:lnR>
                  </a:tcPr>
                </a:tc>
                <a:tc hMerge="1">
                  <a:txBody>
                    <a:bodyPr/>
                    <a:lstStyle/>
                    <a:p>
                      <a:pPr rtl="1"/>
                      <a:endParaRPr lang="he-IL" sz="1400" dirty="0"/>
                    </a:p>
                  </a:txBody>
                  <a:tcPr/>
                </a:tc>
                <a:tc gridSpan="2">
                  <a:txBody>
                    <a:bodyPr/>
                    <a:lstStyle/>
                    <a:p>
                      <a:pPr algn="ctr" rtl="1"/>
                      <a:r>
                        <a:rPr lang="he-IL" sz="1400" dirty="0"/>
                        <a:t>מגדר</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tcPr>
                </a:tc>
                <a:tc hMerge="1">
                  <a:txBody>
                    <a:bodyPr/>
                    <a:lstStyle/>
                    <a:p>
                      <a:pPr rtl="1"/>
                      <a:endParaRPr lang="he-IL" sz="1400" dirty="0"/>
                    </a:p>
                  </a:txBody>
                  <a:tcPr/>
                </a:tc>
                <a:tc gridSpan="4">
                  <a:txBody>
                    <a:bodyPr/>
                    <a:lstStyle/>
                    <a:p>
                      <a:pPr algn="ctr" rtl="1"/>
                      <a:r>
                        <a:rPr lang="he-IL" sz="1400" dirty="0"/>
                        <a:t>גיל</a:t>
                      </a:r>
                    </a:p>
                  </a:txBody>
                  <a:tcPr anchor="ctr">
                    <a:lnL w="38100" cap="flat" cmpd="sng" algn="ctr">
                      <a:solidFill>
                        <a:schemeClr val="bg1"/>
                      </a:solidFill>
                      <a:prstDash val="solid"/>
                      <a:round/>
                      <a:headEnd type="none" w="med" len="med"/>
                      <a:tailEnd type="none" w="med" len="med"/>
                    </a:lnL>
                  </a:tcPr>
                </a:tc>
                <a:tc hMerge="1">
                  <a:txBody>
                    <a:bodyPr/>
                    <a:lstStyle/>
                    <a:p>
                      <a:pPr rtl="1"/>
                      <a:endParaRPr lang="he-IL" sz="1400" dirty="0"/>
                    </a:p>
                  </a:txBody>
                  <a:tcPr/>
                </a:tc>
                <a:tc hMerge="1">
                  <a:txBody>
                    <a:bodyPr/>
                    <a:lstStyle/>
                    <a:p>
                      <a:pPr rtl="1"/>
                      <a:endParaRPr lang="he-IL" sz="1400" dirty="0"/>
                    </a:p>
                  </a:txBody>
                  <a:tcPr/>
                </a:tc>
                <a:tc hMerge="1">
                  <a:txBody>
                    <a:bodyPr/>
                    <a:lstStyle/>
                    <a:p>
                      <a:pPr rtl="1"/>
                      <a:endParaRPr lang="he-IL" sz="1400" dirty="0"/>
                    </a:p>
                  </a:txBody>
                  <a:tcPr/>
                </a:tc>
                <a:extLst>
                  <a:ext uri="{0D108BD9-81ED-4DB2-BD59-A6C34878D82A}">
                    <a16:rowId xmlns:a16="http://schemas.microsoft.com/office/drawing/2014/main" xmlns="" val="2386630322"/>
                  </a:ext>
                </a:extLst>
              </a:tr>
              <a:tr h="252109">
                <a:tc>
                  <a:txBody>
                    <a:bodyPr/>
                    <a:lstStyle/>
                    <a:p>
                      <a:pPr rtl="1"/>
                      <a:endParaRPr lang="he-IL" sz="1400" dirty="0"/>
                    </a:p>
                  </a:txBody>
                  <a:tcPr>
                    <a:solidFill>
                      <a:srgbClr val="5B9BD5"/>
                    </a:solidFill>
                  </a:tcPr>
                </a:tc>
                <a:tc>
                  <a:txBody>
                    <a:bodyPr/>
                    <a:lstStyle/>
                    <a:p>
                      <a:pPr algn="ctr" rtl="1"/>
                      <a:r>
                        <a:rPr lang="he-IL" sz="1400" b="1" dirty="0"/>
                        <a:t>יהודי</a:t>
                      </a:r>
                    </a:p>
                  </a:txBody>
                  <a:tcPr anchor="ctr">
                    <a:solidFill>
                      <a:srgbClr val="5B9BD5"/>
                    </a:solidFill>
                  </a:tcPr>
                </a:tc>
                <a:tc>
                  <a:txBody>
                    <a:bodyPr/>
                    <a:lstStyle/>
                    <a:p>
                      <a:pPr algn="ctr" rtl="1"/>
                      <a:r>
                        <a:rPr lang="he-IL" sz="1400" b="1" dirty="0"/>
                        <a:t>ערבי</a:t>
                      </a:r>
                    </a:p>
                  </a:txBody>
                  <a:tcPr anchor="ctr">
                    <a:lnR w="38100" cap="flat" cmpd="sng" algn="ctr">
                      <a:solidFill>
                        <a:schemeClr val="bg1"/>
                      </a:solidFill>
                      <a:prstDash val="solid"/>
                      <a:round/>
                      <a:headEnd type="none" w="med" len="med"/>
                      <a:tailEnd type="none" w="med" len="med"/>
                    </a:lnR>
                    <a:solidFill>
                      <a:srgbClr val="5B9BD5"/>
                    </a:solidFill>
                  </a:tcPr>
                </a:tc>
                <a:tc>
                  <a:txBody>
                    <a:bodyPr/>
                    <a:lstStyle/>
                    <a:p>
                      <a:pPr algn="ctr" rtl="1"/>
                      <a:r>
                        <a:rPr lang="he-IL" sz="1400" b="1" dirty="0"/>
                        <a:t>זכר</a:t>
                      </a:r>
                    </a:p>
                  </a:txBody>
                  <a:tcPr anchor="ctr">
                    <a:lnL w="38100" cap="flat" cmpd="sng" algn="ctr">
                      <a:solidFill>
                        <a:schemeClr val="bg1"/>
                      </a:solidFill>
                      <a:prstDash val="solid"/>
                      <a:round/>
                      <a:headEnd type="none" w="med" len="med"/>
                      <a:tailEnd type="none" w="med" len="med"/>
                    </a:lnL>
                    <a:solidFill>
                      <a:srgbClr val="5B9BD5"/>
                    </a:solidFill>
                  </a:tcPr>
                </a:tc>
                <a:tc>
                  <a:txBody>
                    <a:bodyPr/>
                    <a:lstStyle/>
                    <a:p>
                      <a:pPr algn="ctr" rtl="1"/>
                      <a:r>
                        <a:rPr lang="he-IL" sz="1400" b="1" dirty="0"/>
                        <a:t>נקבה</a:t>
                      </a:r>
                    </a:p>
                  </a:txBody>
                  <a:tcPr anchor="ctr">
                    <a:lnR w="38100" cap="flat" cmpd="sng" algn="ctr">
                      <a:solidFill>
                        <a:schemeClr val="bg1"/>
                      </a:solidFill>
                      <a:prstDash val="solid"/>
                      <a:round/>
                      <a:headEnd type="none" w="med" len="med"/>
                      <a:tailEnd type="none" w="med" len="med"/>
                    </a:lnR>
                    <a:solidFill>
                      <a:srgbClr val="5B9BD5"/>
                    </a:solidFill>
                  </a:tcPr>
                </a:tc>
                <a:tc>
                  <a:txBody>
                    <a:bodyPr/>
                    <a:lstStyle/>
                    <a:p>
                      <a:pPr algn="ctr" rtl="1"/>
                      <a:r>
                        <a:rPr lang="he-IL" sz="1400" b="1" dirty="0"/>
                        <a:t>14-17</a:t>
                      </a:r>
                    </a:p>
                  </a:txBody>
                  <a:tcPr anchor="ctr">
                    <a:lnL w="38100" cap="flat" cmpd="sng" algn="ctr">
                      <a:solidFill>
                        <a:schemeClr val="bg1"/>
                      </a:solidFill>
                      <a:prstDash val="solid"/>
                      <a:round/>
                      <a:headEnd type="none" w="med" len="med"/>
                      <a:tailEnd type="none" w="med" len="med"/>
                    </a:lnL>
                    <a:solidFill>
                      <a:srgbClr val="5B9BD5"/>
                    </a:solidFill>
                  </a:tcPr>
                </a:tc>
                <a:tc>
                  <a:txBody>
                    <a:bodyPr/>
                    <a:lstStyle/>
                    <a:p>
                      <a:pPr algn="ctr" rtl="1"/>
                      <a:r>
                        <a:rPr lang="he-IL" sz="1400" b="1" dirty="0"/>
                        <a:t>18-34</a:t>
                      </a:r>
                    </a:p>
                  </a:txBody>
                  <a:tcPr anchor="ctr">
                    <a:solidFill>
                      <a:srgbClr val="5B9BD5"/>
                    </a:solidFill>
                  </a:tcPr>
                </a:tc>
                <a:tc>
                  <a:txBody>
                    <a:bodyPr/>
                    <a:lstStyle/>
                    <a:p>
                      <a:pPr algn="ctr" rtl="1"/>
                      <a:r>
                        <a:rPr lang="he-IL" sz="1400" b="1" dirty="0"/>
                        <a:t>35-55</a:t>
                      </a:r>
                    </a:p>
                  </a:txBody>
                  <a:tcPr anchor="ctr">
                    <a:solidFill>
                      <a:srgbClr val="5B9BD5"/>
                    </a:solidFill>
                  </a:tcPr>
                </a:tc>
                <a:tc>
                  <a:txBody>
                    <a:bodyPr/>
                    <a:lstStyle/>
                    <a:p>
                      <a:pPr algn="ctr" rtl="1"/>
                      <a:r>
                        <a:rPr lang="he-IL" sz="1400" b="1" dirty="0"/>
                        <a:t>55+</a:t>
                      </a:r>
                    </a:p>
                  </a:txBody>
                  <a:tcPr anchor="ctr">
                    <a:solidFill>
                      <a:srgbClr val="5B9BD5"/>
                    </a:solidFill>
                  </a:tcPr>
                </a:tc>
                <a:extLst>
                  <a:ext uri="{0D108BD9-81ED-4DB2-BD59-A6C34878D82A}">
                    <a16:rowId xmlns:a16="http://schemas.microsoft.com/office/drawing/2014/main" xmlns="" val="2527333430"/>
                  </a:ext>
                </a:extLst>
              </a:tr>
              <a:tr h="422817">
                <a:tc>
                  <a:txBody>
                    <a:bodyPr/>
                    <a:lstStyle/>
                    <a:p>
                      <a:pPr rtl="1"/>
                      <a:r>
                        <a:rPr lang="he-IL" sz="1400" dirty="0"/>
                        <a:t>סה"כ מבצעים פעולות לשמירה על פרטיות</a:t>
                      </a:r>
                    </a:p>
                  </a:txBody>
                  <a:tcPr/>
                </a:tc>
                <a:tc>
                  <a:txBody>
                    <a:bodyPr/>
                    <a:lstStyle/>
                    <a:p>
                      <a:pPr algn="ctr" rtl="0" fontAlgn="t"/>
                      <a:r>
                        <a:rPr lang="he-IL" sz="1400" kern="1200" dirty="0">
                          <a:solidFill>
                            <a:schemeClr val="dk1"/>
                          </a:solidFill>
                          <a:latin typeface="+mn-lt"/>
                          <a:ea typeface="+mn-ea"/>
                          <a:cs typeface="+mn-cs"/>
                        </a:rPr>
                        <a:t>75%</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72%</a:t>
                      </a:r>
                    </a:p>
                  </a:txBody>
                  <a:tcPr marL="7620" marR="7620" marT="7620" marB="0" anchor="ctr">
                    <a:lnR w="38100" cap="flat" cmpd="sng" algn="ctr">
                      <a:solidFill>
                        <a:schemeClr val="bg1"/>
                      </a:solidFill>
                      <a:prstDash val="solid"/>
                      <a:round/>
                      <a:headEnd type="none" w="med" len="med"/>
                      <a:tailEnd type="none" w="med" len="med"/>
                    </a:lnR>
                    <a:solidFill>
                      <a:srgbClr val="EAEFF7"/>
                    </a:solidFill>
                  </a:tcPr>
                </a:tc>
                <a:tc>
                  <a:txBody>
                    <a:bodyPr/>
                    <a:lstStyle/>
                    <a:p>
                      <a:pPr algn="ctr" rtl="0" fontAlgn="t"/>
                      <a:r>
                        <a:rPr lang="he-IL" sz="1400" kern="1200" dirty="0">
                          <a:solidFill>
                            <a:schemeClr val="dk1"/>
                          </a:solidFill>
                          <a:latin typeface="+mn-lt"/>
                          <a:ea typeface="+mn-ea"/>
                          <a:cs typeface="+mn-cs"/>
                        </a:rPr>
                        <a:t>75%</a:t>
                      </a:r>
                    </a:p>
                  </a:txBody>
                  <a:tcPr marL="7620" marR="7620" marT="7620" marB="0" anchor="ctr">
                    <a:lnL w="38100" cap="flat" cmpd="sng" algn="ctr">
                      <a:solidFill>
                        <a:schemeClr val="bg1"/>
                      </a:solidFill>
                      <a:prstDash val="solid"/>
                      <a:round/>
                      <a:headEnd type="none" w="med" len="med"/>
                      <a:tailEnd type="none" w="med" len="med"/>
                    </a:lnL>
                    <a:solidFill>
                      <a:srgbClr val="EAEFF7"/>
                    </a:solidFill>
                  </a:tcPr>
                </a:tc>
                <a:tc>
                  <a:txBody>
                    <a:bodyPr/>
                    <a:lstStyle/>
                    <a:p>
                      <a:pPr algn="ctr" rtl="0" fontAlgn="t"/>
                      <a:r>
                        <a:rPr lang="he-IL" sz="1400" kern="1200" dirty="0">
                          <a:solidFill>
                            <a:schemeClr val="dk1"/>
                          </a:solidFill>
                          <a:latin typeface="+mn-lt"/>
                          <a:ea typeface="+mn-ea"/>
                          <a:cs typeface="+mn-cs"/>
                        </a:rPr>
                        <a:t>75%</a:t>
                      </a:r>
                    </a:p>
                  </a:txBody>
                  <a:tcPr marL="7620" marR="7620" marT="7620" marB="0" anchor="ctr">
                    <a:lnR w="38100" cap="flat" cmpd="sng" algn="ctr">
                      <a:solidFill>
                        <a:schemeClr val="bg1"/>
                      </a:solidFill>
                      <a:prstDash val="solid"/>
                      <a:round/>
                      <a:headEnd type="none" w="med" len="med"/>
                      <a:tailEnd type="none" w="med" len="med"/>
                    </a:lnR>
                    <a:solidFill>
                      <a:srgbClr val="EAEFF7"/>
                    </a:solidFill>
                  </a:tcPr>
                </a:tc>
                <a:tc>
                  <a:txBody>
                    <a:bodyPr/>
                    <a:lstStyle/>
                    <a:p>
                      <a:pPr algn="ctr" rtl="0" fontAlgn="t"/>
                      <a:r>
                        <a:rPr lang="he-IL" sz="1400" kern="1200" dirty="0">
                          <a:solidFill>
                            <a:schemeClr val="dk1"/>
                          </a:solidFill>
                          <a:latin typeface="+mn-lt"/>
                          <a:ea typeface="+mn-ea"/>
                          <a:cs typeface="+mn-cs"/>
                        </a:rPr>
                        <a:t>77%</a:t>
                      </a:r>
                    </a:p>
                  </a:txBody>
                  <a:tcPr marL="7620" marR="7620" marT="7620" marB="0" anchor="ctr">
                    <a:lnL w="38100" cap="flat" cmpd="sng" algn="ctr">
                      <a:solidFill>
                        <a:schemeClr val="bg1"/>
                      </a:solidFill>
                      <a:prstDash val="solid"/>
                      <a:round/>
                      <a:headEnd type="none" w="med" len="med"/>
                      <a:tailEnd type="none" w="med" len="med"/>
                    </a:lnL>
                    <a:solidFill>
                      <a:srgbClr val="EAEFF7"/>
                    </a:solidFill>
                  </a:tcPr>
                </a:tc>
                <a:tc>
                  <a:txBody>
                    <a:bodyPr/>
                    <a:lstStyle/>
                    <a:p>
                      <a:pPr algn="ctr" rtl="0" fontAlgn="t"/>
                      <a:r>
                        <a:rPr lang="he-IL" sz="1400" kern="1200" dirty="0">
                          <a:solidFill>
                            <a:schemeClr val="dk1"/>
                          </a:solidFill>
                          <a:latin typeface="+mn-lt"/>
                          <a:ea typeface="+mn-ea"/>
                          <a:cs typeface="+mn-cs"/>
                        </a:rPr>
                        <a:t>78%</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77%</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68%</a:t>
                      </a:r>
                    </a:p>
                  </a:txBody>
                  <a:tcPr marL="7620" marR="7620" marT="7620" marB="0" anchor="ctr">
                    <a:solidFill>
                      <a:srgbClr val="F1A78A"/>
                    </a:solidFill>
                  </a:tcPr>
                </a:tc>
                <a:extLst>
                  <a:ext uri="{0D108BD9-81ED-4DB2-BD59-A6C34878D82A}">
                    <a16:rowId xmlns:a16="http://schemas.microsoft.com/office/drawing/2014/main" xmlns="" val="1417726315"/>
                  </a:ext>
                </a:extLst>
              </a:tr>
              <a:tr h="422817">
                <a:tc>
                  <a:txBody>
                    <a:bodyPr/>
                    <a:lstStyle/>
                    <a:p>
                      <a:pPr rtl="1"/>
                      <a:r>
                        <a:rPr lang="he-IL" sz="1400" dirty="0"/>
                        <a:t>תמיד מבצעים פעולות לשמירה על פרטיות</a:t>
                      </a:r>
                    </a:p>
                  </a:txBody>
                  <a:tcPr/>
                </a:tc>
                <a:tc>
                  <a:txBody>
                    <a:bodyPr/>
                    <a:lstStyle/>
                    <a:p>
                      <a:pPr algn="ctr" rtl="0" fontAlgn="t"/>
                      <a:r>
                        <a:rPr lang="he-IL" sz="1400" kern="1200" dirty="0">
                          <a:solidFill>
                            <a:schemeClr val="dk1"/>
                          </a:solidFill>
                          <a:latin typeface="+mn-lt"/>
                          <a:ea typeface="+mn-ea"/>
                          <a:cs typeface="+mn-cs"/>
                        </a:rPr>
                        <a:t>32%</a:t>
                      </a:r>
                    </a:p>
                  </a:txBody>
                  <a:tcPr marL="7620" marR="7620" marT="7620" marB="0" anchor="ctr">
                    <a:solidFill>
                      <a:srgbClr val="F1A78A"/>
                    </a:solidFill>
                  </a:tcPr>
                </a:tc>
                <a:tc>
                  <a:txBody>
                    <a:bodyPr/>
                    <a:lstStyle/>
                    <a:p>
                      <a:pPr algn="ctr" rtl="0" fontAlgn="t"/>
                      <a:r>
                        <a:rPr lang="he-IL" sz="1400" kern="1200" dirty="0">
                          <a:solidFill>
                            <a:schemeClr val="dk1"/>
                          </a:solidFill>
                          <a:latin typeface="+mn-lt"/>
                          <a:ea typeface="+mn-ea"/>
                          <a:cs typeface="+mn-cs"/>
                        </a:rPr>
                        <a:t>45%</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t"/>
                      <a:r>
                        <a:rPr lang="he-IL" sz="1400" kern="1200" dirty="0">
                          <a:solidFill>
                            <a:schemeClr val="dk1"/>
                          </a:solidFill>
                          <a:latin typeface="+mn-lt"/>
                          <a:ea typeface="+mn-ea"/>
                          <a:cs typeface="+mn-cs"/>
                        </a:rPr>
                        <a:t>33%</a:t>
                      </a:r>
                    </a:p>
                  </a:txBody>
                  <a:tcPr marL="7620" marR="7620" marT="7620" marB="0" anchor="ctr">
                    <a:lnL w="38100" cap="flat" cmpd="sng" algn="ctr">
                      <a:solidFill>
                        <a:schemeClr val="bg1"/>
                      </a:solidFill>
                      <a:prstDash val="solid"/>
                      <a:round/>
                      <a:headEnd type="none" w="med" len="med"/>
                      <a:tailEnd type="none" w="med" len="med"/>
                    </a:lnL>
                    <a:solidFill>
                      <a:srgbClr val="D2DEEF"/>
                    </a:solidFill>
                  </a:tcPr>
                </a:tc>
                <a:tc>
                  <a:txBody>
                    <a:bodyPr/>
                    <a:lstStyle/>
                    <a:p>
                      <a:pPr algn="ctr" rtl="0" fontAlgn="t"/>
                      <a:r>
                        <a:rPr lang="he-IL" sz="1400" kern="1200" dirty="0">
                          <a:solidFill>
                            <a:schemeClr val="dk1"/>
                          </a:solidFill>
                          <a:latin typeface="+mn-lt"/>
                          <a:ea typeface="+mn-ea"/>
                          <a:cs typeface="+mn-cs"/>
                        </a:rPr>
                        <a:t>36%</a:t>
                      </a:r>
                    </a:p>
                  </a:txBody>
                  <a:tcPr marL="7620" marR="7620" marT="7620" marB="0" anchor="ctr">
                    <a:lnR w="38100" cap="flat" cmpd="sng" algn="ctr">
                      <a:solidFill>
                        <a:schemeClr val="bg1"/>
                      </a:solidFill>
                      <a:prstDash val="solid"/>
                      <a:round/>
                      <a:headEnd type="none" w="med" len="med"/>
                      <a:tailEnd type="none" w="med" len="med"/>
                    </a:lnR>
                    <a:solidFill>
                      <a:srgbClr val="D2DEEF"/>
                    </a:solidFill>
                  </a:tcPr>
                </a:tc>
                <a:tc>
                  <a:txBody>
                    <a:bodyPr/>
                    <a:lstStyle/>
                    <a:p>
                      <a:pPr algn="ctr" rtl="0" fontAlgn="t"/>
                      <a:r>
                        <a:rPr lang="he-IL" sz="1400" kern="1200" dirty="0">
                          <a:solidFill>
                            <a:schemeClr val="dk1"/>
                          </a:solidFill>
                          <a:latin typeface="+mn-lt"/>
                          <a:ea typeface="+mn-ea"/>
                          <a:cs typeface="+mn-cs"/>
                        </a:rPr>
                        <a:t>30%</a:t>
                      </a:r>
                    </a:p>
                  </a:txBody>
                  <a:tcPr marL="7620" marR="7620" marT="7620" marB="0" anchor="ctr">
                    <a:lnL w="38100" cap="flat" cmpd="sng" algn="ctr">
                      <a:solidFill>
                        <a:schemeClr val="bg1"/>
                      </a:solidFill>
                      <a:prstDash val="solid"/>
                      <a:round/>
                      <a:headEnd type="none" w="med" len="med"/>
                      <a:tailEnd type="none" w="med" len="med"/>
                    </a:lnL>
                    <a:solidFill>
                      <a:srgbClr val="D2DEEF"/>
                    </a:solidFill>
                  </a:tcPr>
                </a:tc>
                <a:tc>
                  <a:txBody>
                    <a:bodyPr/>
                    <a:lstStyle/>
                    <a:p>
                      <a:pPr algn="ctr" rtl="0" fontAlgn="t"/>
                      <a:r>
                        <a:rPr lang="he-IL" sz="1400" kern="1200" dirty="0">
                          <a:solidFill>
                            <a:schemeClr val="dk1"/>
                          </a:solidFill>
                          <a:latin typeface="+mn-lt"/>
                          <a:ea typeface="+mn-ea"/>
                          <a:cs typeface="+mn-cs"/>
                        </a:rPr>
                        <a:t>32%</a:t>
                      </a:r>
                    </a:p>
                  </a:txBody>
                  <a:tcPr marL="7620" marR="7620" marT="7620" marB="0" anchor="ctr">
                    <a:solidFill>
                      <a:srgbClr val="D2DEEF"/>
                    </a:solidFill>
                  </a:tcPr>
                </a:tc>
                <a:tc>
                  <a:txBody>
                    <a:bodyPr/>
                    <a:lstStyle/>
                    <a:p>
                      <a:pPr algn="ctr" rtl="0" fontAlgn="t"/>
                      <a:r>
                        <a:rPr lang="he-IL" sz="1400" kern="1200" dirty="0">
                          <a:solidFill>
                            <a:schemeClr val="dk1"/>
                          </a:solidFill>
                          <a:latin typeface="+mn-lt"/>
                          <a:ea typeface="+mn-ea"/>
                          <a:cs typeface="+mn-cs"/>
                        </a:rPr>
                        <a:t>38%</a:t>
                      </a:r>
                    </a:p>
                  </a:txBody>
                  <a:tcPr marL="7620" marR="7620" marT="7620" marB="0" anchor="ctr">
                    <a:solidFill>
                      <a:srgbClr val="D2DEEF"/>
                    </a:solidFill>
                  </a:tcPr>
                </a:tc>
                <a:tc>
                  <a:txBody>
                    <a:bodyPr/>
                    <a:lstStyle/>
                    <a:p>
                      <a:pPr algn="ctr" rtl="0" fontAlgn="t"/>
                      <a:r>
                        <a:rPr lang="he-IL" sz="1400" kern="1200" dirty="0">
                          <a:solidFill>
                            <a:schemeClr val="dk1"/>
                          </a:solidFill>
                          <a:latin typeface="+mn-lt"/>
                          <a:ea typeface="+mn-ea"/>
                          <a:cs typeface="+mn-cs"/>
                        </a:rPr>
                        <a:t>33%</a:t>
                      </a:r>
                    </a:p>
                  </a:txBody>
                  <a:tcPr marL="7620" marR="7620" marT="7620" marB="0" anchor="ctr">
                    <a:solidFill>
                      <a:srgbClr val="D2DEEF"/>
                    </a:solidFill>
                  </a:tcPr>
                </a:tc>
                <a:extLst>
                  <a:ext uri="{0D108BD9-81ED-4DB2-BD59-A6C34878D82A}">
                    <a16:rowId xmlns:a16="http://schemas.microsoft.com/office/drawing/2014/main" xmlns="" val="3019256073"/>
                  </a:ext>
                </a:extLst>
              </a:tr>
              <a:tr h="596918">
                <a:tc>
                  <a:txBody>
                    <a:bodyPr/>
                    <a:lstStyle/>
                    <a:p>
                      <a:pPr rtl="1"/>
                      <a:r>
                        <a:rPr lang="he-IL" sz="1400" kern="1200" dirty="0">
                          <a:solidFill>
                            <a:schemeClr val="dk1"/>
                          </a:solidFill>
                          <a:latin typeface="+mn-lt"/>
                          <a:ea typeface="+mn-ea"/>
                          <a:cs typeface="+mn-cs"/>
                        </a:rPr>
                        <a:t>נמנעו משימוש באתר/רשת/טכנולוגיה מחשש לפגיע בפרטיות</a:t>
                      </a:r>
                    </a:p>
                  </a:txBody>
                  <a:tcPr/>
                </a:tc>
                <a:tc>
                  <a:txBody>
                    <a:bodyPr/>
                    <a:lstStyle/>
                    <a:p>
                      <a:pPr algn="ctr" rtl="0" fontAlgn="t"/>
                      <a:r>
                        <a:rPr lang="he-IL" sz="1400" kern="1200" dirty="0">
                          <a:solidFill>
                            <a:schemeClr val="dk1"/>
                          </a:solidFill>
                          <a:latin typeface="+mn-lt"/>
                          <a:ea typeface="+mn-ea"/>
                          <a:cs typeface="+mn-cs"/>
                        </a:rPr>
                        <a:t>40%</a:t>
                      </a:r>
                    </a:p>
                  </a:txBody>
                  <a:tcPr marL="7620" marR="7620" marT="7620" marB="0" anchor="ctr">
                    <a:solidFill>
                      <a:srgbClr val="A9D18E"/>
                    </a:solidFill>
                  </a:tcPr>
                </a:tc>
                <a:tc>
                  <a:txBody>
                    <a:bodyPr/>
                    <a:lstStyle/>
                    <a:p>
                      <a:pPr algn="ctr" rtl="0" fontAlgn="t"/>
                      <a:r>
                        <a:rPr lang="he-IL" sz="1400" kern="1200" dirty="0">
                          <a:solidFill>
                            <a:schemeClr val="dk1"/>
                          </a:solidFill>
                          <a:latin typeface="+mn-lt"/>
                          <a:ea typeface="+mn-ea"/>
                          <a:cs typeface="+mn-cs"/>
                        </a:rPr>
                        <a:t>26%</a:t>
                      </a:r>
                    </a:p>
                  </a:txBody>
                  <a:tcPr marL="7620" marR="7620" marT="7620" marB="0" anchor="ctr">
                    <a:lnR w="38100" cap="flat" cmpd="sng" algn="ctr">
                      <a:solidFill>
                        <a:schemeClr val="bg1"/>
                      </a:solidFill>
                      <a:prstDash val="solid"/>
                      <a:round/>
                      <a:headEnd type="none" w="med" len="med"/>
                      <a:tailEnd type="none" w="med" len="med"/>
                    </a:lnR>
                    <a:solidFill>
                      <a:srgbClr val="F1A78A"/>
                    </a:solidFill>
                  </a:tcPr>
                </a:tc>
                <a:tc>
                  <a:txBody>
                    <a:bodyPr/>
                    <a:lstStyle/>
                    <a:p>
                      <a:pPr algn="ctr" rtl="0" fontAlgn="t"/>
                      <a:r>
                        <a:rPr lang="he-IL" sz="1400" kern="1200" dirty="0">
                          <a:solidFill>
                            <a:schemeClr val="dk1"/>
                          </a:solidFill>
                          <a:latin typeface="+mn-lt"/>
                          <a:ea typeface="+mn-ea"/>
                          <a:cs typeface="+mn-cs"/>
                        </a:rPr>
                        <a:t>45%</a:t>
                      </a:r>
                    </a:p>
                  </a:txBody>
                  <a:tcPr marL="7620" marR="7620" marT="7620" marB="0" anchor="ctr">
                    <a:lnL w="38100" cap="flat" cmpd="sng" algn="ctr">
                      <a:solidFill>
                        <a:schemeClr val="bg1"/>
                      </a:solidFill>
                      <a:prstDash val="solid"/>
                      <a:round/>
                      <a:headEnd type="none" w="med" len="med"/>
                      <a:tailEnd type="none" w="med" len="med"/>
                    </a:lnL>
                    <a:solidFill>
                      <a:srgbClr val="A9D18E"/>
                    </a:solidFill>
                  </a:tcPr>
                </a:tc>
                <a:tc>
                  <a:txBody>
                    <a:bodyPr/>
                    <a:lstStyle/>
                    <a:p>
                      <a:pPr algn="ctr" rtl="0" fontAlgn="t"/>
                      <a:r>
                        <a:rPr lang="he-IL" sz="1400" kern="1200" dirty="0">
                          <a:solidFill>
                            <a:schemeClr val="dk1"/>
                          </a:solidFill>
                          <a:latin typeface="+mn-lt"/>
                          <a:ea typeface="+mn-ea"/>
                          <a:cs typeface="+mn-cs"/>
                        </a:rPr>
                        <a:t>30%</a:t>
                      </a:r>
                    </a:p>
                  </a:txBody>
                  <a:tcPr marL="7620" marR="7620" marT="7620" marB="0" anchor="ctr">
                    <a:lnR w="38100" cap="flat" cmpd="sng" algn="ctr">
                      <a:solidFill>
                        <a:schemeClr val="bg1"/>
                      </a:solidFill>
                      <a:prstDash val="solid"/>
                      <a:round/>
                      <a:headEnd type="none" w="med" len="med"/>
                      <a:tailEnd type="none" w="med" len="med"/>
                    </a:lnR>
                    <a:solidFill>
                      <a:srgbClr val="F1A78A"/>
                    </a:solidFill>
                  </a:tcPr>
                </a:tc>
                <a:tc>
                  <a:txBody>
                    <a:bodyPr/>
                    <a:lstStyle/>
                    <a:p>
                      <a:pPr algn="ctr" rtl="0" fontAlgn="t"/>
                      <a:r>
                        <a:rPr lang="he-IL" sz="1400" kern="1200">
                          <a:solidFill>
                            <a:schemeClr val="dk1"/>
                          </a:solidFill>
                          <a:latin typeface="+mn-lt"/>
                          <a:ea typeface="+mn-ea"/>
                          <a:cs typeface="+mn-cs"/>
                        </a:rPr>
                        <a:t>37%</a:t>
                      </a:r>
                    </a:p>
                  </a:txBody>
                  <a:tcPr marL="7620" marR="7620" marT="7620" marB="0" anchor="ctr">
                    <a:lnL w="38100" cap="flat" cmpd="sng" algn="ctr">
                      <a:solidFill>
                        <a:schemeClr val="bg1"/>
                      </a:solidFill>
                      <a:prstDash val="solid"/>
                      <a:round/>
                      <a:headEnd type="none" w="med" len="med"/>
                      <a:tailEnd type="none" w="med" len="med"/>
                    </a:lnL>
                    <a:solidFill>
                      <a:srgbClr val="EAEFF7"/>
                    </a:solidFill>
                  </a:tcPr>
                </a:tc>
                <a:tc>
                  <a:txBody>
                    <a:bodyPr/>
                    <a:lstStyle/>
                    <a:p>
                      <a:pPr algn="ctr" rtl="0" fontAlgn="t"/>
                      <a:r>
                        <a:rPr lang="he-IL" sz="1400" kern="1200" dirty="0">
                          <a:solidFill>
                            <a:schemeClr val="dk1"/>
                          </a:solidFill>
                          <a:latin typeface="+mn-lt"/>
                          <a:ea typeface="+mn-ea"/>
                          <a:cs typeface="+mn-cs"/>
                        </a:rPr>
                        <a:t>35%</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35%</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44%</a:t>
                      </a:r>
                    </a:p>
                  </a:txBody>
                  <a:tcPr marL="7620" marR="7620" marT="7620" marB="0" anchor="ctr">
                    <a:solidFill>
                      <a:srgbClr val="A9D18E"/>
                    </a:solidFill>
                  </a:tcPr>
                </a:tc>
                <a:extLst>
                  <a:ext uri="{0D108BD9-81ED-4DB2-BD59-A6C34878D82A}">
                    <a16:rowId xmlns:a16="http://schemas.microsoft.com/office/drawing/2014/main" xmlns="" val="299245752"/>
                  </a:ext>
                </a:extLst>
              </a:tr>
              <a:tr h="422817">
                <a:tc>
                  <a:txBody>
                    <a:bodyPr/>
                    <a:lstStyle/>
                    <a:p>
                      <a:pPr rtl="1"/>
                      <a:r>
                        <a:rPr lang="he-IL" sz="1400" kern="1200" dirty="0">
                          <a:solidFill>
                            <a:schemeClr val="dk1"/>
                          </a:solidFill>
                          <a:latin typeface="+mn-lt"/>
                          <a:ea typeface="+mn-ea"/>
                          <a:cs typeface="+mn-cs"/>
                        </a:rPr>
                        <a:t>שימוש בתכנה לשמירת פרטיות והגנת המידע</a:t>
                      </a:r>
                    </a:p>
                  </a:txBody>
                  <a:tcPr/>
                </a:tc>
                <a:tc>
                  <a:txBody>
                    <a:bodyPr/>
                    <a:lstStyle/>
                    <a:p>
                      <a:pPr algn="ctr" rtl="0" fontAlgn="t"/>
                      <a:r>
                        <a:rPr lang="he-IL" sz="1400" kern="1200" dirty="0">
                          <a:solidFill>
                            <a:schemeClr val="dk1"/>
                          </a:solidFill>
                          <a:latin typeface="+mn-lt"/>
                          <a:ea typeface="+mn-ea"/>
                          <a:cs typeface="+mn-cs"/>
                        </a:rPr>
                        <a:t>27%</a:t>
                      </a:r>
                    </a:p>
                  </a:txBody>
                  <a:tcPr marL="7620" marR="7620" marT="7620" marB="0" anchor="ctr">
                    <a:solidFill>
                      <a:srgbClr val="D2DEEF"/>
                    </a:solidFill>
                  </a:tcPr>
                </a:tc>
                <a:tc>
                  <a:txBody>
                    <a:bodyPr/>
                    <a:lstStyle/>
                    <a:p>
                      <a:pPr algn="ctr" rtl="0" fontAlgn="t"/>
                      <a:r>
                        <a:rPr lang="he-IL" sz="1400" kern="1200" dirty="0">
                          <a:solidFill>
                            <a:schemeClr val="dk1"/>
                          </a:solidFill>
                          <a:latin typeface="+mn-lt"/>
                          <a:ea typeface="+mn-ea"/>
                          <a:cs typeface="+mn-cs"/>
                        </a:rPr>
                        <a:t>32%</a:t>
                      </a:r>
                    </a:p>
                  </a:txBody>
                  <a:tcPr marL="7620" marR="7620" marT="7620" marB="0" anchor="ctr">
                    <a:lnR w="38100" cap="flat" cmpd="sng" algn="ctr">
                      <a:solidFill>
                        <a:schemeClr val="bg1"/>
                      </a:solidFill>
                      <a:prstDash val="solid"/>
                      <a:round/>
                      <a:headEnd type="none" w="med" len="med"/>
                      <a:tailEnd type="none" w="med" len="med"/>
                    </a:lnR>
                    <a:solidFill>
                      <a:srgbClr val="D2DEEF"/>
                    </a:solidFill>
                  </a:tcPr>
                </a:tc>
                <a:tc>
                  <a:txBody>
                    <a:bodyPr/>
                    <a:lstStyle/>
                    <a:p>
                      <a:pPr algn="ctr" rtl="0" fontAlgn="t"/>
                      <a:r>
                        <a:rPr lang="he-IL" sz="1400" kern="1200" dirty="0">
                          <a:solidFill>
                            <a:schemeClr val="dk1"/>
                          </a:solidFill>
                          <a:latin typeface="+mn-lt"/>
                          <a:ea typeface="+mn-ea"/>
                          <a:cs typeface="+mn-cs"/>
                        </a:rPr>
                        <a:t>29%</a:t>
                      </a:r>
                    </a:p>
                  </a:txBody>
                  <a:tcPr marL="7620" marR="7620" marT="7620" marB="0" anchor="ctr">
                    <a:lnL w="38100" cap="flat" cmpd="sng" algn="ctr">
                      <a:solidFill>
                        <a:schemeClr val="bg1"/>
                      </a:solidFill>
                      <a:prstDash val="solid"/>
                      <a:round/>
                      <a:headEnd type="none" w="med" len="med"/>
                      <a:tailEnd type="none" w="med" len="med"/>
                    </a:lnL>
                    <a:solidFill>
                      <a:srgbClr val="D2DEEF"/>
                    </a:solidFill>
                  </a:tcPr>
                </a:tc>
                <a:tc>
                  <a:txBody>
                    <a:bodyPr/>
                    <a:lstStyle/>
                    <a:p>
                      <a:pPr algn="ctr" rtl="0" fontAlgn="t"/>
                      <a:r>
                        <a:rPr lang="he-IL" sz="1400" kern="1200" dirty="0">
                          <a:solidFill>
                            <a:schemeClr val="dk1"/>
                          </a:solidFill>
                          <a:latin typeface="+mn-lt"/>
                          <a:ea typeface="+mn-ea"/>
                          <a:cs typeface="+mn-cs"/>
                        </a:rPr>
                        <a:t>27%</a:t>
                      </a:r>
                    </a:p>
                  </a:txBody>
                  <a:tcPr marL="7620" marR="7620" marT="7620" marB="0" anchor="ctr">
                    <a:lnR w="38100" cap="flat" cmpd="sng" algn="ctr">
                      <a:solidFill>
                        <a:schemeClr val="bg1"/>
                      </a:solidFill>
                      <a:prstDash val="solid"/>
                      <a:round/>
                      <a:headEnd type="none" w="med" len="med"/>
                      <a:tailEnd type="none" w="med" len="med"/>
                    </a:lnR>
                    <a:solidFill>
                      <a:srgbClr val="D2DEEF"/>
                    </a:solidFill>
                  </a:tcPr>
                </a:tc>
                <a:tc>
                  <a:txBody>
                    <a:bodyPr/>
                    <a:lstStyle/>
                    <a:p>
                      <a:pPr algn="ctr" rtl="0" fontAlgn="t"/>
                      <a:r>
                        <a:rPr lang="he-IL" sz="1400" kern="1200" dirty="0">
                          <a:solidFill>
                            <a:schemeClr val="dk1"/>
                          </a:solidFill>
                          <a:latin typeface="+mn-lt"/>
                          <a:ea typeface="+mn-ea"/>
                          <a:cs typeface="+mn-cs"/>
                        </a:rPr>
                        <a:t>28%</a:t>
                      </a:r>
                    </a:p>
                  </a:txBody>
                  <a:tcPr marL="7620" marR="7620" marT="7620" marB="0" anchor="ctr">
                    <a:lnL w="38100" cap="flat" cmpd="sng" algn="ctr">
                      <a:solidFill>
                        <a:schemeClr val="bg1"/>
                      </a:solidFill>
                      <a:prstDash val="solid"/>
                      <a:round/>
                      <a:headEnd type="none" w="med" len="med"/>
                      <a:tailEnd type="none" w="med" len="med"/>
                    </a:lnL>
                    <a:solidFill>
                      <a:srgbClr val="D2DEEF"/>
                    </a:solidFill>
                  </a:tcPr>
                </a:tc>
                <a:tc>
                  <a:txBody>
                    <a:bodyPr/>
                    <a:lstStyle/>
                    <a:p>
                      <a:pPr algn="ctr" rtl="0" fontAlgn="t"/>
                      <a:r>
                        <a:rPr lang="he-IL" sz="1400" kern="1200" dirty="0">
                          <a:solidFill>
                            <a:schemeClr val="dk1"/>
                          </a:solidFill>
                          <a:latin typeface="+mn-lt"/>
                          <a:ea typeface="+mn-ea"/>
                          <a:cs typeface="+mn-cs"/>
                        </a:rPr>
                        <a:t>31%</a:t>
                      </a:r>
                    </a:p>
                  </a:txBody>
                  <a:tcPr marL="7620" marR="7620" marT="7620" marB="0" anchor="ctr">
                    <a:solidFill>
                      <a:srgbClr val="D2DEEF"/>
                    </a:solidFill>
                  </a:tcPr>
                </a:tc>
                <a:tc>
                  <a:txBody>
                    <a:bodyPr/>
                    <a:lstStyle/>
                    <a:p>
                      <a:pPr algn="ctr" rtl="0" fontAlgn="t"/>
                      <a:r>
                        <a:rPr lang="he-IL" sz="1400" kern="1200" dirty="0">
                          <a:solidFill>
                            <a:schemeClr val="dk1"/>
                          </a:solidFill>
                          <a:latin typeface="+mn-lt"/>
                          <a:ea typeface="+mn-ea"/>
                          <a:cs typeface="+mn-cs"/>
                        </a:rPr>
                        <a:t>27%</a:t>
                      </a:r>
                    </a:p>
                  </a:txBody>
                  <a:tcPr marL="7620" marR="7620" marT="7620" marB="0" anchor="ctr">
                    <a:solidFill>
                      <a:srgbClr val="D2DEEF"/>
                    </a:solidFill>
                  </a:tcPr>
                </a:tc>
                <a:tc>
                  <a:txBody>
                    <a:bodyPr/>
                    <a:lstStyle/>
                    <a:p>
                      <a:pPr algn="ctr" rtl="0" fontAlgn="t"/>
                      <a:r>
                        <a:rPr lang="he-IL" sz="1400" kern="1200" dirty="0">
                          <a:solidFill>
                            <a:schemeClr val="dk1"/>
                          </a:solidFill>
                          <a:latin typeface="+mn-lt"/>
                          <a:ea typeface="+mn-ea"/>
                          <a:cs typeface="+mn-cs"/>
                        </a:rPr>
                        <a:t>25%</a:t>
                      </a:r>
                    </a:p>
                  </a:txBody>
                  <a:tcPr marL="7620" marR="7620" marT="7620" marB="0" anchor="ctr">
                    <a:solidFill>
                      <a:srgbClr val="D2DEEF"/>
                    </a:solidFill>
                  </a:tcPr>
                </a:tc>
                <a:extLst>
                  <a:ext uri="{0D108BD9-81ED-4DB2-BD59-A6C34878D82A}">
                    <a16:rowId xmlns:a16="http://schemas.microsoft.com/office/drawing/2014/main" xmlns="" val="1987015498"/>
                  </a:ext>
                </a:extLst>
              </a:tr>
              <a:tr h="596918">
                <a:tc>
                  <a:txBody>
                    <a:bodyPr/>
                    <a:lstStyle/>
                    <a:p>
                      <a:pPr rtl="1"/>
                      <a:r>
                        <a:rPr lang="he-IL" sz="1400" kern="1200" dirty="0">
                          <a:solidFill>
                            <a:schemeClr val="dk1"/>
                          </a:solidFill>
                          <a:latin typeface="+mn-lt"/>
                          <a:ea typeface="+mn-ea"/>
                          <a:cs typeface="+mn-cs"/>
                        </a:rPr>
                        <a:t>מעדכנים סיסמאות בתדירות גבוהה (כל 3 חודשים או יותר)</a:t>
                      </a:r>
                    </a:p>
                  </a:txBody>
                  <a:tcPr/>
                </a:tc>
                <a:tc>
                  <a:txBody>
                    <a:bodyPr/>
                    <a:lstStyle/>
                    <a:p>
                      <a:pPr algn="ctr" rtl="0" fontAlgn="t"/>
                      <a:r>
                        <a:rPr lang="he-IL" sz="1400" kern="1200" dirty="0">
                          <a:solidFill>
                            <a:schemeClr val="dk1"/>
                          </a:solidFill>
                          <a:latin typeface="+mn-lt"/>
                          <a:ea typeface="+mn-ea"/>
                          <a:cs typeface="+mn-cs"/>
                        </a:rPr>
                        <a:t>12%</a:t>
                      </a:r>
                    </a:p>
                  </a:txBody>
                  <a:tcPr marL="7620" marR="7620" marT="7620" marB="0" anchor="ctr">
                    <a:solidFill>
                      <a:srgbClr val="F1A78A"/>
                    </a:solidFill>
                  </a:tcPr>
                </a:tc>
                <a:tc>
                  <a:txBody>
                    <a:bodyPr/>
                    <a:lstStyle/>
                    <a:p>
                      <a:pPr algn="ctr" rtl="0" fontAlgn="t"/>
                      <a:r>
                        <a:rPr lang="he-IL" sz="1400" kern="1200" dirty="0">
                          <a:solidFill>
                            <a:schemeClr val="dk1"/>
                          </a:solidFill>
                          <a:latin typeface="+mn-lt"/>
                          <a:ea typeface="+mn-ea"/>
                          <a:cs typeface="+mn-cs"/>
                        </a:rPr>
                        <a:t>22%</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t"/>
                      <a:r>
                        <a:rPr lang="he-IL" sz="1400" kern="1200" dirty="0">
                          <a:solidFill>
                            <a:schemeClr val="dk1"/>
                          </a:solidFill>
                          <a:latin typeface="+mn-lt"/>
                          <a:ea typeface="+mn-ea"/>
                          <a:cs typeface="+mn-cs"/>
                        </a:rPr>
                        <a:t>13%</a:t>
                      </a:r>
                    </a:p>
                  </a:txBody>
                  <a:tcPr marL="7620" marR="7620" marT="7620" marB="0" anchor="ctr">
                    <a:lnL w="38100" cap="flat" cmpd="sng" algn="ctr">
                      <a:solidFill>
                        <a:schemeClr val="bg1"/>
                      </a:solidFill>
                      <a:prstDash val="solid"/>
                      <a:round/>
                      <a:headEnd type="none" w="med" len="med"/>
                      <a:tailEnd type="none" w="med" len="med"/>
                    </a:lnL>
                    <a:solidFill>
                      <a:srgbClr val="EAEFF7"/>
                    </a:solidFill>
                  </a:tcPr>
                </a:tc>
                <a:tc>
                  <a:txBody>
                    <a:bodyPr/>
                    <a:lstStyle/>
                    <a:p>
                      <a:pPr algn="ctr" rtl="0" fontAlgn="t"/>
                      <a:r>
                        <a:rPr lang="he-IL" sz="1400" kern="1200" dirty="0">
                          <a:solidFill>
                            <a:schemeClr val="dk1"/>
                          </a:solidFill>
                          <a:latin typeface="+mn-lt"/>
                          <a:ea typeface="+mn-ea"/>
                          <a:cs typeface="+mn-cs"/>
                        </a:rPr>
                        <a:t>15%</a:t>
                      </a:r>
                    </a:p>
                  </a:txBody>
                  <a:tcPr marL="7620" marR="7620" marT="7620" marB="0" anchor="ctr">
                    <a:lnR w="38100" cap="flat" cmpd="sng" algn="ctr">
                      <a:solidFill>
                        <a:schemeClr val="bg1"/>
                      </a:solidFill>
                      <a:prstDash val="solid"/>
                      <a:round/>
                      <a:headEnd type="none" w="med" len="med"/>
                      <a:tailEnd type="none" w="med" len="med"/>
                    </a:lnR>
                    <a:solidFill>
                      <a:srgbClr val="EAEFF7"/>
                    </a:solidFill>
                  </a:tcPr>
                </a:tc>
                <a:tc>
                  <a:txBody>
                    <a:bodyPr/>
                    <a:lstStyle/>
                    <a:p>
                      <a:pPr algn="ctr" rtl="0" fontAlgn="t"/>
                      <a:r>
                        <a:rPr lang="he-IL" sz="1400" kern="1200" dirty="0">
                          <a:solidFill>
                            <a:schemeClr val="dk1"/>
                          </a:solidFill>
                          <a:latin typeface="+mn-lt"/>
                          <a:ea typeface="+mn-ea"/>
                          <a:cs typeface="+mn-cs"/>
                        </a:rPr>
                        <a:t>3%</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dirty="0">
                          <a:solidFill>
                            <a:schemeClr val="dk1"/>
                          </a:solidFill>
                          <a:latin typeface="+mn-lt"/>
                          <a:ea typeface="+mn-ea"/>
                          <a:cs typeface="+mn-cs"/>
                        </a:rPr>
                        <a:t>12%</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19%</a:t>
                      </a:r>
                    </a:p>
                  </a:txBody>
                  <a:tcPr marL="7620" marR="7620" marT="7620" marB="0" anchor="ctr">
                    <a:solidFill>
                      <a:srgbClr val="A9D18E"/>
                    </a:solidFill>
                  </a:tcPr>
                </a:tc>
                <a:tc>
                  <a:txBody>
                    <a:bodyPr/>
                    <a:lstStyle/>
                    <a:p>
                      <a:pPr algn="ctr" rtl="0" fontAlgn="t"/>
                      <a:r>
                        <a:rPr lang="he-IL" sz="1400" kern="1200" dirty="0">
                          <a:solidFill>
                            <a:schemeClr val="dk1"/>
                          </a:solidFill>
                          <a:latin typeface="+mn-lt"/>
                          <a:ea typeface="+mn-ea"/>
                          <a:cs typeface="+mn-cs"/>
                        </a:rPr>
                        <a:t>12%</a:t>
                      </a:r>
                    </a:p>
                  </a:txBody>
                  <a:tcPr marL="7620" marR="7620" marT="7620" marB="0" anchor="ctr">
                    <a:solidFill>
                      <a:srgbClr val="EAEFF7"/>
                    </a:solidFill>
                  </a:tcPr>
                </a:tc>
                <a:extLst>
                  <a:ext uri="{0D108BD9-81ED-4DB2-BD59-A6C34878D82A}">
                    <a16:rowId xmlns:a16="http://schemas.microsoft.com/office/drawing/2014/main" xmlns="" val="2575196081"/>
                  </a:ext>
                </a:extLst>
              </a:tr>
              <a:tr h="422817">
                <a:tc>
                  <a:txBody>
                    <a:bodyPr/>
                    <a:lstStyle/>
                    <a:p>
                      <a:pPr rtl="1"/>
                      <a:r>
                        <a:rPr lang="he-IL" sz="1400" kern="1200" dirty="0">
                          <a:solidFill>
                            <a:schemeClr val="dk1"/>
                          </a:solidFill>
                          <a:latin typeface="+mn-lt"/>
                          <a:ea typeface="+mn-ea"/>
                          <a:cs typeface="+mn-cs"/>
                        </a:rPr>
                        <a:t>משתמשים בסיסמאות שונות לכל אחר/אפליקציה</a:t>
                      </a:r>
                    </a:p>
                  </a:txBody>
                  <a:tcPr/>
                </a:tc>
                <a:tc>
                  <a:txBody>
                    <a:bodyPr/>
                    <a:lstStyle/>
                    <a:p>
                      <a:pPr algn="ctr" rtl="0" fontAlgn="t"/>
                      <a:r>
                        <a:rPr lang="he-IL" sz="1400" kern="1200" dirty="0">
                          <a:solidFill>
                            <a:schemeClr val="dk1"/>
                          </a:solidFill>
                          <a:latin typeface="+mn-lt"/>
                          <a:ea typeface="+mn-ea"/>
                          <a:cs typeface="+mn-cs"/>
                        </a:rPr>
                        <a:t>31%</a:t>
                      </a:r>
                    </a:p>
                  </a:txBody>
                  <a:tcPr marL="7620" marR="7620" marT="7620" marB="0" anchor="ctr">
                    <a:solidFill>
                      <a:srgbClr val="D2DEEF"/>
                    </a:solidFill>
                  </a:tcPr>
                </a:tc>
                <a:tc>
                  <a:txBody>
                    <a:bodyPr/>
                    <a:lstStyle/>
                    <a:p>
                      <a:pPr algn="ctr" rtl="0" fontAlgn="t"/>
                      <a:r>
                        <a:rPr lang="he-IL" sz="1400" kern="1200" dirty="0">
                          <a:solidFill>
                            <a:schemeClr val="dk1"/>
                          </a:solidFill>
                          <a:latin typeface="+mn-lt"/>
                          <a:ea typeface="+mn-ea"/>
                          <a:cs typeface="+mn-cs"/>
                        </a:rPr>
                        <a:t>27%</a:t>
                      </a:r>
                    </a:p>
                  </a:txBody>
                  <a:tcPr marL="7620" marR="7620" marT="7620" marB="0" anchor="ctr">
                    <a:lnR w="38100" cap="flat" cmpd="sng" algn="ctr">
                      <a:solidFill>
                        <a:schemeClr val="bg1"/>
                      </a:solidFill>
                      <a:prstDash val="solid"/>
                      <a:round/>
                      <a:headEnd type="none" w="med" len="med"/>
                      <a:tailEnd type="none" w="med" len="med"/>
                    </a:lnR>
                    <a:solidFill>
                      <a:srgbClr val="D2DEEF"/>
                    </a:solidFill>
                  </a:tcPr>
                </a:tc>
                <a:tc>
                  <a:txBody>
                    <a:bodyPr/>
                    <a:lstStyle/>
                    <a:p>
                      <a:pPr algn="ctr" rtl="0" fontAlgn="t"/>
                      <a:r>
                        <a:rPr lang="he-IL" sz="1400" kern="1200" dirty="0">
                          <a:solidFill>
                            <a:schemeClr val="dk1"/>
                          </a:solidFill>
                          <a:latin typeface="+mn-lt"/>
                          <a:ea typeface="+mn-ea"/>
                          <a:cs typeface="+mn-cs"/>
                        </a:rPr>
                        <a:t>32%</a:t>
                      </a:r>
                    </a:p>
                  </a:txBody>
                  <a:tcPr marL="7620" marR="7620" marT="7620" marB="0" anchor="ctr">
                    <a:lnL w="38100" cap="flat" cmpd="sng" algn="ctr">
                      <a:solidFill>
                        <a:schemeClr val="bg1"/>
                      </a:solidFill>
                      <a:prstDash val="solid"/>
                      <a:round/>
                      <a:headEnd type="none" w="med" len="med"/>
                      <a:tailEnd type="none" w="med" len="med"/>
                    </a:lnL>
                    <a:solidFill>
                      <a:srgbClr val="D2DEEF"/>
                    </a:solidFill>
                  </a:tcPr>
                </a:tc>
                <a:tc>
                  <a:txBody>
                    <a:bodyPr/>
                    <a:lstStyle/>
                    <a:p>
                      <a:pPr algn="ctr" rtl="0" fontAlgn="t"/>
                      <a:r>
                        <a:rPr lang="he-IL" sz="1400" kern="1200" dirty="0">
                          <a:solidFill>
                            <a:schemeClr val="dk1"/>
                          </a:solidFill>
                          <a:latin typeface="+mn-lt"/>
                          <a:ea typeface="+mn-ea"/>
                          <a:cs typeface="+mn-cs"/>
                        </a:rPr>
                        <a:t>28%</a:t>
                      </a:r>
                    </a:p>
                  </a:txBody>
                  <a:tcPr marL="7620" marR="7620" marT="7620" marB="0" anchor="ctr">
                    <a:lnR w="38100" cap="flat" cmpd="sng" algn="ctr">
                      <a:solidFill>
                        <a:schemeClr val="bg1"/>
                      </a:solidFill>
                      <a:prstDash val="solid"/>
                      <a:round/>
                      <a:headEnd type="none" w="med" len="med"/>
                      <a:tailEnd type="none" w="med" len="med"/>
                    </a:lnR>
                    <a:solidFill>
                      <a:srgbClr val="D2DEEF"/>
                    </a:solidFill>
                  </a:tcPr>
                </a:tc>
                <a:tc>
                  <a:txBody>
                    <a:bodyPr/>
                    <a:lstStyle/>
                    <a:p>
                      <a:pPr algn="ctr" rtl="0" fontAlgn="t"/>
                      <a:r>
                        <a:rPr lang="he-IL" sz="1400" kern="1200" dirty="0">
                          <a:solidFill>
                            <a:schemeClr val="dk1"/>
                          </a:solidFill>
                          <a:latin typeface="+mn-lt"/>
                          <a:ea typeface="+mn-ea"/>
                          <a:cs typeface="+mn-cs"/>
                        </a:rPr>
                        <a:t>19%</a:t>
                      </a:r>
                    </a:p>
                  </a:txBody>
                  <a:tcPr marL="7620" marR="7620" marT="7620" marB="0" anchor="ctr">
                    <a:lnL w="38100" cap="flat" cmpd="sng" algn="ctr">
                      <a:solidFill>
                        <a:schemeClr val="bg1"/>
                      </a:solidFill>
                      <a:prstDash val="solid"/>
                      <a:round/>
                      <a:headEnd type="none" w="med" len="med"/>
                      <a:tailEnd type="none" w="med" len="med"/>
                    </a:lnL>
                    <a:solidFill>
                      <a:srgbClr val="D2DEEF"/>
                    </a:solidFill>
                  </a:tcPr>
                </a:tc>
                <a:tc>
                  <a:txBody>
                    <a:bodyPr/>
                    <a:lstStyle/>
                    <a:p>
                      <a:pPr algn="ctr" rtl="0" fontAlgn="t"/>
                      <a:r>
                        <a:rPr lang="he-IL" sz="1400" kern="1200" dirty="0">
                          <a:solidFill>
                            <a:schemeClr val="dk1"/>
                          </a:solidFill>
                          <a:latin typeface="+mn-lt"/>
                          <a:ea typeface="+mn-ea"/>
                          <a:cs typeface="+mn-cs"/>
                        </a:rPr>
                        <a:t>27%</a:t>
                      </a:r>
                    </a:p>
                  </a:txBody>
                  <a:tcPr marL="7620" marR="7620" marT="7620" marB="0" anchor="ctr">
                    <a:solidFill>
                      <a:srgbClr val="D2DEEF"/>
                    </a:solidFill>
                  </a:tcPr>
                </a:tc>
                <a:tc>
                  <a:txBody>
                    <a:bodyPr/>
                    <a:lstStyle/>
                    <a:p>
                      <a:pPr algn="ctr" rtl="0" fontAlgn="t"/>
                      <a:r>
                        <a:rPr lang="he-IL" sz="1400" kern="1200" dirty="0">
                          <a:solidFill>
                            <a:schemeClr val="dk1"/>
                          </a:solidFill>
                          <a:latin typeface="+mn-lt"/>
                          <a:ea typeface="+mn-ea"/>
                          <a:cs typeface="+mn-cs"/>
                        </a:rPr>
                        <a:t>30%</a:t>
                      </a:r>
                    </a:p>
                  </a:txBody>
                  <a:tcPr marL="7620" marR="7620" marT="7620" marB="0" anchor="ctr">
                    <a:solidFill>
                      <a:srgbClr val="D2DEEF"/>
                    </a:solidFill>
                  </a:tcPr>
                </a:tc>
                <a:tc>
                  <a:txBody>
                    <a:bodyPr/>
                    <a:lstStyle/>
                    <a:p>
                      <a:pPr algn="ctr" rtl="0" fontAlgn="t"/>
                      <a:r>
                        <a:rPr lang="he-IL" sz="1400" kern="1200" dirty="0">
                          <a:solidFill>
                            <a:schemeClr val="dk1"/>
                          </a:solidFill>
                          <a:latin typeface="+mn-lt"/>
                          <a:ea typeface="+mn-ea"/>
                          <a:cs typeface="+mn-cs"/>
                        </a:rPr>
                        <a:t>36%</a:t>
                      </a:r>
                    </a:p>
                  </a:txBody>
                  <a:tcPr marL="7620" marR="7620" marT="7620" marB="0" anchor="ctr">
                    <a:solidFill>
                      <a:srgbClr val="A9D18E"/>
                    </a:solidFill>
                  </a:tcPr>
                </a:tc>
                <a:extLst>
                  <a:ext uri="{0D108BD9-81ED-4DB2-BD59-A6C34878D82A}">
                    <a16:rowId xmlns:a16="http://schemas.microsoft.com/office/drawing/2014/main" xmlns="" val="2730164988"/>
                  </a:ext>
                </a:extLst>
              </a:tr>
              <a:tr h="422817">
                <a:tc>
                  <a:txBody>
                    <a:bodyPr/>
                    <a:lstStyle/>
                    <a:p>
                      <a:pPr rtl="1"/>
                      <a:r>
                        <a:rPr lang="he-IL" sz="1400" kern="1200" dirty="0">
                          <a:solidFill>
                            <a:schemeClr val="dk1"/>
                          </a:solidFill>
                          <a:latin typeface="+mn-lt"/>
                          <a:ea typeface="+mn-ea"/>
                          <a:cs typeface="+mn-cs"/>
                        </a:rPr>
                        <a:t>מעוניינים במידע </a:t>
                      </a:r>
                      <a:r>
                        <a:rPr lang="en-US" sz="1400" kern="1200" dirty="0">
                          <a:solidFill>
                            <a:schemeClr val="dk1"/>
                          </a:solidFill>
                          <a:latin typeface="+mn-lt"/>
                          <a:ea typeface="+mn-ea"/>
                          <a:cs typeface="+mn-cs"/>
                        </a:rPr>
                        <a:t/>
                      </a:r>
                      <a:br>
                        <a:rPr lang="en-US" sz="1400" kern="1200" dirty="0">
                          <a:solidFill>
                            <a:schemeClr val="dk1"/>
                          </a:solidFill>
                          <a:latin typeface="+mn-lt"/>
                          <a:ea typeface="+mn-ea"/>
                          <a:cs typeface="+mn-cs"/>
                        </a:rPr>
                      </a:br>
                      <a:r>
                        <a:rPr lang="he-IL" sz="1400" kern="1200" dirty="0">
                          <a:solidFill>
                            <a:schemeClr val="dk1"/>
                          </a:solidFill>
                          <a:latin typeface="+mn-lt"/>
                          <a:ea typeface="+mn-ea"/>
                          <a:cs typeface="+mn-cs"/>
                        </a:rPr>
                        <a:t>(במידה רבה / רבה מאוד)</a:t>
                      </a:r>
                    </a:p>
                  </a:txBody>
                  <a:tcPr/>
                </a:tc>
                <a:tc>
                  <a:txBody>
                    <a:bodyPr/>
                    <a:lstStyle/>
                    <a:p>
                      <a:pPr algn="ctr" rtl="0" fontAlgn="t"/>
                      <a:r>
                        <a:rPr lang="he-IL" sz="1400" kern="1200" dirty="0">
                          <a:solidFill>
                            <a:schemeClr val="dk1"/>
                          </a:solidFill>
                          <a:latin typeface="+mn-lt"/>
                          <a:ea typeface="+mn-ea"/>
                          <a:cs typeface="+mn-cs"/>
                        </a:rPr>
                        <a:t>67%</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66%</a:t>
                      </a:r>
                    </a:p>
                  </a:txBody>
                  <a:tcPr marL="7620" marR="7620" marT="7620" marB="0" anchor="ctr">
                    <a:lnR w="38100" cap="flat" cmpd="sng" algn="ctr">
                      <a:solidFill>
                        <a:schemeClr val="bg1"/>
                      </a:solidFill>
                      <a:prstDash val="solid"/>
                      <a:round/>
                      <a:headEnd type="none" w="med" len="med"/>
                      <a:tailEnd type="none" w="med" len="med"/>
                    </a:lnR>
                    <a:solidFill>
                      <a:srgbClr val="EAEFF7"/>
                    </a:solidFill>
                  </a:tcPr>
                </a:tc>
                <a:tc>
                  <a:txBody>
                    <a:bodyPr/>
                    <a:lstStyle/>
                    <a:p>
                      <a:pPr algn="ctr" rtl="0" fontAlgn="t"/>
                      <a:r>
                        <a:rPr lang="he-IL" sz="1400" kern="1200" dirty="0">
                          <a:solidFill>
                            <a:schemeClr val="dk1"/>
                          </a:solidFill>
                          <a:latin typeface="+mn-lt"/>
                          <a:ea typeface="+mn-ea"/>
                          <a:cs typeface="+mn-cs"/>
                        </a:rPr>
                        <a:t>67%</a:t>
                      </a:r>
                    </a:p>
                  </a:txBody>
                  <a:tcPr marL="7620" marR="7620" marT="7620" marB="0" anchor="ctr">
                    <a:lnL w="38100" cap="flat" cmpd="sng" algn="ctr">
                      <a:solidFill>
                        <a:schemeClr val="bg1"/>
                      </a:solidFill>
                      <a:prstDash val="solid"/>
                      <a:round/>
                      <a:headEnd type="none" w="med" len="med"/>
                      <a:tailEnd type="none" w="med" len="med"/>
                    </a:lnL>
                    <a:solidFill>
                      <a:srgbClr val="EAEFF7"/>
                    </a:solidFill>
                  </a:tcPr>
                </a:tc>
                <a:tc>
                  <a:txBody>
                    <a:bodyPr/>
                    <a:lstStyle/>
                    <a:p>
                      <a:pPr algn="ctr" rtl="0" fontAlgn="t"/>
                      <a:r>
                        <a:rPr lang="he-IL" sz="1400" kern="1200" dirty="0">
                          <a:solidFill>
                            <a:schemeClr val="dk1"/>
                          </a:solidFill>
                          <a:latin typeface="+mn-lt"/>
                          <a:ea typeface="+mn-ea"/>
                          <a:cs typeface="+mn-cs"/>
                        </a:rPr>
                        <a:t>67%</a:t>
                      </a:r>
                    </a:p>
                  </a:txBody>
                  <a:tcPr marL="7620" marR="7620" marT="7620" marB="0" anchor="ctr">
                    <a:lnR w="38100" cap="flat" cmpd="sng" algn="ctr">
                      <a:solidFill>
                        <a:schemeClr val="bg1"/>
                      </a:solidFill>
                      <a:prstDash val="solid"/>
                      <a:round/>
                      <a:headEnd type="none" w="med" len="med"/>
                      <a:tailEnd type="none" w="med" len="med"/>
                    </a:lnR>
                    <a:solidFill>
                      <a:srgbClr val="EAEFF7"/>
                    </a:solidFill>
                  </a:tcPr>
                </a:tc>
                <a:tc>
                  <a:txBody>
                    <a:bodyPr/>
                    <a:lstStyle/>
                    <a:p>
                      <a:pPr algn="ctr" rtl="0" fontAlgn="t"/>
                      <a:r>
                        <a:rPr lang="he-IL" sz="1400" kern="1200" dirty="0">
                          <a:solidFill>
                            <a:schemeClr val="dk1"/>
                          </a:solidFill>
                          <a:latin typeface="+mn-lt"/>
                          <a:ea typeface="+mn-ea"/>
                          <a:cs typeface="+mn-cs"/>
                        </a:rPr>
                        <a:t>63%</a:t>
                      </a:r>
                    </a:p>
                  </a:txBody>
                  <a:tcPr marL="7620" marR="7620" marT="7620" marB="0" anchor="ctr">
                    <a:lnL w="38100" cap="flat" cmpd="sng" algn="ctr">
                      <a:solidFill>
                        <a:schemeClr val="bg1"/>
                      </a:solidFill>
                      <a:prstDash val="solid"/>
                      <a:round/>
                      <a:headEnd type="none" w="med" len="med"/>
                      <a:tailEnd type="none" w="med" len="med"/>
                    </a:lnL>
                    <a:solidFill>
                      <a:srgbClr val="EAEFF7"/>
                    </a:solidFill>
                  </a:tcPr>
                </a:tc>
                <a:tc>
                  <a:txBody>
                    <a:bodyPr/>
                    <a:lstStyle/>
                    <a:p>
                      <a:pPr algn="ctr" rtl="0" fontAlgn="t"/>
                      <a:r>
                        <a:rPr lang="he-IL" sz="1400" kern="1200" dirty="0">
                          <a:solidFill>
                            <a:schemeClr val="dk1"/>
                          </a:solidFill>
                          <a:latin typeface="+mn-lt"/>
                          <a:ea typeface="+mn-ea"/>
                          <a:cs typeface="+mn-cs"/>
                        </a:rPr>
                        <a:t>64%</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73%</a:t>
                      </a:r>
                    </a:p>
                  </a:txBody>
                  <a:tcPr marL="7620" marR="7620" marT="7620" marB="0" anchor="ctr">
                    <a:solidFill>
                      <a:srgbClr val="A9D18E"/>
                    </a:solidFill>
                  </a:tcPr>
                </a:tc>
                <a:tc>
                  <a:txBody>
                    <a:bodyPr/>
                    <a:lstStyle/>
                    <a:p>
                      <a:pPr algn="ctr" rtl="0" fontAlgn="t"/>
                      <a:r>
                        <a:rPr lang="he-IL" sz="1400" kern="1200" dirty="0">
                          <a:solidFill>
                            <a:schemeClr val="dk1"/>
                          </a:solidFill>
                          <a:latin typeface="+mn-lt"/>
                          <a:ea typeface="+mn-ea"/>
                          <a:cs typeface="+mn-cs"/>
                        </a:rPr>
                        <a:t>66%</a:t>
                      </a:r>
                    </a:p>
                  </a:txBody>
                  <a:tcPr marL="7620" marR="7620" marT="7620" marB="0" anchor="ctr">
                    <a:solidFill>
                      <a:srgbClr val="EAEFF7"/>
                    </a:solidFill>
                  </a:tcPr>
                </a:tc>
                <a:extLst>
                  <a:ext uri="{0D108BD9-81ED-4DB2-BD59-A6C34878D82A}">
                    <a16:rowId xmlns:a16="http://schemas.microsoft.com/office/drawing/2014/main" xmlns="" val="1732434977"/>
                  </a:ext>
                </a:extLst>
              </a:tr>
            </a:tbl>
          </a:graphicData>
        </a:graphic>
      </p:graphicFrame>
      <p:sp>
        <p:nvSpPr>
          <p:cNvPr id="4" name="מלבן 3">
            <a:extLst>
              <a:ext uri="{FF2B5EF4-FFF2-40B4-BE49-F238E27FC236}">
                <a16:creationId xmlns:a16="http://schemas.microsoft.com/office/drawing/2014/main" xmlns="" id="{64339242-28A1-466E-BB58-776CD9881F07}"/>
              </a:ext>
            </a:extLst>
          </p:cNvPr>
          <p:cNvSpPr/>
          <p:nvPr/>
        </p:nvSpPr>
        <p:spPr>
          <a:xfrm>
            <a:off x="5054321" y="6260123"/>
            <a:ext cx="864158" cy="241161"/>
          </a:xfrm>
          <a:prstGeom prst="rect">
            <a:avLst/>
          </a:prstGeom>
          <a:solidFill>
            <a:srgbClr val="A9D18E"/>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he-IL" dirty="0">
                <a:solidFill>
                  <a:schemeClr val="tx1"/>
                </a:solidFill>
              </a:rPr>
              <a:t>בולטות</a:t>
            </a:r>
          </a:p>
        </p:txBody>
      </p:sp>
      <p:sp>
        <p:nvSpPr>
          <p:cNvPr id="25" name="מלבן 24">
            <a:extLst>
              <a:ext uri="{FF2B5EF4-FFF2-40B4-BE49-F238E27FC236}">
                <a16:creationId xmlns:a16="http://schemas.microsoft.com/office/drawing/2014/main" xmlns="" id="{D61A10C6-9CAD-49E7-A211-8BB71DB5B20D}"/>
              </a:ext>
            </a:extLst>
          </p:cNvPr>
          <p:cNvSpPr/>
          <p:nvPr/>
        </p:nvSpPr>
        <p:spPr>
          <a:xfrm>
            <a:off x="4099727" y="6260123"/>
            <a:ext cx="864158" cy="241161"/>
          </a:xfrm>
          <a:prstGeom prst="rect">
            <a:avLst/>
          </a:prstGeom>
          <a:solidFill>
            <a:srgbClr val="F1A78A"/>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he-IL" dirty="0">
                <a:solidFill>
                  <a:schemeClr val="tx1"/>
                </a:solidFill>
              </a:rPr>
              <a:t>חסר</a:t>
            </a:r>
          </a:p>
        </p:txBody>
      </p:sp>
    </p:spTree>
    <p:extLst>
      <p:ext uri="{BB962C8B-B14F-4D97-AF65-F5344CB8AC3E}">
        <p14:creationId xmlns:p14="http://schemas.microsoft.com/office/powerpoint/2010/main" val="1592803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מציין מיקום של מספר שקופית 3"/>
          <p:cNvSpPr>
            <a:spLocks noGrp="1"/>
          </p:cNvSpPr>
          <p:nvPr>
            <p:ph type="sldNum" sz="quarter" idx="4294967295"/>
          </p:nvPr>
        </p:nvSpPr>
        <p:spPr>
          <a:xfrm>
            <a:off x="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73FD4C4F-5DBF-4E87-A567-1AA9FCE4F0DD}" type="slidenum">
              <a:rPr lang="he-IL" altLang="he-IL" sz="1000">
                <a:solidFill>
                  <a:srgbClr val="003366"/>
                </a:solidFill>
              </a:rPr>
              <a:pPr/>
              <a:t>3</a:t>
            </a:fld>
            <a:endParaRPr lang="en-US" altLang="he-IL" sz="1000">
              <a:solidFill>
                <a:srgbClr val="003366"/>
              </a:solidFill>
            </a:endParaRPr>
          </a:p>
        </p:txBody>
      </p:sp>
      <p:sp>
        <p:nvSpPr>
          <p:cNvPr id="7" name="AutoShape 7"/>
          <p:cNvSpPr>
            <a:spLocks noChangeArrowheads="1"/>
          </p:cNvSpPr>
          <p:nvPr/>
        </p:nvSpPr>
        <p:spPr bwMode="auto">
          <a:xfrm>
            <a:off x="3316553" y="2503296"/>
            <a:ext cx="5400000" cy="720000"/>
          </a:xfrm>
          <a:prstGeom prst="roundRect">
            <a:avLst>
              <a:gd name="adj" fmla="val 16667"/>
            </a:avLst>
          </a:prstGeom>
          <a:solidFill>
            <a:schemeClr val="tx2">
              <a:lumMod val="75000"/>
            </a:schemeClr>
          </a:solidFill>
          <a:ln w="9525" algn="ctr">
            <a:noFill/>
            <a:round/>
            <a:headEnd/>
            <a:tailEnd/>
          </a:ln>
          <a:effectLst>
            <a:outerShdw dist="107763" dir="2700000" algn="ctr" rotWithShape="0">
              <a:schemeClr val="bg1">
                <a:lumMod val="85000"/>
                <a:alpha val="50000"/>
              </a:schemeClr>
            </a:outerShdw>
          </a:effectLst>
        </p:spPr>
        <p:txBody>
          <a:bodyPr wrap="none" lIns="82945" tIns="36000" rIns="82945" bIns="36000" anchor="ctr"/>
          <a:lstStyle/>
          <a:p>
            <a:pPr algn="ctr">
              <a:defRPr/>
            </a:pPr>
            <a:r>
              <a:rPr lang="he-IL" sz="2800" b="1" dirty="0">
                <a:solidFill>
                  <a:schemeClr val="bg1"/>
                </a:solidFill>
                <a:latin typeface="Arial" panose="020B0604020202020204" pitchFamily="34" charset="0"/>
                <a:ea typeface="Arial Unicode MS" pitchFamily="34" charset="-128"/>
              </a:rPr>
              <a:t>רקע, מטרות ומתודולוגיה</a:t>
            </a:r>
            <a:endParaRPr lang="en-US" sz="2800" b="1" dirty="0">
              <a:solidFill>
                <a:schemeClr val="bg1"/>
              </a:solidFill>
              <a:latin typeface="Arial" panose="020B0604020202020204" pitchFamily="34" charset="0"/>
              <a:ea typeface="Arial Unicode MS" pitchFamily="34" charset="-128"/>
              <a:cs typeface="Arial" panose="020B0604020202020204" pitchFamily="34" charset="0"/>
            </a:endParaRPr>
          </a:p>
        </p:txBody>
      </p:sp>
      <p:sp>
        <p:nvSpPr>
          <p:cNvPr id="4" name="מלבן 3">
            <a:extLst>
              <a:ext uri="{FF2B5EF4-FFF2-40B4-BE49-F238E27FC236}">
                <a16:creationId xmlns:a16="http://schemas.microsoft.com/office/drawing/2014/main" xmlns="" id="{D7E991D3-1F16-43AD-A8F5-52EACB2047C9}"/>
              </a:ext>
            </a:extLst>
          </p:cNvPr>
          <p:cNvSpPr/>
          <p:nvPr/>
        </p:nvSpPr>
        <p:spPr>
          <a:xfrm>
            <a:off x="0" y="849745"/>
            <a:ext cx="12192000"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38091283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מציין מיקום של מספר שקופית 3"/>
          <p:cNvSpPr>
            <a:spLocks noGrp="1"/>
          </p:cNvSpPr>
          <p:nvPr>
            <p:ph type="sldNum" sz="quarter" idx="4294967295"/>
          </p:nvPr>
        </p:nvSpPr>
        <p:spPr>
          <a:xfrm>
            <a:off x="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73FD4C4F-5DBF-4E87-A567-1AA9FCE4F0DD}" type="slidenum">
              <a:rPr lang="he-IL" altLang="he-IL" sz="1000">
                <a:solidFill>
                  <a:srgbClr val="003366"/>
                </a:solidFill>
              </a:rPr>
              <a:pPr/>
              <a:t>30</a:t>
            </a:fld>
            <a:endParaRPr lang="en-US" altLang="he-IL" sz="1000">
              <a:solidFill>
                <a:srgbClr val="003366"/>
              </a:solidFill>
            </a:endParaRPr>
          </a:p>
        </p:txBody>
      </p:sp>
      <p:sp>
        <p:nvSpPr>
          <p:cNvPr id="7" name="AutoShape 7"/>
          <p:cNvSpPr>
            <a:spLocks noChangeArrowheads="1"/>
          </p:cNvSpPr>
          <p:nvPr/>
        </p:nvSpPr>
        <p:spPr bwMode="auto">
          <a:xfrm>
            <a:off x="3316553" y="2503296"/>
            <a:ext cx="5400000" cy="720000"/>
          </a:xfrm>
          <a:prstGeom prst="roundRect">
            <a:avLst>
              <a:gd name="adj" fmla="val 16667"/>
            </a:avLst>
          </a:prstGeom>
          <a:solidFill>
            <a:srgbClr val="3C5A80"/>
          </a:solidFill>
          <a:ln w="9525" algn="ctr">
            <a:noFill/>
            <a:round/>
            <a:headEnd/>
            <a:tailEnd/>
          </a:ln>
          <a:effectLst>
            <a:outerShdw dist="107763" dir="2700000" algn="ctr" rotWithShape="0">
              <a:schemeClr val="bg1">
                <a:lumMod val="85000"/>
                <a:alpha val="50000"/>
              </a:schemeClr>
            </a:outerShdw>
          </a:effectLst>
        </p:spPr>
        <p:txBody>
          <a:bodyPr wrap="none" lIns="82945" tIns="36000" rIns="82945" bIns="36000" anchor="ctr"/>
          <a:lstStyle/>
          <a:p>
            <a:pPr algn="ctr">
              <a:defRPr/>
            </a:pPr>
            <a:r>
              <a:rPr lang="he-IL" sz="2800" b="1" dirty="0">
                <a:solidFill>
                  <a:schemeClr val="bg1"/>
                </a:solidFill>
                <a:latin typeface="Arial" panose="020B0604020202020204" pitchFamily="34" charset="0"/>
                <a:ea typeface="Arial Unicode MS" pitchFamily="34" charset="-128"/>
              </a:rPr>
              <a:t>תוכן מותאם</a:t>
            </a:r>
            <a:endParaRPr lang="en-US" sz="2800" b="1" dirty="0">
              <a:solidFill>
                <a:schemeClr val="bg1"/>
              </a:solidFill>
              <a:latin typeface="Arial" panose="020B0604020202020204" pitchFamily="34" charset="0"/>
              <a:ea typeface="Arial Unicode MS" pitchFamily="34" charset="-128"/>
              <a:cs typeface="Arial" panose="020B0604020202020204" pitchFamily="34" charset="0"/>
            </a:endParaRPr>
          </a:p>
        </p:txBody>
      </p:sp>
      <p:sp>
        <p:nvSpPr>
          <p:cNvPr id="4" name="מלבן 3">
            <a:extLst>
              <a:ext uri="{FF2B5EF4-FFF2-40B4-BE49-F238E27FC236}">
                <a16:creationId xmlns:a16="http://schemas.microsoft.com/office/drawing/2014/main" xmlns="" id="{095415B9-221F-4B6A-B2B2-710245A64EAE}"/>
              </a:ext>
            </a:extLst>
          </p:cNvPr>
          <p:cNvSpPr/>
          <p:nvPr/>
        </p:nvSpPr>
        <p:spPr>
          <a:xfrm>
            <a:off x="0" y="849745"/>
            <a:ext cx="12192000"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10687315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dirty="0">
                <a:solidFill>
                  <a:schemeClr val="tx2"/>
                </a:solidFill>
              </a:rPr>
              <a:t>קבלת תוכן שיווקי מותאם</a:t>
            </a:r>
            <a:endParaRPr lang="he-IL" sz="3200" dirty="0">
              <a:solidFill>
                <a:schemeClr val="tx2"/>
              </a:solidFill>
            </a:endParaRPr>
          </a:p>
        </p:txBody>
      </p:sp>
      <p:sp>
        <p:nvSpPr>
          <p:cNvPr id="7" name="TextBox 6">
            <a:extLst>
              <a:ext uri="{FF2B5EF4-FFF2-40B4-BE49-F238E27FC236}">
                <a16:creationId xmlns:a16="http://schemas.microsoft.com/office/drawing/2014/main" xmlns="" id="{C0AA8D53-271B-4695-9915-30D4413F667B}"/>
              </a:ext>
            </a:extLst>
          </p:cNvPr>
          <p:cNvSpPr txBox="1"/>
          <p:nvPr/>
        </p:nvSpPr>
        <p:spPr>
          <a:xfrm>
            <a:off x="2320119" y="1489857"/>
            <a:ext cx="9496059" cy="307777"/>
          </a:xfrm>
          <a:prstGeom prst="rect">
            <a:avLst/>
          </a:prstGeom>
          <a:noFill/>
        </p:spPr>
        <p:txBody>
          <a:bodyPr wrap="square" rtlCol="1">
            <a:spAutoFit/>
          </a:bodyPr>
          <a:lstStyle/>
          <a:p>
            <a:r>
              <a:rPr lang="he-IL" sz="1400" b="1" dirty="0">
                <a:solidFill>
                  <a:schemeClr val="tx2"/>
                </a:solidFill>
              </a:rPr>
              <a:t>כמחצית מצהירים כי נתקלים בתוכן שיווקי מותאם, בעיקר תוכן חדשותי.</a:t>
            </a:r>
            <a:endParaRPr lang="he-IL" sz="1200" i="1" dirty="0">
              <a:solidFill>
                <a:schemeClr val="tx2"/>
              </a:solidFill>
            </a:endParaRP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4378036" y="6278864"/>
            <a:ext cx="7438141" cy="415498"/>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עד כמה אתה מרגיש שהתוכן השיווקי שאתה נתקל בו </a:t>
            </a:r>
            <a:r>
              <a:rPr lang="he-IL" sz="1000" dirty="0">
                <a:solidFill>
                  <a:srgbClr val="292C31"/>
                </a:solidFill>
                <a:cs typeface="OronMF Light" panose="02040603050201020203" pitchFamily="18" charset="-79"/>
              </a:rPr>
              <a:t>ברשתות החברתיות וברשת בכלל מותאם לך אישית?</a:t>
            </a:r>
          </a:p>
          <a:p>
            <a:r>
              <a:rPr lang="he-IL" sz="1000" dirty="0">
                <a:solidFill>
                  <a:srgbClr val="292C31"/>
                </a:solidFill>
                <a:cs typeface="OronMF Light" panose="02040603050201020203" pitchFamily="18" charset="-79"/>
              </a:rPr>
              <a:t>באיזה סוגי תוכן שמותאמים לך אתה נתקל?</a:t>
            </a:r>
          </a:p>
        </p:txBody>
      </p:sp>
      <p:sp>
        <p:nvSpPr>
          <p:cNvPr id="5" name="TextBox 4">
            <a:extLst>
              <a:ext uri="{FF2B5EF4-FFF2-40B4-BE49-F238E27FC236}">
                <a16:creationId xmlns:a16="http://schemas.microsoft.com/office/drawing/2014/main" xmlns="" id="{C0D66F1F-1FBA-424F-841F-EB229BA05255}"/>
              </a:ext>
            </a:extLst>
          </p:cNvPr>
          <p:cNvSpPr txBox="1"/>
          <p:nvPr/>
        </p:nvSpPr>
        <p:spPr>
          <a:xfrm>
            <a:off x="1678075" y="1939830"/>
            <a:ext cx="2292696" cy="276989"/>
          </a:xfrm>
          <a:prstGeom prst="rect">
            <a:avLst/>
          </a:prstGeom>
          <a:solidFill>
            <a:sysClr val="window" lastClr="FFFFFF">
              <a:lumMod val="75000"/>
            </a:sysClr>
          </a:solidFill>
          <a:ln>
            <a:solidFill>
              <a:srgbClr val="9BBB59">
                <a:lumMod val="75000"/>
              </a:srgbClr>
            </a:solidFill>
          </a:ln>
          <a:effectLst>
            <a:outerShdw blurRad="63500" sx="102000" sy="102000" algn="ctr" rotWithShape="0">
              <a:prstClr val="black">
                <a:alpha val="40000"/>
              </a:prstClr>
            </a:outerShdw>
          </a:effectLst>
        </p:spPr>
        <p:txBody>
          <a:bodyPr wrap="square" lIns="91428" tIns="45715" rIns="91428" bIns="45715" rtlCol="1">
            <a:spAutoFit/>
          </a:bodyPr>
          <a:lstStyle>
            <a:defPPr>
              <a:defRPr lang="he-IL"/>
            </a:defPPr>
            <a:lvl1pPr algn="ctr">
              <a:defRPr sz="1200" b="1">
                <a:solidFill>
                  <a:schemeClr val="bg1"/>
                </a:solidFill>
              </a:defRPr>
            </a:lvl1pPr>
          </a:lstStyle>
          <a:p>
            <a:pPr>
              <a:defRPr/>
            </a:pPr>
            <a:r>
              <a:rPr lang="he-IL" kern="0" dirty="0">
                <a:solidFill>
                  <a:prstClr val="white"/>
                </a:solidFill>
                <a:latin typeface="Arial" charset="0"/>
                <a:cs typeface="Arial" charset="0"/>
              </a:rPr>
              <a:t>סה"כ מקבלים תוכן שיווקי מותאם</a:t>
            </a:r>
          </a:p>
        </p:txBody>
      </p:sp>
      <p:grpSp>
        <p:nvGrpSpPr>
          <p:cNvPr id="6" name="קבוצה 5">
            <a:extLst>
              <a:ext uri="{FF2B5EF4-FFF2-40B4-BE49-F238E27FC236}">
                <a16:creationId xmlns:a16="http://schemas.microsoft.com/office/drawing/2014/main" xmlns="" id="{B4A1A4A2-1B71-4380-B2F6-594A47C831F1}"/>
              </a:ext>
            </a:extLst>
          </p:cNvPr>
          <p:cNvGrpSpPr/>
          <p:nvPr/>
        </p:nvGrpSpPr>
        <p:grpSpPr>
          <a:xfrm>
            <a:off x="2663391" y="2569196"/>
            <a:ext cx="1307414" cy="246221"/>
            <a:chOff x="-249580" y="2599763"/>
            <a:chExt cx="1307414" cy="246221"/>
          </a:xfrm>
        </p:grpSpPr>
        <p:sp>
          <p:nvSpPr>
            <p:cNvPr id="8" name="מלבן 7">
              <a:extLst>
                <a:ext uri="{FF2B5EF4-FFF2-40B4-BE49-F238E27FC236}">
                  <a16:creationId xmlns:a16="http://schemas.microsoft.com/office/drawing/2014/main" xmlns="" id="{11345F0A-DEF7-44DB-937E-78FF087CB13F}"/>
                </a:ext>
              </a:extLst>
            </p:cNvPr>
            <p:cNvSpPr/>
            <p:nvPr/>
          </p:nvSpPr>
          <p:spPr>
            <a:xfrm>
              <a:off x="950258" y="2681993"/>
              <a:ext cx="107576" cy="107576"/>
            </a:xfrm>
            <a:prstGeom prst="rect">
              <a:avLst/>
            </a:prstGeom>
            <a:solidFill>
              <a:srgbClr val="4F6228"/>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9" name="TextBox 8">
              <a:extLst>
                <a:ext uri="{FF2B5EF4-FFF2-40B4-BE49-F238E27FC236}">
                  <a16:creationId xmlns:a16="http://schemas.microsoft.com/office/drawing/2014/main" xmlns="" id="{76FB96A8-31AE-4DE3-A80E-5BDC7BF2D4F2}"/>
                </a:ext>
              </a:extLst>
            </p:cNvPr>
            <p:cNvSpPr txBox="1"/>
            <p:nvPr/>
          </p:nvSpPr>
          <p:spPr>
            <a:xfrm>
              <a:off x="-249580" y="2599763"/>
              <a:ext cx="1244665"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בטוח שכן</a:t>
              </a:r>
            </a:p>
          </p:txBody>
        </p:sp>
      </p:grpSp>
      <p:grpSp>
        <p:nvGrpSpPr>
          <p:cNvPr id="10" name="קבוצה 9">
            <a:extLst>
              <a:ext uri="{FF2B5EF4-FFF2-40B4-BE49-F238E27FC236}">
                <a16:creationId xmlns:a16="http://schemas.microsoft.com/office/drawing/2014/main" xmlns="" id="{D7E62E73-7858-498D-9307-23B1A7282110}"/>
              </a:ext>
            </a:extLst>
          </p:cNvPr>
          <p:cNvGrpSpPr/>
          <p:nvPr/>
        </p:nvGrpSpPr>
        <p:grpSpPr>
          <a:xfrm>
            <a:off x="2912972" y="3080433"/>
            <a:ext cx="1057833" cy="246221"/>
            <a:chOff x="1" y="2599763"/>
            <a:chExt cx="1057833" cy="246221"/>
          </a:xfrm>
        </p:grpSpPr>
        <p:sp>
          <p:nvSpPr>
            <p:cNvPr id="11" name="מלבן 10">
              <a:extLst>
                <a:ext uri="{FF2B5EF4-FFF2-40B4-BE49-F238E27FC236}">
                  <a16:creationId xmlns:a16="http://schemas.microsoft.com/office/drawing/2014/main" xmlns="" id="{BEFF842C-C698-4CC1-A638-E820A1D9554F}"/>
                </a:ext>
              </a:extLst>
            </p:cNvPr>
            <p:cNvSpPr/>
            <p:nvPr/>
          </p:nvSpPr>
          <p:spPr>
            <a:xfrm>
              <a:off x="950258" y="2671483"/>
              <a:ext cx="107576" cy="107576"/>
            </a:xfrm>
            <a:prstGeom prst="rect">
              <a:avLst/>
            </a:prstGeom>
            <a:solidFill>
              <a:srgbClr val="6EAD3B"/>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3" name="TextBox 12">
              <a:extLst>
                <a:ext uri="{FF2B5EF4-FFF2-40B4-BE49-F238E27FC236}">
                  <a16:creationId xmlns:a16="http://schemas.microsoft.com/office/drawing/2014/main" xmlns="" id="{A784AD1D-1226-44F0-B028-FE5BF8093F3D}"/>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חושב שכן</a:t>
              </a:r>
            </a:p>
          </p:txBody>
        </p:sp>
      </p:grpSp>
      <p:grpSp>
        <p:nvGrpSpPr>
          <p:cNvPr id="14" name="קבוצה 13">
            <a:extLst>
              <a:ext uri="{FF2B5EF4-FFF2-40B4-BE49-F238E27FC236}">
                <a16:creationId xmlns:a16="http://schemas.microsoft.com/office/drawing/2014/main" xmlns="" id="{3B183C80-0D9E-4639-BBF2-6ACBBE568814}"/>
              </a:ext>
            </a:extLst>
          </p:cNvPr>
          <p:cNvGrpSpPr/>
          <p:nvPr/>
        </p:nvGrpSpPr>
        <p:grpSpPr>
          <a:xfrm>
            <a:off x="2912972" y="4102907"/>
            <a:ext cx="1057833" cy="246221"/>
            <a:chOff x="1" y="2599763"/>
            <a:chExt cx="1057833" cy="246221"/>
          </a:xfrm>
        </p:grpSpPr>
        <p:sp>
          <p:nvSpPr>
            <p:cNvPr id="15" name="מלבן 14">
              <a:extLst>
                <a:ext uri="{FF2B5EF4-FFF2-40B4-BE49-F238E27FC236}">
                  <a16:creationId xmlns:a16="http://schemas.microsoft.com/office/drawing/2014/main" xmlns="" id="{5C9CE601-FA99-460E-A834-84254CA319C9}"/>
                </a:ext>
              </a:extLst>
            </p:cNvPr>
            <p:cNvSpPr/>
            <p:nvPr/>
          </p:nvSpPr>
          <p:spPr>
            <a:xfrm>
              <a:off x="950258" y="2671483"/>
              <a:ext cx="107576" cy="107576"/>
            </a:xfrm>
            <a:prstGeom prst="rect">
              <a:avLst/>
            </a:prstGeom>
            <a:solidFill>
              <a:srgbClr val="D72E81"/>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6" name="TextBox 15">
              <a:extLst>
                <a:ext uri="{FF2B5EF4-FFF2-40B4-BE49-F238E27FC236}">
                  <a16:creationId xmlns:a16="http://schemas.microsoft.com/office/drawing/2014/main" xmlns="" id="{2766185E-71AC-4C3E-B5CF-2A804C0CCB31}"/>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חושב שלא</a:t>
              </a:r>
            </a:p>
          </p:txBody>
        </p:sp>
      </p:grpSp>
      <p:grpSp>
        <p:nvGrpSpPr>
          <p:cNvPr id="17" name="קבוצה 16">
            <a:extLst>
              <a:ext uri="{FF2B5EF4-FFF2-40B4-BE49-F238E27FC236}">
                <a16:creationId xmlns:a16="http://schemas.microsoft.com/office/drawing/2014/main" xmlns="" id="{351C4F61-088E-436B-8D1A-D4750BAAFC80}"/>
              </a:ext>
            </a:extLst>
          </p:cNvPr>
          <p:cNvGrpSpPr/>
          <p:nvPr/>
        </p:nvGrpSpPr>
        <p:grpSpPr>
          <a:xfrm>
            <a:off x="2912972" y="4614143"/>
            <a:ext cx="1057833" cy="246221"/>
            <a:chOff x="1" y="2599763"/>
            <a:chExt cx="1057833" cy="246221"/>
          </a:xfrm>
        </p:grpSpPr>
        <p:sp>
          <p:nvSpPr>
            <p:cNvPr id="18" name="מלבן 17">
              <a:extLst>
                <a:ext uri="{FF2B5EF4-FFF2-40B4-BE49-F238E27FC236}">
                  <a16:creationId xmlns:a16="http://schemas.microsoft.com/office/drawing/2014/main" xmlns="" id="{ADD5263A-1B3D-4B69-ABBB-CE5AF7CBE702}"/>
                </a:ext>
              </a:extLst>
            </p:cNvPr>
            <p:cNvSpPr/>
            <p:nvPr/>
          </p:nvSpPr>
          <p:spPr>
            <a:xfrm>
              <a:off x="950258" y="2671483"/>
              <a:ext cx="107576" cy="107576"/>
            </a:xfrm>
            <a:prstGeom prst="rect">
              <a:avLst/>
            </a:prstGeom>
            <a:solidFill>
              <a:srgbClr val="A11F60"/>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9" name="TextBox 18">
              <a:extLst>
                <a:ext uri="{FF2B5EF4-FFF2-40B4-BE49-F238E27FC236}">
                  <a16:creationId xmlns:a16="http://schemas.microsoft.com/office/drawing/2014/main" xmlns="" id="{429E5D42-8C6F-4735-9484-63EF96F359AB}"/>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בטוח שלא</a:t>
              </a:r>
            </a:p>
          </p:txBody>
        </p:sp>
      </p:grpSp>
      <p:graphicFrame>
        <p:nvGraphicFramePr>
          <p:cNvPr id="20" name="תרשים 19">
            <a:extLst>
              <a:ext uri="{FF2B5EF4-FFF2-40B4-BE49-F238E27FC236}">
                <a16:creationId xmlns:a16="http://schemas.microsoft.com/office/drawing/2014/main" xmlns="" id="{A38AE234-D8C8-4C52-B2F8-60B8F126459F}"/>
              </a:ext>
            </a:extLst>
          </p:cNvPr>
          <p:cNvGraphicFramePr/>
          <p:nvPr>
            <p:extLst>
              <p:ext uri="{D42A27DB-BD31-4B8C-83A1-F6EECF244321}">
                <p14:modId xmlns:p14="http://schemas.microsoft.com/office/powerpoint/2010/main" val="3781631528"/>
              </p:ext>
            </p:extLst>
          </p:nvPr>
        </p:nvGraphicFramePr>
        <p:xfrm>
          <a:off x="3863230" y="1939830"/>
          <a:ext cx="3936135" cy="3972297"/>
        </p:xfrm>
        <a:graphic>
          <a:graphicData uri="http://schemas.openxmlformats.org/drawingml/2006/chart">
            <c:chart xmlns:c="http://schemas.openxmlformats.org/drawingml/2006/chart" xmlns:r="http://schemas.openxmlformats.org/officeDocument/2006/relationships" r:id="rId2"/>
          </a:graphicData>
        </a:graphic>
      </p:graphicFrame>
      <p:sp>
        <p:nvSpPr>
          <p:cNvPr id="21" name="TextBox 20">
            <a:extLst>
              <a:ext uri="{FF2B5EF4-FFF2-40B4-BE49-F238E27FC236}">
                <a16:creationId xmlns:a16="http://schemas.microsoft.com/office/drawing/2014/main" xmlns="" id="{1E38AB5D-7C80-437E-98BF-D100A9655527}"/>
              </a:ext>
            </a:extLst>
          </p:cNvPr>
          <p:cNvSpPr txBox="1"/>
          <p:nvPr/>
        </p:nvSpPr>
        <p:spPr>
          <a:xfrm>
            <a:off x="2568799" y="5114831"/>
            <a:ext cx="1401972" cy="276989"/>
          </a:xfrm>
          <a:prstGeom prst="rect">
            <a:avLst/>
          </a:prstGeom>
          <a:solidFill>
            <a:sysClr val="window" lastClr="FFFFFF">
              <a:lumMod val="75000"/>
            </a:sysClr>
          </a:solidFill>
          <a:ln>
            <a:solidFill>
              <a:srgbClr val="C0504D">
                <a:lumMod val="75000"/>
              </a:srgbClr>
            </a:solidFill>
          </a:ln>
          <a:effectLst>
            <a:outerShdw blurRad="63500" sx="102000" sy="102000" algn="ctr" rotWithShape="0">
              <a:prstClr val="black">
                <a:alpha val="40000"/>
              </a:prstClr>
            </a:outerShdw>
          </a:effectLst>
        </p:spPr>
        <p:txBody>
          <a:bodyPr wrap="square" lIns="91428" tIns="45715" rIns="91428" bIns="45715" rtlCol="1">
            <a:spAutoFit/>
          </a:bodyPr>
          <a:lstStyle/>
          <a:p>
            <a:pPr algn="ctr">
              <a:defRPr/>
            </a:pPr>
            <a:r>
              <a:rPr lang="he-IL" sz="1200" b="1" kern="0" dirty="0">
                <a:solidFill>
                  <a:prstClr val="white"/>
                </a:solidFill>
                <a:latin typeface="Arial" charset="0"/>
                <a:cs typeface="Arial" charset="0"/>
              </a:rPr>
              <a:t>סה"כ לא מסכימים</a:t>
            </a:r>
          </a:p>
        </p:txBody>
      </p:sp>
      <p:sp>
        <p:nvSpPr>
          <p:cNvPr id="22" name="מלבן 21">
            <a:extLst>
              <a:ext uri="{FF2B5EF4-FFF2-40B4-BE49-F238E27FC236}">
                <a16:creationId xmlns:a16="http://schemas.microsoft.com/office/drawing/2014/main" xmlns="" id="{CBAFB1ED-7725-445F-AE1B-DCBBFDD1952B}"/>
              </a:ext>
            </a:extLst>
          </p:cNvPr>
          <p:cNvSpPr/>
          <p:nvPr/>
        </p:nvSpPr>
        <p:spPr>
          <a:xfrm>
            <a:off x="7869933" y="2057277"/>
            <a:ext cx="3002383" cy="3057554"/>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3" name="סוגר מסולסל ימני 22">
            <a:extLst>
              <a:ext uri="{FF2B5EF4-FFF2-40B4-BE49-F238E27FC236}">
                <a16:creationId xmlns:a16="http://schemas.microsoft.com/office/drawing/2014/main" xmlns="" id="{9311AF67-7959-4EC7-B468-18EE1745BF41}"/>
              </a:ext>
            </a:extLst>
          </p:cNvPr>
          <p:cNvSpPr/>
          <p:nvPr/>
        </p:nvSpPr>
        <p:spPr>
          <a:xfrm>
            <a:off x="7335297" y="2536852"/>
            <a:ext cx="299385" cy="1402102"/>
          </a:xfrm>
          <a:prstGeom prst="rightBrace">
            <a:avLst/>
          </a:prstGeom>
          <a:ln>
            <a:solidFill>
              <a:srgbClr val="6EAD3B"/>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graphicFrame>
        <p:nvGraphicFramePr>
          <p:cNvPr id="24" name="אובייקט 4">
            <a:extLst>
              <a:ext uri="{FF2B5EF4-FFF2-40B4-BE49-F238E27FC236}">
                <a16:creationId xmlns:a16="http://schemas.microsoft.com/office/drawing/2014/main" xmlns="" id="{A2B5B596-53B6-48BC-92EB-E93E99F808C5}"/>
              </a:ext>
            </a:extLst>
          </p:cNvPr>
          <p:cNvGraphicFramePr>
            <a:graphicFrameLocks noChangeAspect="1"/>
          </p:cNvGraphicFramePr>
          <p:nvPr>
            <p:extLst>
              <p:ext uri="{D42A27DB-BD31-4B8C-83A1-F6EECF244321}">
                <p14:modId xmlns:p14="http://schemas.microsoft.com/office/powerpoint/2010/main" val="491813579"/>
              </p:ext>
            </p:extLst>
          </p:nvPr>
        </p:nvGraphicFramePr>
        <p:xfrm>
          <a:off x="7869933" y="2402462"/>
          <a:ext cx="3356673" cy="2671564"/>
        </p:xfrm>
        <a:graphic>
          <a:graphicData uri="http://schemas.openxmlformats.org/drawingml/2006/chart">
            <c:chart xmlns:c="http://schemas.openxmlformats.org/drawingml/2006/chart" xmlns:r="http://schemas.openxmlformats.org/officeDocument/2006/relationships" r:id="rId3"/>
          </a:graphicData>
        </a:graphic>
      </p:graphicFrame>
      <p:sp>
        <p:nvSpPr>
          <p:cNvPr id="25" name="TextBox 24">
            <a:extLst>
              <a:ext uri="{FF2B5EF4-FFF2-40B4-BE49-F238E27FC236}">
                <a16:creationId xmlns:a16="http://schemas.microsoft.com/office/drawing/2014/main" xmlns="" id="{B468214E-AEDD-4D53-AB3B-E00DD2BEC073}"/>
              </a:ext>
            </a:extLst>
          </p:cNvPr>
          <p:cNvSpPr txBox="1"/>
          <p:nvPr/>
        </p:nvSpPr>
        <p:spPr>
          <a:xfrm>
            <a:off x="7582689" y="2075981"/>
            <a:ext cx="3289627" cy="307777"/>
          </a:xfrm>
          <a:prstGeom prst="rect">
            <a:avLst/>
          </a:prstGeom>
          <a:noFill/>
        </p:spPr>
        <p:txBody>
          <a:bodyPr wrap="square" rtlCol="1">
            <a:spAutoFit/>
          </a:bodyPr>
          <a:lstStyle/>
          <a:p>
            <a:r>
              <a:rPr lang="he-IL" sz="1400" b="1" dirty="0">
                <a:solidFill>
                  <a:srgbClr val="4F6228"/>
                </a:solidFill>
              </a:rPr>
              <a:t>סוגי תוכן מותאם בו נתקלים:</a:t>
            </a:r>
          </a:p>
        </p:txBody>
      </p:sp>
    </p:spTree>
    <p:extLst>
      <p:ext uri="{BB962C8B-B14F-4D97-AF65-F5344CB8AC3E}">
        <p14:creationId xmlns:p14="http://schemas.microsoft.com/office/powerpoint/2010/main" val="13458623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sz="3200" dirty="0">
                <a:solidFill>
                  <a:schemeClr val="tx2"/>
                </a:solidFill>
              </a:rPr>
              <a:t>עניין בתוכן שיווקי מותאם</a:t>
            </a:r>
          </a:p>
        </p:txBody>
      </p:sp>
      <p:sp>
        <p:nvSpPr>
          <p:cNvPr id="7" name="TextBox 6">
            <a:extLst>
              <a:ext uri="{FF2B5EF4-FFF2-40B4-BE49-F238E27FC236}">
                <a16:creationId xmlns:a16="http://schemas.microsoft.com/office/drawing/2014/main" xmlns="" id="{C0AA8D53-271B-4695-9915-30D4413F667B}"/>
              </a:ext>
            </a:extLst>
          </p:cNvPr>
          <p:cNvSpPr txBox="1"/>
          <p:nvPr/>
        </p:nvSpPr>
        <p:spPr>
          <a:xfrm>
            <a:off x="3900023" y="1489857"/>
            <a:ext cx="7916155" cy="738664"/>
          </a:xfrm>
          <a:prstGeom prst="rect">
            <a:avLst/>
          </a:prstGeom>
          <a:noFill/>
        </p:spPr>
        <p:txBody>
          <a:bodyPr wrap="square" rtlCol="1">
            <a:spAutoFit/>
          </a:bodyPr>
          <a:lstStyle/>
          <a:p>
            <a:r>
              <a:rPr lang="he-IL" sz="1400" b="1" i="1" dirty="0">
                <a:solidFill>
                  <a:schemeClr val="tx2"/>
                </a:solidFill>
              </a:rPr>
              <a:t>קיימת הסתייגות מתוכן שיווקי מותאם, כאשר נושא הפרטיות הוא רק מניע שני בחשיבות לאחר חוסר עניין.</a:t>
            </a:r>
            <a:r>
              <a:rPr lang="en-US" sz="1400" b="1" i="1" dirty="0">
                <a:solidFill>
                  <a:schemeClr val="tx2"/>
                </a:solidFill>
              </a:rPr>
              <a:t/>
            </a:r>
            <a:br>
              <a:rPr lang="en-US" sz="1400" b="1" i="1" dirty="0">
                <a:solidFill>
                  <a:schemeClr val="tx2"/>
                </a:solidFill>
              </a:rPr>
            </a:br>
            <a:r>
              <a:rPr lang="he-IL" sz="1400" b="1" i="1" dirty="0">
                <a:solidFill>
                  <a:schemeClr val="tx2"/>
                </a:solidFill>
              </a:rPr>
              <a:t>ההסתייגות מתוכן מבוסס האזנה לסלולר גבוהה יותר וככל הנראה האזנה כזו נתפסת כחדירה משמעותית יותר לפרטיות המשתמש.</a:t>
            </a:r>
            <a:endParaRPr lang="he-IL" sz="1200" i="1" dirty="0">
              <a:solidFill>
                <a:schemeClr val="tx2"/>
              </a:solidFill>
            </a:endParaRP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4378036" y="6278864"/>
            <a:ext cx="7438141" cy="400110"/>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באיזו מידה תהיה מעוניין  לקבל תוכן שיווקי ופרסום מותאם אישית באמצעות מעקב אחר הדפדפן שלכם? מדוע לא?</a:t>
            </a:r>
          </a:p>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באיזו מידה תהיה מעוניין לקבל תוכן שיווקי ומידע מותאם אישית באמצעות ניתוח שיחותיך תוך האזנה למכשיר הנייד שלך?</a:t>
            </a:r>
          </a:p>
        </p:txBody>
      </p:sp>
      <p:sp>
        <p:nvSpPr>
          <p:cNvPr id="5" name="TextBox 4">
            <a:extLst>
              <a:ext uri="{FF2B5EF4-FFF2-40B4-BE49-F238E27FC236}">
                <a16:creationId xmlns:a16="http://schemas.microsoft.com/office/drawing/2014/main" xmlns="" id="{2C7A6C69-F2A0-4777-894B-8B2CA5899754}"/>
              </a:ext>
            </a:extLst>
          </p:cNvPr>
          <p:cNvSpPr txBox="1"/>
          <p:nvPr/>
        </p:nvSpPr>
        <p:spPr>
          <a:xfrm>
            <a:off x="8943034" y="2306567"/>
            <a:ext cx="2762938" cy="276989"/>
          </a:xfrm>
          <a:prstGeom prst="rect">
            <a:avLst/>
          </a:prstGeom>
          <a:solidFill>
            <a:sysClr val="window" lastClr="FFFFFF">
              <a:lumMod val="75000"/>
            </a:sysClr>
          </a:solidFill>
          <a:ln>
            <a:solidFill>
              <a:srgbClr val="9BBB59">
                <a:lumMod val="75000"/>
              </a:srgbClr>
            </a:solidFill>
          </a:ln>
          <a:effectLst>
            <a:outerShdw blurRad="63500" sx="102000" sy="102000" algn="ctr" rotWithShape="0">
              <a:prstClr val="black">
                <a:alpha val="40000"/>
              </a:prstClr>
            </a:outerShdw>
          </a:effectLst>
        </p:spPr>
        <p:txBody>
          <a:bodyPr wrap="square" lIns="91428" tIns="45715" rIns="91428" bIns="45715" rtlCol="1">
            <a:spAutoFit/>
          </a:bodyPr>
          <a:lstStyle>
            <a:defPPr>
              <a:defRPr lang="he-IL"/>
            </a:defPPr>
            <a:lvl1pPr algn="ctr">
              <a:defRPr sz="1200" b="1">
                <a:solidFill>
                  <a:schemeClr val="bg1"/>
                </a:solidFill>
              </a:defRPr>
            </a:lvl1pPr>
          </a:lstStyle>
          <a:p>
            <a:pPr>
              <a:defRPr/>
            </a:pPr>
            <a:r>
              <a:rPr lang="he-IL" kern="0" dirty="0">
                <a:solidFill>
                  <a:prstClr val="white"/>
                </a:solidFill>
                <a:latin typeface="Arial" charset="0"/>
                <a:cs typeface="Arial" charset="0"/>
              </a:rPr>
              <a:t>סה"כ מעוניינים (מידה רבה+ רבה מאוד)</a:t>
            </a:r>
          </a:p>
        </p:txBody>
      </p:sp>
      <p:grpSp>
        <p:nvGrpSpPr>
          <p:cNvPr id="6" name="קבוצה 5">
            <a:extLst>
              <a:ext uri="{FF2B5EF4-FFF2-40B4-BE49-F238E27FC236}">
                <a16:creationId xmlns:a16="http://schemas.microsoft.com/office/drawing/2014/main" xmlns="" id="{923B6E40-EDBB-4997-971F-444DE791207A}"/>
              </a:ext>
            </a:extLst>
          </p:cNvPr>
          <p:cNvGrpSpPr/>
          <p:nvPr/>
        </p:nvGrpSpPr>
        <p:grpSpPr>
          <a:xfrm>
            <a:off x="10398591" y="2935933"/>
            <a:ext cx="1307414" cy="246221"/>
            <a:chOff x="-249580" y="2599763"/>
            <a:chExt cx="1307414" cy="246221"/>
          </a:xfrm>
        </p:grpSpPr>
        <p:sp>
          <p:nvSpPr>
            <p:cNvPr id="8" name="מלבן 7">
              <a:extLst>
                <a:ext uri="{FF2B5EF4-FFF2-40B4-BE49-F238E27FC236}">
                  <a16:creationId xmlns:a16="http://schemas.microsoft.com/office/drawing/2014/main" xmlns="" id="{37EF8B7A-D5D7-41E8-AE73-F5C149E90990}"/>
                </a:ext>
              </a:extLst>
            </p:cNvPr>
            <p:cNvSpPr/>
            <p:nvPr/>
          </p:nvSpPr>
          <p:spPr>
            <a:xfrm>
              <a:off x="950258" y="2681993"/>
              <a:ext cx="107576" cy="107576"/>
            </a:xfrm>
            <a:prstGeom prst="rect">
              <a:avLst/>
            </a:prstGeom>
            <a:solidFill>
              <a:srgbClr val="4F6228"/>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9" name="TextBox 8">
              <a:extLst>
                <a:ext uri="{FF2B5EF4-FFF2-40B4-BE49-F238E27FC236}">
                  <a16:creationId xmlns:a16="http://schemas.microsoft.com/office/drawing/2014/main" xmlns="" id="{3BEDAC1F-DE59-4A9C-B2BA-3FA4D258DF30}"/>
                </a:ext>
              </a:extLst>
            </p:cNvPr>
            <p:cNvSpPr txBox="1"/>
            <p:nvPr/>
          </p:nvSpPr>
          <p:spPr>
            <a:xfrm>
              <a:off x="-249580" y="2599763"/>
              <a:ext cx="1244665"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רבה מאוד</a:t>
              </a:r>
            </a:p>
          </p:txBody>
        </p:sp>
      </p:grpSp>
      <p:grpSp>
        <p:nvGrpSpPr>
          <p:cNvPr id="10" name="קבוצה 9">
            <a:extLst>
              <a:ext uri="{FF2B5EF4-FFF2-40B4-BE49-F238E27FC236}">
                <a16:creationId xmlns:a16="http://schemas.microsoft.com/office/drawing/2014/main" xmlns="" id="{74D4B09A-00F6-42FC-BB64-2F4BC362E72B}"/>
              </a:ext>
            </a:extLst>
          </p:cNvPr>
          <p:cNvGrpSpPr/>
          <p:nvPr/>
        </p:nvGrpSpPr>
        <p:grpSpPr>
          <a:xfrm>
            <a:off x="10648172" y="3447170"/>
            <a:ext cx="1057833" cy="246221"/>
            <a:chOff x="1" y="2599763"/>
            <a:chExt cx="1057833" cy="246221"/>
          </a:xfrm>
        </p:grpSpPr>
        <p:sp>
          <p:nvSpPr>
            <p:cNvPr id="11" name="מלבן 10">
              <a:extLst>
                <a:ext uri="{FF2B5EF4-FFF2-40B4-BE49-F238E27FC236}">
                  <a16:creationId xmlns:a16="http://schemas.microsoft.com/office/drawing/2014/main" xmlns="" id="{C49C1C42-B10A-40D6-998F-B33E8E750CD7}"/>
                </a:ext>
              </a:extLst>
            </p:cNvPr>
            <p:cNvSpPr/>
            <p:nvPr/>
          </p:nvSpPr>
          <p:spPr>
            <a:xfrm>
              <a:off x="950258" y="2671483"/>
              <a:ext cx="107576" cy="107576"/>
            </a:xfrm>
            <a:prstGeom prst="rect">
              <a:avLst/>
            </a:prstGeom>
            <a:solidFill>
              <a:srgbClr val="6EAD3B"/>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3" name="TextBox 12">
              <a:extLst>
                <a:ext uri="{FF2B5EF4-FFF2-40B4-BE49-F238E27FC236}">
                  <a16:creationId xmlns:a16="http://schemas.microsoft.com/office/drawing/2014/main" xmlns="" id="{4013CE5E-0FFF-4D63-A7F7-45383B01CB90}"/>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רבה</a:t>
              </a:r>
            </a:p>
          </p:txBody>
        </p:sp>
      </p:grpSp>
      <p:grpSp>
        <p:nvGrpSpPr>
          <p:cNvPr id="14" name="קבוצה 13">
            <a:extLst>
              <a:ext uri="{FF2B5EF4-FFF2-40B4-BE49-F238E27FC236}">
                <a16:creationId xmlns:a16="http://schemas.microsoft.com/office/drawing/2014/main" xmlns="" id="{4221CAA1-25EC-41EE-B702-70B13417AAB3}"/>
              </a:ext>
            </a:extLst>
          </p:cNvPr>
          <p:cNvGrpSpPr/>
          <p:nvPr/>
        </p:nvGrpSpPr>
        <p:grpSpPr>
          <a:xfrm>
            <a:off x="10648172" y="3958407"/>
            <a:ext cx="1057833" cy="246221"/>
            <a:chOff x="1" y="2599763"/>
            <a:chExt cx="1057833" cy="246221"/>
          </a:xfrm>
        </p:grpSpPr>
        <p:sp>
          <p:nvSpPr>
            <p:cNvPr id="15" name="מלבן 14">
              <a:extLst>
                <a:ext uri="{FF2B5EF4-FFF2-40B4-BE49-F238E27FC236}">
                  <a16:creationId xmlns:a16="http://schemas.microsoft.com/office/drawing/2014/main" xmlns="" id="{E41FF6B8-0733-4864-88A1-7C40C69D577B}"/>
                </a:ext>
              </a:extLst>
            </p:cNvPr>
            <p:cNvSpPr/>
            <p:nvPr/>
          </p:nvSpPr>
          <p:spPr>
            <a:xfrm>
              <a:off x="950258" y="2671483"/>
              <a:ext cx="107576" cy="107576"/>
            </a:xfrm>
            <a:prstGeom prst="rect">
              <a:avLst/>
            </a:prstGeom>
            <a:solidFill>
              <a:srgbClr val="87C454"/>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6" name="TextBox 15">
              <a:extLst>
                <a:ext uri="{FF2B5EF4-FFF2-40B4-BE49-F238E27FC236}">
                  <a16:creationId xmlns:a16="http://schemas.microsoft.com/office/drawing/2014/main" xmlns="" id="{FEFEE74E-80A5-4B39-8F8F-E5B928862FBC}"/>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בינונית</a:t>
              </a:r>
            </a:p>
          </p:txBody>
        </p:sp>
      </p:grpSp>
      <p:grpSp>
        <p:nvGrpSpPr>
          <p:cNvPr id="17" name="קבוצה 16">
            <a:extLst>
              <a:ext uri="{FF2B5EF4-FFF2-40B4-BE49-F238E27FC236}">
                <a16:creationId xmlns:a16="http://schemas.microsoft.com/office/drawing/2014/main" xmlns="" id="{CAEBA986-7B86-4A3F-AD2F-020E55888286}"/>
              </a:ext>
            </a:extLst>
          </p:cNvPr>
          <p:cNvGrpSpPr/>
          <p:nvPr/>
        </p:nvGrpSpPr>
        <p:grpSpPr>
          <a:xfrm>
            <a:off x="10648172" y="4469644"/>
            <a:ext cx="1057833" cy="246221"/>
            <a:chOff x="1" y="2599763"/>
            <a:chExt cx="1057833" cy="246221"/>
          </a:xfrm>
        </p:grpSpPr>
        <p:sp>
          <p:nvSpPr>
            <p:cNvPr id="18" name="מלבן 17">
              <a:extLst>
                <a:ext uri="{FF2B5EF4-FFF2-40B4-BE49-F238E27FC236}">
                  <a16:creationId xmlns:a16="http://schemas.microsoft.com/office/drawing/2014/main" xmlns="" id="{4DFE7725-72A4-44DC-A434-CC53BA8CDFB7}"/>
                </a:ext>
              </a:extLst>
            </p:cNvPr>
            <p:cNvSpPr/>
            <p:nvPr/>
          </p:nvSpPr>
          <p:spPr>
            <a:xfrm>
              <a:off x="950258" y="2671483"/>
              <a:ext cx="107576" cy="107576"/>
            </a:xfrm>
            <a:prstGeom prst="rect">
              <a:avLst/>
            </a:prstGeom>
            <a:solidFill>
              <a:srgbClr val="D72E81"/>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9" name="TextBox 18">
              <a:extLst>
                <a:ext uri="{FF2B5EF4-FFF2-40B4-BE49-F238E27FC236}">
                  <a16:creationId xmlns:a16="http://schemas.microsoft.com/office/drawing/2014/main" xmlns="" id="{8EF840EC-3DA0-4603-9043-D9D4B3200E11}"/>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מועטה</a:t>
              </a:r>
            </a:p>
          </p:txBody>
        </p:sp>
      </p:grpSp>
      <p:grpSp>
        <p:nvGrpSpPr>
          <p:cNvPr id="20" name="קבוצה 19">
            <a:extLst>
              <a:ext uri="{FF2B5EF4-FFF2-40B4-BE49-F238E27FC236}">
                <a16:creationId xmlns:a16="http://schemas.microsoft.com/office/drawing/2014/main" xmlns="" id="{DF835533-8C5B-46B9-B07B-30248FD402BA}"/>
              </a:ext>
            </a:extLst>
          </p:cNvPr>
          <p:cNvGrpSpPr/>
          <p:nvPr/>
        </p:nvGrpSpPr>
        <p:grpSpPr>
          <a:xfrm>
            <a:off x="10648172" y="4980880"/>
            <a:ext cx="1057833" cy="246221"/>
            <a:chOff x="1" y="2599763"/>
            <a:chExt cx="1057833" cy="246221"/>
          </a:xfrm>
        </p:grpSpPr>
        <p:sp>
          <p:nvSpPr>
            <p:cNvPr id="21" name="מלבן 20">
              <a:extLst>
                <a:ext uri="{FF2B5EF4-FFF2-40B4-BE49-F238E27FC236}">
                  <a16:creationId xmlns:a16="http://schemas.microsoft.com/office/drawing/2014/main" xmlns="" id="{BB4498F4-61DD-4DB1-B5BE-87413FD59C88}"/>
                </a:ext>
              </a:extLst>
            </p:cNvPr>
            <p:cNvSpPr/>
            <p:nvPr/>
          </p:nvSpPr>
          <p:spPr>
            <a:xfrm>
              <a:off x="950258" y="2671483"/>
              <a:ext cx="107576" cy="107576"/>
            </a:xfrm>
            <a:prstGeom prst="rect">
              <a:avLst/>
            </a:prstGeom>
            <a:solidFill>
              <a:srgbClr val="A11F60"/>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22" name="TextBox 21">
              <a:extLst>
                <a:ext uri="{FF2B5EF4-FFF2-40B4-BE49-F238E27FC236}">
                  <a16:creationId xmlns:a16="http://schemas.microsoft.com/office/drawing/2014/main" xmlns="" id="{ABACC1FE-D4FB-4424-BDF2-78EB4E91670D}"/>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כלל לא</a:t>
              </a:r>
            </a:p>
          </p:txBody>
        </p:sp>
      </p:grpSp>
      <p:graphicFrame>
        <p:nvGraphicFramePr>
          <p:cNvPr id="23" name="תרשים 22">
            <a:extLst>
              <a:ext uri="{FF2B5EF4-FFF2-40B4-BE49-F238E27FC236}">
                <a16:creationId xmlns:a16="http://schemas.microsoft.com/office/drawing/2014/main" xmlns="" id="{327125FB-E9FE-4E2C-BCE5-22E1E01F973D}"/>
              </a:ext>
            </a:extLst>
          </p:cNvPr>
          <p:cNvGraphicFramePr/>
          <p:nvPr>
            <p:extLst>
              <p:ext uri="{D42A27DB-BD31-4B8C-83A1-F6EECF244321}">
                <p14:modId xmlns:p14="http://schemas.microsoft.com/office/powerpoint/2010/main" val="2814116748"/>
              </p:ext>
            </p:extLst>
          </p:nvPr>
        </p:nvGraphicFramePr>
        <p:xfrm>
          <a:off x="4309865" y="2288296"/>
          <a:ext cx="6275558" cy="3972297"/>
        </p:xfrm>
        <a:graphic>
          <a:graphicData uri="http://schemas.openxmlformats.org/drawingml/2006/chart">
            <c:chart xmlns:c="http://schemas.openxmlformats.org/drawingml/2006/chart" xmlns:r="http://schemas.openxmlformats.org/officeDocument/2006/relationships" r:id="rId2"/>
          </a:graphicData>
        </a:graphic>
      </p:graphicFrame>
      <p:sp>
        <p:nvSpPr>
          <p:cNvPr id="24" name="TextBox 23">
            <a:extLst>
              <a:ext uri="{FF2B5EF4-FFF2-40B4-BE49-F238E27FC236}">
                <a16:creationId xmlns:a16="http://schemas.microsoft.com/office/drawing/2014/main" xmlns="" id="{657F7100-37FB-4D0D-BFAC-81A41D6B2A85}"/>
              </a:ext>
            </a:extLst>
          </p:cNvPr>
          <p:cNvSpPr txBox="1"/>
          <p:nvPr/>
        </p:nvSpPr>
        <p:spPr>
          <a:xfrm>
            <a:off x="10303999" y="5481568"/>
            <a:ext cx="1401972" cy="276989"/>
          </a:xfrm>
          <a:prstGeom prst="rect">
            <a:avLst/>
          </a:prstGeom>
          <a:solidFill>
            <a:sysClr val="window" lastClr="FFFFFF">
              <a:lumMod val="75000"/>
            </a:sysClr>
          </a:solidFill>
          <a:ln>
            <a:solidFill>
              <a:srgbClr val="C0504D">
                <a:lumMod val="75000"/>
              </a:srgbClr>
            </a:solidFill>
          </a:ln>
          <a:effectLst>
            <a:outerShdw blurRad="63500" sx="102000" sy="102000" algn="ctr" rotWithShape="0">
              <a:prstClr val="black">
                <a:alpha val="40000"/>
              </a:prstClr>
            </a:outerShdw>
          </a:effectLst>
        </p:spPr>
        <p:txBody>
          <a:bodyPr wrap="square" lIns="91428" tIns="45715" rIns="91428" bIns="45715" rtlCol="1">
            <a:spAutoFit/>
          </a:bodyPr>
          <a:lstStyle/>
          <a:p>
            <a:pPr algn="ctr">
              <a:defRPr/>
            </a:pPr>
            <a:r>
              <a:rPr lang="he-IL" sz="1200" b="1" kern="0" dirty="0">
                <a:solidFill>
                  <a:prstClr val="white"/>
                </a:solidFill>
                <a:latin typeface="Arial" charset="0"/>
                <a:cs typeface="Arial" charset="0"/>
              </a:rPr>
              <a:t>סה"כ לא מסכימים</a:t>
            </a:r>
          </a:p>
        </p:txBody>
      </p:sp>
      <p:sp>
        <p:nvSpPr>
          <p:cNvPr id="25" name="מלבן 24">
            <a:extLst>
              <a:ext uri="{FF2B5EF4-FFF2-40B4-BE49-F238E27FC236}">
                <a16:creationId xmlns:a16="http://schemas.microsoft.com/office/drawing/2014/main" xmlns="" id="{D3802666-8EDD-4A02-869C-6EDDF8827D5F}"/>
              </a:ext>
            </a:extLst>
          </p:cNvPr>
          <p:cNvSpPr/>
          <p:nvPr/>
        </p:nvSpPr>
        <p:spPr>
          <a:xfrm>
            <a:off x="60059" y="1445770"/>
            <a:ext cx="3769395" cy="3095594"/>
          </a:xfrm>
          <a:prstGeom prst="rect">
            <a:avLst/>
          </a:prstGeom>
          <a:solidFill>
            <a:schemeClr val="bg1">
              <a:lumMod val="95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7" name="TextBox 26">
            <a:extLst>
              <a:ext uri="{FF2B5EF4-FFF2-40B4-BE49-F238E27FC236}">
                <a16:creationId xmlns:a16="http://schemas.microsoft.com/office/drawing/2014/main" xmlns="" id="{60A555AE-8E2A-4071-B243-9585DCDC2BCC}"/>
              </a:ext>
            </a:extLst>
          </p:cNvPr>
          <p:cNvSpPr txBox="1"/>
          <p:nvPr/>
        </p:nvSpPr>
        <p:spPr>
          <a:xfrm>
            <a:off x="130630" y="1445770"/>
            <a:ext cx="3769394" cy="307777"/>
          </a:xfrm>
          <a:prstGeom prst="rect">
            <a:avLst/>
          </a:prstGeom>
          <a:noFill/>
        </p:spPr>
        <p:txBody>
          <a:bodyPr wrap="square" rtlCol="1">
            <a:spAutoFit/>
          </a:bodyPr>
          <a:lstStyle/>
          <a:p>
            <a:r>
              <a:rPr lang="he-IL" sz="1400" b="1" dirty="0">
                <a:solidFill>
                  <a:srgbClr val="A11F60"/>
                </a:solidFill>
              </a:rPr>
              <a:t>חסמים לעניין בתוכן שיווקי מותאם על סמך דפדפן:</a:t>
            </a:r>
          </a:p>
        </p:txBody>
      </p:sp>
      <p:cxnSp>
        <p:nvCxnSpPr>
          <p:cNvPr id="37" name="מחבר: מעוקל 36">
            <a:extLst>
              <a:ext uri="{FF2B5EF4-FFF2-40B4-BE49-F238E27FC236}">
                <a16:creationId xmlns:a16="http://schemas.microsoft.com/office/drawing/2014/main" xmlns="" id="{A850E4CA-2EFE-459B-9AA0-78FFADDB08EA}"/>
              </a:ext>
            </a:extLst>
          </p:cNvPr>
          <p:cNvCxnSpPr/>
          <p:nvPr/>
        </p:nvCxnSpPr>
        <p:spPr>
          <a:xfrm rot="10800000">
            <a:off x="3900024" y="3427558"/>
            <a:ext cx="1116674" cy="511236"/>
          </a:xfrm>
          <a:prstGeom prst="curvedConnector3">
            <a:avLst/>
          </a:prstGeom>
          <a:ln w="38100">
            <a:solidFill>
              <a:srgbClr val="A11F60"/>
            </a:solidFill>
            <a:tailEnd type="triangle"/>
          </a:ln>
        </p:spPr>
        <p:style>
          <a:lnRef idx="1">
            <a:schemeClr val="accent1"/>
          </a:lnRef>
          <a:fillRef idx="0">
            <a:schemeClr val="accent1"/>
          </a:fillRef>
          <a:effectRef idx="0">
            <a:schemeClr val="accent1"/>
          </a:effectRef>
          <a:fontRef idx="minor">
            <a:schemeClr val="tx1"/>
          </a:fontRef>
        </p:style>
      </p:cxnSp>
      <p:sp>
        <p:nvSpPr>
          <p:cNvPr id="38" name="מלבן 37">
            <a:extLst>
              <a:ext uri="{FF2B5EF4-FFF2-40B4-BE49-F238E27FC236}">
                <a16:creationId xmlns:a16="http://schemas.microsoft.com/office/drawing/2014/main" xmlns="" id="{B3AED773-2EA1-4902-ABBE-FD56C947EDD2}"/>
              </a:ext>
            </a:extLst>
          </p:cNvPr>
          <p:cNvSpPr/>
          <p:nvPr/>
        </p:nvSpPr>
        <p:spPr>
          <a:xfrm>
            <a:off x="60059" y="2210637"/>
            <a:ext cx="3769395" cy="30777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graphicFrame>
        <p:nvGraphicFramePr>
          <p:cNvPr id="39" name="אובייקט 4">
            <a:extLst>
              <a:ext uri="{FF2B5EF4-FFF2-40B4-BE49-F238E27FC236}">
                <a16:creationId xmlns:a16="http://schemas.microsoft.com/office/drawing/2014/main" xmlns="" id="{36115A9A-411A-4E37-A79F-D85EC1D7512E}"/>
              </a:ext>
            </a:extLst>
          </p:cNvPr>
          <p:cNvGraphicFramePr>
            <a:graphicFrameLocks noChangeAspect="1"/>
          </p:cNvGraphicFramePr>
          <p:nvPr>
            <p:extLst>
              <p:ext uri="{D42A27DB-BD31-4B8C-83A1-F6EECF244321}">
                <p14:modId xmlns:p14="http://schemas.microsoft.com/office/powerpoint/2010/main" val="1225705377"/>
              </p:ext>
            </p:extLst>
          </p:nvPr>
        </p:nvGraphicFramePr>
        <p:xfrm>
          <a:off x="130629" y="1790955"/>
          <a:ext cx="3698825" cy="26715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066066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dirty="0">
                <a:solidFill>
                  <a:schemeClr val="tx2"/>
                </a:solidFill>
              </a:rPr>
              <a:t>תוכן מותאם - ניתוח קהלים</a:t>
            </a:r>
            <a:endParaRPr lang="he-IL" sz="3200" dirty="0">
              <a:solidFill>
                <a:schemeClr val="tx2"/>
              </a:solidFill>
            </a:endParaRPr>
          </a:p>
        </p:txBody>
      </p:sp>
      <p:graphicFrame>
        <p:nvGraphicFramePr>
          <p:cNvPr id="3" name="טבלה 2">
            <a:extLst>
              <a:ext uri="{FF2B5EF4-FFF2-40B4-BE49-F238E27FC236}">
                <a16:creationId xmlns:a16="http://schemas.microsoft.com/office/drawing/2014/main" xmlns="" id="{885569F9-C982-4294-BE9C-98C492EC5E2E}"/>
              </a:ext>
            </a:extLst>
          </p:cNvPr>
          <p:cNvGraphicFramePr>
            <a:graphicFrameLocks noGrp="1"/>
          </p:cNvGraphicFramePr>
          <p:nvPr>
            <p:extLst>
              <p:ext uri="{D42A27DB-BD31-4B8C-83A1-F6EECF244321}">
                <p14:modId xmlns:p14="http://schemas.microsoft.com/office/powerpoint/2010/main" val="2792199336"/>
              </p:ext>
            </p:extLst>
          </p:nvPr>
        </p:nvGraphicFramePr>
        <p:xfrm>
          <a:off x="1024932" y="1583824"/>
          <a:ext cx="10702611" cy="2495457"/>
        </p:xfrm>
        <a:graphic>
          <a:graphicData uri="http://schemas.openxmlformats.org/drawingml/2006/table">
            <a:tbl>
              <a:tblPr rtl="1" firstRow="1" bandRow="1">
                <a:tableStyleId>{5C22544A-7EE6-4342-B048-85BDC9FD1C3A}</a:tableStyleId>
              </a:tblPr>
              <a:tblGrid>
                <a:gridCol w="2131419">
                  <a:extLst>
                    <a:ext uri="{9D8B030D-6E8A-4147-A177-3AD203B41FA5}">
                      <a16:colId xmlns:a16="http://schemas.microsoft.com/office/drawing/2014/main" xmlns="" val="1250682108"/>
                    </a:ext>
                  </a:extLst>
                </a:gridCol>
                <a:gridCol w="1071399">
                  <a:extLst>
                    <a:ext uri="{9D8B030D-6E8A-4147-A177-3AD203B41FA5}">
                      <a16:colId xmlns:a16="http://schemas.microsoft.com/office/drawing/2014/main" xmlns="" val="3248419574"/>
                    </a:ext>
                  </a:extLst>
                </a:gridCol>
                <a:gridCol w="1071399">
                  <a:extLst>
                    <a:ext uri="{9D8B030D-6E8A-4147-A177-3AD203B41FA5}">
                      <a16:colId xmlns:a16="http://schemas.microsoft.com/office/drawing/2014/main" xmlns="" val="4022946808"/>
                    </a:ext>
                  </a:extLst>
                </a:gridCol>
                <a:gridCol w="1071399">
                  <a:extLst>
                    <a:ext uri="{9D8B030D-6E8A-4147-A177-3AD203B41FA5}">
                      <a16:colId xmlns:a16="http://schemas.microsoft.com/office/drawing/2014/main" xmlns="" val="2550586627"/>
                    </a:ext>
                  </a:extLst>
                </a:gridCol>
                <a:gridCol w="1071399">
                  <a:extLst>
                    <a:ext uri="{9D8B030D-6E8A-4147-A177-3AD203B41FA5}">
                      <a16:colId xmlns:a16="http://schemas.microsoft.com/office/drawing/2014/main" xmlns="" val="2246975306"/>
                    </a:ext>
                  </a:extLst>
                </a:gridCol>
                <a:gridCol w="1071399">
                  <a:extLst>
                    <a:ext uri="{9D8B030D-6E8A-4147-A177-3AD203B41FA5}">
                      <a16:colId xmlns:a16="http://schemas.microsoft.com/office/drawing/2014/main" xmlns="" val="301549678"/>
                    </a:ext>
                  </a:extLst>
                </a:gridCol>
                <a:gridCol w="1071399">
                  <a:extLst>
                    <a:ext uri="{9D8B030D-6E8A-4147-A177-3AD203B41FA5}">
                      <a16:colId xmlns:a16="http://schemas.microsoft.com/office/drawing/2014/main" xmlns="" val="3599595545"/>
                    </a:ext>
                  </a:extLst>
                </a:gridCol>
                <a:gridCol w="1071399">
                  <a:extLst>
                    <a:ext uri="{9D8B030D-6E8A-4147-A177-3AD203B41FA5}">
                      <a16:colId xmlns:a16="http://schemas.microsoft.com/office/drawing/2014/main" xmlns="" val="1649776180"/>
                    </a:ext>
                  </a:extLst>
                </a:gridCol>
                <a:gridCol w="1071399">
                  <a:extLst>
                    <a:ext uri="{9D8B030D-6E8A-4147-A177-3AD203B41FA5}">
                      <a16:colId xmlns:a16="http://schemas.microsoft.com/office/drawing/2014/main" xmlns="" val="1332546011"/>
                    </a:ext>
                  </a:extLst>
                </a:gridCol>
              </a:tblGrid>
              <a:tr h="252109">
                <a:tc>
                  <a:txBody>
                    <a:bodyPr/>
                    <a:lstStyle/>
                    <a:p>
                      <a:pPr rtl="1"/>
                      <a:endParaRPr lang="he-IL" sz="1400" dirty="0"/>
                    </a:p>
                  </a:txBody>
                  <a:tcPr/>
                </a:tc>
                <a:tc gridSpan="2">
                  <a:txBody>
                    <a:bodyPr/>
                    <a:lstStyle/>
                    <a:p>
                      <a:pPr algn="ctr" rtl="1"/>
                      <a:r>
                        <a:rPr lang="he-IL" sz="1400" dirty="0"/>
                        <a:t>דת</a:t>
                      </a:r>
                    </a:p>
                  </a:txBody>
                  <a:tcPr anchor="ctr">
                    <a:lnR w="38100" cap="flat" cmpd="sng" algn="ctr">
                      <a:solidFill>
                        <a:schemeClr val="bg1"/>
                      </a:solidFill>
                      <a:prstDash val="solid"/>
                      <a:round/>
                      <a:headEnd type="none" w="med" len="med"/>
                      <a:tailEnd type="none" w="med" len="med"/>
                    </a:lnR>
                  </a:tcPr>
                </a:tc>
                <a:tc hMerge="1">
                  <a:txBody>
                    <a:bodyPr/>
                    <a:lstStyle/>
                    <a:p>
                      <a:pPr rtl="1"/>
                      <a:endParaRPr lang="he-IL" sz="1400" dirty="0"/>
                    </a:p>
                  </a:txBody>
                  <a:tcPr/>
                </a:tc>
                <a:tc gridSpan="2">
                  <a:txBody>
                    <a:bodyPr/>
                    <a:lstStyle/>
                    <a:p>
                      <a:pPr algn="ctr" rtl="1"/>
                      <a:r>
                        <a:rPr lang="he-IL" sz="1400" dirty="0"/>
                        <a:t>מגדר</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tcPr>
                </a:tc>
                <a:tc hMerge="1">
                  <a:txBody>
                    <a:bodyPr/>
                    <a:lstStyle/>
                    <a:p>
                      <a:pPr rtl="1"/>
                      <a:endParaRPr lang="he-IL" sz="1400" dirty="0"/>
                    </a:p>
                  </a:txBody>
                  <a:tcPr/>
                </a:tc>
                <a:tc gridSpan="4">
                  <a:txBody>
                    <a:bodyPr/>
                    <a:lstStyle/>
                    <a:p>
                      <a:pPr algn="ctr" rtl="1"/>
                      <a:r>
                        <a:rPr lang="he-IL" sz="1400" dirty="0"/>
                        <a:t>גיל</a:t>
                      </a:r>
                    </a:p>
                  </a:txBody>
                  <a:tcPr anchor="ctr">
                    <a:lnL w="38100" cap="flat" cmpd="sng" algn="ctr">
                      <a:solidFill>
                        <a:schemeClr val="bg1"/>
                      </a:solidFill>
                      <a:prstDash val="solid"/>
                      <a:round/>
                      <a:headEnd type="none" w="med" len="med"/>
                      <a:tailEnd type="none" w="med" len="med"/>
                    </a:lnL>
                  </a:tcPr>
                </a:tc>
                <a:tc hMerge="1">
                  <a:txBody>
                    <a:bodyPr/>
                    <a:lstStyle/>
                    <a:p>
                      <a:pPr rtl="1"/>
                      <a:endParaRPr lang="he-IL" sz="1400" dirty="0"/>
                    </a:p>
                  </a:txBody>
                  <a:tcPr/>
                </a:tc>
                <a:tc hMerge="1">
                  <a:txBody>
                    <a:bodyPr/>
                    <a:lstStyle/>
                    <a:p>
                      <a:pPr rtl="1"/>
                      <a:endParaRPr lang="he-IL" sz="1400" dirty="0"/>
                    </a:p>
                  </a:txBody>
                  <a:tcPr/>
                </a:tc>
                <a:tc hMerge="1">
                  <a:txBody>
                    <a:bodyPr/>
                    <a:lstStyle/>
                    <a:p>
                      <a:pPr rtl="1"/>
                      <a:endParaRPr lang="he-IL" sz="1400" dirty="0"/>
                    </a:p>
                  </a:txBody>
                  <a:tcPr/>
                </a:tc>
                <a:extLst>
                  <a:ext uri="{0D108BD9-81ED-4DB2-BD59-A6C34878D82A}">
                    <a16:rowId xmlns:a16="http://schemas.microsoft.com/office/drawing/2014/main" xmlns="" val="2386630322"/>
                  </a:ext>
                </a:extLst>
              </a:tr>
              <a:tr h="252109">
                <a:tc>
                  <a:txBody>
                    <a:bodyPr/>
                    <a:lstStyle/>
                    <a:p>
                      <a:pPr rtl="1"/>
                      <a:endParaRPr lang="he-IL" sz="1400" dirty="0"/>
                    </a:p>
                  </a:txBody>
                  <a:tcPr>
                    <a:solidFill>
                      <a:srgbClr val="5B9BD5"/>
                    </a:solidFill>
                  </a:tcPr>
                </a:tc>
                <a:tc>
                  <a:txBody>
                    <a:bodyPr/>
                    <a:lstStyle/>
                    <a:p>
                      <a:pPr algn="ctr" rtl="1"/>
                      <a:r>
                        <a:rPr lang="he-IL" sz="1400" b="1" dirty="0"/>
                        <a:t>יהודי</a:t>
                      </a:r>
                    </a:p>
                  </a:txBody>
                  <a:tcPr anchor="ctr">
                    <a:solidFill>
                      <a:srgbClr val="5B9BD5"/>
                    </a:solidFill>
                  </a:tcPr>
                </a:tc>
                <a:tc>
                  <a:txBody>
                    <a:bodyPr/>
                    <a:lstStyle/>
                    <a:p>
                      <a:pPr algn="ctr" rtl="1"/>
                      <a:r>
                        <a:rPr lang="he-IL" sz="1400" b="1" dirty="0"/>
                        <a:t>ערבי</a:t>
                      </a:r>
                    </a:p>
                  </a:txBody>
                  <a:tcPr anchor="ctr">
                    <a:lnR w="38100" cap="flat" cmpd="sng" algn="ctr">
                      <a:solidFill>
                        <a:schemeClr val="bg1"/>
                      </a:solidFill>
                      <a:prstDash val="solid"/>
                      <a:round/>
                      <a:headEnd type="none" w="med" len="med"/>
                      <a:tailEnd type="none" w="med" len="med"/>
                    </a:lnR>
                    <a:solidFill>
                      <a:srgbClr val="5B9BD5"/>
                    </a:solidFill>
                  </a:tcPr>
                </a:tc>
                <a:tc>
                  <a:txBody>
                    <a:bodyPr/>
                    <a:lstStyle/>
                    <a:p>
                      <a:pPr algn="ctr" rtl="1"/>
                      <a:r>
                        <a:rPr lang="he-IL" sz="1400" b="1" dirty="0"/>
                        <a:t>זכר</a:t>
                      </a:r>
                    </a:p>
                  </a:txBody>
                  <a:tcPr anchor="ctr">
                    <a:lnL w="38100" cap="flat" cmpd="sng" algn="ctr">
                      <a:solidFill>
                        <a:schemeClr val="bg1"/>
                      </a:solidFill>
                      <a:prstDash val="solid"/>
                      <a:round/>
                      <a:headEnd type="none" w="med" len="med"/>
                      <a:tailEnd type="none" w="med" len="med"/>
                    </a:lnL>
                    <a:solidFill>
                      <a:srgbClr val="5B9BD5"/>
                    </a:solidFill>
                  </a:tcPr>
                </a:tc>
                <a:tc>
                  <a:txBody>
                    <a:bodyPr/>
                    <a:lstStyle/>
                    <a:p>
                      <a:pPr algn="ctr" rtl="1"/>
                      <a:r>
                        <a:rPr lang="he-IL" sz="1400" b="1" dirty="0"/>
                        <a:t>נקבה</a:t>
                      </a:r>
                    </a:p>
                  </a:txBody>
                  <a:tcPr anchor="ctr">
                    <a:lnR w="38100" cap="flat" cmpd="sng" algn="ctr">
                      <a:solidFill>
                        <a:schemeClr val="bg1"/>
                      </a:solidFill>
                      <a:prstDash val="solid"/>
                      <a:round/>
                      <a:headEnd type="none" w="med" len="med"/>
                      <a:tailEnd type="none" w="med" len="med"/>
                    </a:lnR>
                    <a:solidFill>
                      <a:srgbClr val="5B9BD5"/>
                    </a:solidFill>
                  </a:tcPr>
                </a:tc>
                <a:tc>
                  <a:txBody>
                    <a:bodyPr/>
                    <a:lstStyle/>
                    <a:p>
                      <a:pPr algn="ctr" rtl="1"/>
                      <a:r>
                        <a:rPr lang="he-IL" sz="1400" b="1" dirty="0"/>
                        <a:t>14-17</a:t>
                      </a:r>
                    </a:p>
                  </a:txBody>
                  <a:tcPr anchor="ctr">
                    <a:lnL w="38100" cap="flat" cmpd="sng" algn="ctr">
                      <a:solidFill>
                        <a:schemeClr val="bg1"/>
                      </a:solidFill>
                      <a:prstDash val="solid"/>
                      <a:round/>
                      <a:headEnd type="none" w="med" len="med"/>
                      <a:tailEnd type="none" w="med" len="med"/>
                    </a:lnL>
                    <a:solidFill>
                      <a:srgbClr val="5B9BD5"/>
                    </a:solidFill>
                  </a:tcPr>
                </a:tc>
                <a:tc>
                  <a:txBody>
                    <a:bodyPr/>
                    <a:lstStyle/>
                    <a:p>
                      <a:pPr algn="ctr" rtl="1"/>
                      <a:r>
                        <a:rPr lang="he-IL" sz="1400" b="1" dirty="0"/>
                        <a:t>18-34</a:t>
                      </a:r>
                    </a:p>
                  </a:txBody>
                  <a:tcPr anchor="ctr">
                    <a:solidFill>
                      <a:srgbClr val="5B9BD5"/>
                    </a:solidFill>
                  </a:tcPr>
                </a:tc>
                <a:tc>
                  <a:txBody>
                    <a:bodyPr/>
                    <a:lstStyle/>
                    <a:p>
                      <a:pPr algn="ctr" rtl="1"/>
                      <a:r>
                        <a:rPr lang="he-IL" sz="1400" b="1" dirty="0"/>
                        <a:t>35-55</a:t>
                      </a:r>
                    </a:p>
                  </a:txBody>
                  <a:tcPr anchor="ctr">
                    <a:solidFill>
                      <a:srgbClr val="5B9BD5"/>
                    </a:solidFill>
                  </a:tcPr>
                </a:tc>
                <a:tc>
                  <a:txBody>
                    <a:bodyPr/>
                    <a:lstStyle/>
                    <a:p>
                      <a:pPr algn="ctr" rtl="1"/>
                      <a:r>
                        <a:rPr lang="he-IL" sz="1400" b="1" dirty="0"/>
                        <a:t>55+</a:t>
                      </a:r>
                    </a:p>
                  </a:txBody>
                  <a:tcPr anchor="ctr">
                    <a:solidFill>
                      <a:srgbClr val="5B9BD5"/>
                    </a:solidFill>
                  </a:tcPr>
                </a:tc>
                <a:extLst>
                  <a:ext uri="{0D108BD9-81ED-4DB2-BD59-A6C34878D82A}">
                    <a16:rowId xmlns:a16="http://schemas.microsoft.com/office/drawing/2014/main" xmlns="" val="2527333430"/>
                  </a:ext>
                </a:extLst>
              </a:tr>
              <a:tr h="422817">
                <a:tc>
                  <a:txBody>
                    <a:bodyPr/>
                    <a:lstStyle/>
                    <a:p>
                      <a:pPr rtl="1"/>
                      <a:r>
                        <a:rPr lang="he-IL" sz="1400" kern="1200" dirty="0">
                          <a:solidFill>
                            <a:schemeClr val="dk1"/>
                          </a:solidFill>
                          <a:latin typeface="+mn-lt"/>
                          <a:ea typeface="+mn-ea"/>
                          <a:cs typeface="+mn-cs"/>
                        </a:rPr>
                        <a:t>נתקלים בתוכן מותאם</a:t>
                      </a:r>
                    </a:p>
                  </a:txBody>
                  <a:tcPr/>
                </a:tc>
                <a:tc>
                  <a:txBody>
                    <a:bodyPr/>
                    <a:lstStyle/>
                    <a:p>
                      <a:pPr algn="ctr" rtl="0" fontAlgn="t"/>
                      <a:r>
                        <a:rPr lang="he-IL" sz="1400" kern="1200" dirty="0">
                          <a:solidFill>
                            <a:schemeClr val="dk1"/>
                          </a:solidFill>
                          <a:latin typeface="+mn-lt"/>
                          <a:ea typeface="+mn-ea"/>
                          <a:cs typeface="+mn-cs"/>
                        </a:rPr>
                        <a:t>47%</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54%</a:t>
                      </a:r>
                    </a:p>
                  </a:txBody>
                  <a:tcPr marL="7620" marR="7620" marT="7620" marB="0" anchor="ctr">
                    <a:lnR w="38100" cap="flat" cmpd="sng" algn="ctr">
                      <a:solidFill>
                        <a:schemeClr val="bg1"/>
                      </a:solidFill>
                      <a:prstDash val="solid"/>
                      <a:round/>
                      <a:headEnd type="none" w="med" len="med"/>
                      <a:tailEnd type="none" w="med" len="med"/>
                    </a:lnR>
                    <a:solidFill>
                      <a:srgbClr val="EAEFF7"/>
                    </a:solidFill>
                  </a:tcPr>
                </a:tc>
                <a:tc>
                  <a:txBody>
                    <a:bodyPr/>
                    <a:lstStyle/>
                    <a:p>
                      <a:pPr algn="ctr" rtl="0" fontAlgn="t"/>
                      <a:r>
                        <a:rPr lang="he-IL" sz="1400" kern="1200" dirty="0">
                          <a:solidFill>
                            <a:schemeClr val="dk1"/>
                          </a:solidFill>
                          <a:latin typeface="+mn-lt"/>
                          <a:ea typeface="+mn-ea"/>
                          <a:cs typeface="+mn-cs"/>
                        </a:rPr>
                        <a:t>45%</a:t>
                      </a:r>
                    </a:p>
                  </a:txBody>
                  <a:tcPr marL="7620" marR="7620" marT="7620" marB="0" anchor="ctr">
                    <a:lnL w="38100" cap="flat" cmpd="sng" algn="ctr">
                      <a:solidFill>
                        <a:schemeClr val="bg1"/>
                      </a:solidFill>
                      <a:prstDash val="solid"/>
                      <a:round/>
                      <a:headEnd type="none" w="med" len="med"/>
                      <a:tailEnd type="none" w="med" len="med"/>
                    </a:lnL>
                    <a:solidFill>
                      <a:srgbClr val="F1A78A"/>
                    </a:solidFill>
                  </a:tcPr>
                </a:tc>
                <a:tc>
                  <a:txBody>
                    <a:bodyPr/>
                    <a:lstStyle/>
                    <a:p>
                      <a:pPr algn="ctr" rtl="0" fontAlgn="t"/>
                      <a:r>
                        <a:rPr lang="he-IL" sz="1400" kern="1200" dirty="0">
                          <a:solidFill>
                            <a:schemeClr val="dk1"/>
                          </a:solidFill>
                          <a:latin typeface="+mn-lt"/>
                          <a:ea typeface="+mn-ea"/>
                          <a:cs typeface="+mn-cs"/>
                        </a:rPr>
                        <a:t>53%</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t"/>
                      <a:r>
                        <a:rPr lang="he-IL" sz="1400" kern="1200" dirty="0">
                          <a:solidFill>
                            <a:schemeClr val="dk1"/>
                          </a:solidFill>
                          <a:latin typeface="+mn-lt"/>
                          <a:ea typeface="+mn-ea"/>
                          <a:cs typeface="+mn-cs"/>
                        </a:rPr>
                        <a:t>59%</a:t>
                      </a:r>
                    </a:p>
                  </a:txBody>
                  <a:tcPr marL="7620" marR="7620" marT="7620" marB="0" anchor="ctr">
                    <a:lnL w="38100" cap="flat" cmpd="sng" algn="ctr">
                      <a:solidFill>
                        <a:schemeClr val="bg1"/>
                      </a:solidFill>
                      <a:prstDash val="solid"/>
                      <a:round/>
                      <a:headEnd type="none" w="med" len="med"/>
                      <a:tailEnd type="none" w="med" len="med"/>
                    </a:lnL>
                    <a:solidFill>
                      <a:srgbClr val="A9D18E"/>
                    </a:solidFill>
                  </a:tcPr>
                </a:tc>
                <a:tc>
                  <a:txBody>
                    <a:bodyPr/>
                    <a:lstStyle/>
                    <a:p>
                      <a:pPr algn="ctr" rtl="0" fontAlgn="t"/>
                      <a:r>
                        <a:rPr lang="he-IL" sz="1400" kern="1200" dirty="0">
                          <a:solidFill>
                            <a:schemeClr val="dk1"/>
                          </a:solidFill>
                          <a:latin typeface="+mn-lt"/>
                          <a:ea typeface="+mn-ea"/>
                          <a:cs typeface="+mn-cs"/>
                        </a:rPr>
                        <a:t>61%</a:t>
                      </a:r>
                    </a:p>
                  </a:txBody>
                  <a:tcPr marL="7620" marR="7620" marT="7620" marB="0" anchor="ctr">
                    <a:solidFill>
                      <a:srgbClr val="A9D18E"/>
                    </a:solidFill>
                  </a:tcPr>
                </a:tc>
                <a:tc>
                  <a:txBody>
                    <a:bodyPr/>
                    <a:lstStyle/>
                    <a:p>
                      <a:pPr algn="ctr" rtl="0" fontAlgn="t"/>
                      <a:r>
                        <a:rPr lang="he-IL" sz="1400" kern="1200" dirty="0">
                          <a:solidFill>
                            <a:schemeClr val="dk1"/>
                          </a:solidFill>
                          <a:latin typeface="+mn-lt"/>
                          <a:ea typeface="+mn-ea"/>
                          <a:cs typeface="+mn-cs"/>
                        </a:rPr>
                        <a:t>46%</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34%</a:t>
                      </a:r>
                    </a:p>
                  </a:txBody>
                  <a:tcPr marL="7620" marR="7620" marT="7620" marB="0" anchor="ctr">
                    <a:solidFill>
                      <a:srgbClr val="F1A78A"/>
                    </a:solidFill>
                  </a:tcPr>
                </a:tc>
                <a:extLst>
                  <a:ext uri="{0D108BD9-81ED-4DB2-BD59-A6C34878D82A}">
                    <a16:rowId xmlns:a16="http://schemas.microsoft.com/office/drawing/2014/main" xmlns="" val="2730164988"/>
                  </a:ext>
                </a:extLst>
              </a:tr>
              <a:tr h="422817">
                <a:tc>
                  <a:txBody>
                    <a:bodyPr/>
                    <a:lstStyle/>
                    <a:p>
                      <a:pPr rtl="1"/>
                      <a:r>
                        <a:rPr lang="he-IL" sz="1400" kern="1200" dirty="0">
                          <a:solidFill>
                            <a:schemeClr val="dk1"/>
                          </a:solidFill>
                          <a:latin typeface="+mn-lt"/>
                          <a:ea typeface="+mn-ea"/>
                          <a:cs typeface="+mn-cs"/>
                        </a:rPr>
                        <a:t>מעוניינים בתוכן מותאם מבוסס דפדפן </a:t>
                      </a:r>
                      <a:r>
                        <a:rPr lang="en-US" sz="1400" kern="1200" dirty="0">
                          <a:solidFill>
                            <a:schemeClr val="dk1"/>
                          </a:solidFill>
                          <a:latin typeface="+mn-lt"/>
                          <a:ea typeface="+mn-ea"/>
                          <a:cs typeface="+mn-cs"/>
                        </a:rPr>
                        <a:t/>
                      </a:r>
                      <a:br>
                        <a:rPr lang="en-US" sz="1400" kern="1200" dirty="0">
                          <a:solidFill>
                            <a:schemeClr val="dk1"/>
                          </a:solidFill>
                          <a:latin typeface="+mn-lt"/>
                          <a:ea typeface="+mn-ea"/>
                          <a:cs typeface="+mn-cs"/>
                        </a:rPr>
                      </a:br>
                      <a:r>
                        <a:rPr lang="he-IL" sz="1400" kern="1200" dirty="0">
                          <a:solidFill>
                            <a:schemeClr val="dk1"/>
                          </a:solidFill>
                          <a:latin typeface="+mn-lt"/>
                          <a:ea typeface="+mn-ea"/>
                          <a:cs typeface="+mn-cs"/>
                        </a:rPr>
                        <a:t>(מידה </a:t>
                      </a:r>
                      <a:r>
                        <a:rPr lang="he-IL" sz="1400" kern="1200" dirty="0" err="1">
                          <a:solidFill>
                            <a:schemeClr val="dk1"/>
                          </a:solidFill>
                          <a:latin typeface="+mn-lt"/>
                          <a:ea typeface="+mn-ea"/>
                          <a:cs typeface="+mn-cs"/>
                        </a:rPr>
                        <a:t>רבה+רבה</a:t>
                      </a:r>
                      <a:r>
                        <a:rPr lang="he-IL" sz="1400" kern="1200" dirty="0">
                          <a:solidFill>
                            <a:schemeClr val="dk1"/>
                          </a:solidFill>
                          <a:latin typeface="+mn-lt"/>
                          <a:ea typeface="+mn-ea"/>
                          <a:cs typeface="+mn-cs"/>
                        </a:rPr>
                        <a:t> מאוד)</a:t>
                      </a:r>
                    </a:p>
                  </a:txBody>
                  <a:tcPr/>
                </a:tc>
                <a:tc>
                  <a:txBody>
                    <a:bodyPr/>
                    <a:lstStyle/>
                    <a:p>
                      <a:pPr algn="ctr" rtl="0" fontAlgn="t"/>
                      <a:r>
                        <a:rPr lang="he-IL" sz="1400" kern="1200" dirty="0">
                          <a:solidFill>
                            <a:schemeClr val="dk1"/>
                          </a:solidFill>
                          <a:latin typeface="+mn-lt"/>
                          <a:ea typeface="+mn-ea"/>
                          <a:cs typeface="+mn-cs"/>
                        </a:rPr>
                        <a:t>7%</a:t>
                      </a:r>
                    </a:p>
                  </a:txBody>
                  <a:tcPr marL="7620" marR="7620" marT="7620" marB="0" anchor="ctr">
                    <a:solidFill>
                      <a:srgbClr val="F1A78A"/>
                    </a:solidFill>
                  </a:tcPr>
                </a:tc>
                <a:tc>
                  <a:txBody>
                    <a:bodyPr/>
                    <a:lstStyle/>
                    <a:p>
                      <a:pPr algn="ctr" rtl="0" fontAlgn="t"/>
                      <a:r>
                        <a:rPr lang="he-IL" sz="1400" kern="1200" dirty="0">
                          <a:solidFill>
                            <a:schemeClr val="dk1"/>
                          </a:solidFill>
                          <a:latin typeface="+mn-lt"/>
                          <a:ea typeface="+mn-ea"/>
                          <a:cs typeface="+mn-cs"/>
                        </a:rPr>
                        <a:t>22%</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t"/>
                      <a:r>
                        <a:rPr lang="he-IL" sz="1400" kern="1200" dirty="0">
                          <a:solidFill>
                            <a:schemeClr val="dk1"/>
                          </a:solidFill>
                          <a:latin typeface="+mn-lt"/>
                          <a:ea typeface="+mn-ea"/>
                          <a:cs typeface="+mn-cs"/>
                        </a:rPr>
                        <a:t>10%</a:t>
                      </a:r>
                    </a:p>
                  </a:txBody>
                  <a:tcPr marL="7620" marR="7620" marT="7620" marB="0" anchor="ctr">
                    <a:lnL w="38100" cap="flat" cmpd="sng" algn="ctr">
                      <a:solidFill>
                        <a:schemeClr val="bg1"/>
                      </a:solidFill>
                      <a:prstDash val="solid"/>
                      <a:round/>
                      <a:headEnd type="none" w="med" len="med"/>
                      <a:tailEnd type="none" w="med" len="med"/>
                    </a:lnL>
                    <a:solidFill>
                      <a:srgbClr val="D2DEEF"/>
                    </a:solidFill>
                  </a:tcPr>
                </a:tc>
                <a:tc>
                  <a:txBody>
                    <a:bodyPr/>
                    <a:lstStyle/>
                    <a:p>
                      <a:pPr algn="ctr" rtl="0" fontAlgn="t"/>
                      <a:r>
                        <a:rPr lang="he-IL" sz="1400" kern="1200" dirty="0">
                          <a:solidFill>
                            <a:schemeClr val="dk1"/>
                          </a:solidFill>
                          <a:latin typeface="+mn-lt"/>
                          <a:ea typeface="+mn-ea"/>
                          <a:cs typeface="+mn-cs"/>
                        </a:rPr>
                        <a:t>10%</a:t>
                      </a:r>
                    </a:p>
                  </a:txBody>
                  <a:tcPr marL="7620" marR="7620" marT="7620" marB="0" anchor="ctr">
                    <a:lnR w="38100" cap="flat" cmpd="sng" algn="ctr">
                      <a:solidFill>
                        <a:schemeClr val="bg1"/>
                      </a:solidFill>
                      <a:prstDash val="solid"/>
                      <a:round/>
                      <a:headEnd type="none" w="med" len="med"/>
                      <a:tailEnd type="none" w="med" len="med"/>
                    </a:lnR>
                    <a:solidFill>
                      <a:srgbClr val="D2DEEF"/>
                    </a:solidFill>
                  </a:tcPr>
                </a:tc>
                <a:tc>
                  <a:txBody>
                    <a:bodyPr/>
                    <a:lstStyle/>
                    <a:p>
                      <a:pPr algn="ctr" rtl="0" fontAlgn="t"/>
                      <a:r>
                        <a:rPr lang="he-IL" sz="1400" kern="1200" dirty="0">
                          <a:solidFill>
                            <a:schemeClr val="dk1"/>
                          </a:solidFill>
                          <a:latin typeface="+mn-lt"/>
                          <a:ea typeface="+mn-ea"/>
                          <a:cs typeface="+mn-cs"/>
                        </a:rPr>
                        <a:t>8%</a:t>
                      </a:r>
                    </a:p>
                  </a:txBody>
                  <a:tcPr marL="7620" marR="7620" marT="7620" marB="0" anchor="ctr">
                    <a:lnL w="38100" cap="flat" cmpd="sng" algn="ctr">
                      <a:solidFill>
                        <a:schemeClr val="bg1"/>
                      </a:solidFill>
                      <a:prstDash val="solid"/>
                      <a:round/>
                      <a:headEnd type="none" w="med" len="med"/>
                      <a:tailEnd type="none" w="med" len="med"/>
                    </a:lnL>
                    <a:solidFill>
                      <a:srgbClr val="D2DEEF"/>
                    </a:solidFill>
                  </a:tcPr>
                </a:tc>
                <a:tc>
                  <a:txBody>
                    <a:bodyPr/>
                    <a:lstStyle/>
                    <a:p>
                      <a:pPr algn="ctr" rtl="0" fontAlgn="t"/>
                      <a:r>
                        <a:rPr lang="he-IL" sz="1400" kern="1200" dirty="0">
                          <a:solidFill>
                            <a:schemeClr val="dk1"/>
                          </a:solidFill>
                          <a:latin typeface="+mn-lt"/>
                          <a:ea typeface="+mn-ea"/>
                          <a:cs typeface="+mn-cs"/>
                        </a:rPr>
                        <a:t>14%</a:t>
                      </a:r>
                    </a:p>
                  </a:txBody>
                  <a:tcPr marL="7620" marR="7620" marT="7620" marB="0" anchor="ctr">
                    <a:solidFill>
                      <a:srgbClr val="D2DEEF"/>
                    </a:solidFill>
                  </a:tcPr>
                </a:tc>
                <a:tc>
                  <a:txBody>
                    <a:bodyPr/>
                    <a:lstStyle/>
                    <a:p>
                      <a:pPr algn="ctr" rtl="0" fontAlgn="t"/>
                      <a:r>
                        <a:rPr lang="he-IL" sz="1400" kern="1200" dirty="0">
                          <a:solidFill>
                            <a:schemeClr val="dk1"/>
                          </a:solidFill>
                          <a:latin typeface="+mn-lt"/>
                          <a:ea typeface="+mn-ea"/>
                          <a:cs typeface="+mn-cs"/>
                        </a:rPr>
                        <a:t>13%</a:t>
                      </a:r>
                    </a:p>
                  </a:txBody>
                  <a:tcPr marL="7620" marR="7620" marT="7620" marB="0" anchor="ctr">
                    <a:solidFill>
                      <a:srgbClr val="D2DEEF"/>
                    </a:solidFill>
                  </a:tcPr>
                </a:tc>
                <a:tc>
                  <a:txBody>
                    <a:bodyPr/>
                    <a:lstStyle/>
                    <a:p>
                      <a:pPr algn="ctr" rtl="0" fontAlgn="t"/>
                      <a:r>
                        <a:rPr lang="he-IL" sz="1400" kern="1200" dirty="0">
                          <a:solidFill>
                            <a:schemeClr val="dk1"/>
                          </a:solidFill>
                          <a:latin typeface="+mn-lt"/>
                          <a:ea typeface="+mn-ea"/>
                          <a:cs typeface="+mn-cs"/>
                        </a:rPr>
                        <a:t>2%</a:t>
                      </a:r>
                    </a:p>
                  </a:txBody>
                  <a:tcPr marL="7620" marR="7620" marT="7620" marB="0" anchor="ctr">
                    <a:solidFill>
                      <a:srgbClr val="F1A78A"/>
                    </a:solidFill>
                  </a:tcPr>
                </a:tc>
                <a:extLst>
                  <a:ext uri="{0D108BD9-81ED-4DB2-BD59-A6C34878D82A}">
                    <a16:rowId xmlns:a16="http://schemas.microsoft.com/office/drawing/2014/main" xmlns="" val="1732434977"/>
                  </a:ext>
                </a:extLst>
              </a:tr>
              <a:tr h="422817">
                <a:tc>
                  <a:txBody>
                    <a:bodyPr/>
                    <a:lstStyle/>
                    <a:p>
                      <a:pPr rtl="1"/>
                      <a:r>
                        <a:rPr lang="he-IL" sz="1400" kern="1200" dirty="0">
                          <a:solidFill>
                            <a:schemeClr val="dk1"/>
                          </a:solidFill>
                          <a:latin typeface="+mn-lt"/>
                          <a:ea typeface="+mn-ea"/>
                          <a:cs typeface="+mn-cs"/>
                        </a:rPr>
                        <a:t>מעוניינים בתוכן מותאם מבוסס האזנה לסלולר</a:t>
                      </a:r>
                      <a:r>
                        <a:rPr lang="en-US" sz="1400" kern="1200" dirty="0">
                          <a:solidFill>
                            <a:schemeClr val="dk1"/>
                          </a:solidFill>
                          <a:latin typeface="+mn-lt"/>
                          <a:ea typeface="+mn-ea"/>
                          <a:cs typeface="+mn-cs"/>
                        </a:rPr>
                        <a:t/>
                      </a:r>
                      <a:br>
                        <a:rPr lang="en-US" sz="1400" kern="1200" dirty="0">
                          <a:solidFill>
                            <a:schemeClr val="dk1"/>
                          </a:solidFill>
                          <a:latin typeface="+mn-lt"/>
                          <a:ea typeface="+mn-ea"/>
                          <a:cs typeface="+mn-cs"/>
                        </a:rPr>
                      </a:br>
                      <a:r>
                        <a:rPr lang="he-IL" sz="1400" kern="1200" dirty="0">
                          <a:solidFill>
                            <a:schemeClr val="dk1"/>
                          </a:solidFill>
                          <a:latin typeface="+mn-lt"/>
                          <a:ea typeface="+mn-ea"/>
                          <a:cs typeface="+mn-cs"/>
                        </a:rPr>
                        <a:t>(מידה </a:t>
                      </a:r>
                      <a:r>
                        <a:rPr lang="he-IL" sz="1400" kern="1200" dirty="0" err="1">
                          <a:solidFill>
                            <a:schemeClr val="dk1"/>
                          </a:solidFill>
                          <a:latin typeface="+mn-lt"/>
                          <a:ea typeface="+mn-ea"/>
                          <a:cs typeface="+mn-cs"/>
                        </a:rPr>
                        <a:t>רבה+רבה</a:t>
                      </a:r>
                      <a:r>
                        <a:rPr lang="he-IL" sz="1400" kern="1200" dirty="0">
                          <a:solidFill>
                            <a:schemeClr val="dk1"/>
                          </a:solidFill>
                          <a:latin typeface="+mn-lt"/>
                          <a:ea typeface="+mn-ea"/>
                          <a:cs typeface="+mn-cs"/>
                        </a:rPr>
                        <a:t> מאוד)</a:t>
                      </a:r>
                    </a:p>
                  </a:txBody>
                  <a:tcPr/>
                </a:tc>
                <a:tc>
                  <a:txBody>
                    <a:bodyPr/>
                    <a:lstStyle/>
                    <a:p>
                      <a:pPr algn="ctr" rtl="0" fontAlgn="t"/>
                      <a:r>
                        <a:rPr lang="he-IL" sz="1400" kern="1200" dirty="0">
                          <a:solidFill>
                            <a:schemeClr val="dk1"/>
                          </a:solidFill>
                          <a:latin typeface="+mn-lt"/>
                          <a:ea typeface="+mn-ea"/>
                          <a:cs typeface="+mn-cs"/>
                        </a:rPr>
                        <a:t>4%</a:t>
                      </a:r>
                    </a:p>
                  </a:txBody>
                  <a:tcPr marL="7620" marR="7620" marT="7620" marB="0" anchor="ctr">
                    <a:solidFill>
                      <a:srgbClr val="F1A78A"/>
                    </a:solidFill>
                  </a:tcPr>
                </a:tc>
                <a:tc>
                  <a:txBody>
                    <a:bodyPr/>
                    <a:lstStyle/>
                    <a:p>
                      <a:pPr algn="ctr" rtl="0" fontAlgn="t"/>
                      <a:r>
                        <a:rPr lang="he-IL" sz="1400" kern="1200" dirty="0">
                          <a:solidFill>
                            <a:schemeClr val="dk1"/>
                          </a:solidFill>
                          <a:latin typeface="+mn-lt"/>
                          <a:ea typeface="+mn-ea"/>
                          <a:cs typeface="+mn-cs"/>
                        </a:rPr>
                        <a:t>20%</a:t>
                      </a:r>
                    </a:p>
                  </a:txBody>
                  <a:tcPr marL="7620" marR="7620" marT="7620" marB="0" anchor="ctr">
                    <a:lnR w="38100" cap="flat" cmpd="sng" algn="ctr">
                      <a:solidFill>
                        <a:schemeClr val="bg1"/>
                      </a:solidFill>
                      <a:prstDash val="solid"/>
                      <a:round/>
                      <a:headEnd type="none" w="med" len="med"/>
                      <a:tailEnd type="none" w="med" len="med"/>
                    </a:lnR>
                    <a:solidFill>
                      <a:srgbClr val="A9D18E"/>
                    </a:solidFill>
                  </a:tcPr>
                </a:tc>
                <a:tc>
                  <a:txBody>
                    <a:bodyPr/>
                    <a:lstStyle/>
                    <a:p>
                      <a:pPr algn="ctr" rtl="0" fontAlgn="t"/>
                      <a:r>
                        <a:rPr lang="he-IL" sz="1400" kern="1200" dirty="0">
                          <a:solidFill>
                            <a:schemeClr val="dk1"/>
                          </a:solidFill>
                          <a:latin typeface="+mn-lt"/>
                          <a:ea typeface="+mn-ea"/>
                          <a:cs typeface="+mn-cs"/>
                        </a:rPr>
                        <a:t>7%</a:t>
                      </a:r>
                    </a:p>
                  </a:txBody>
                  <a:tcPr marL="7620" marR="7620" marT="7620" marB="0" anchor="ctr">
                    <a:lnL w="38100" cap="flat" cmpd="sng" algn="ctr">
                      <a:solidFill>
                        <a:schemeClr val="bg1"/>
                      </a:solidFill>
                      <a:prstDash val="solid"/>
                      <a:round/>
                      <a:headEnd type="none" w="med" len="med"/>
                      <a:tailEnd type="none" w="med" len="med"/>
                    </a:lnL>
                    <a:solidFill>
                      <a:srgbClr val="EAEFF7"/>
                    </a:solidFill>
                  </a:tcPr>
                </a:tc>
                <a:tc>
                  <a:txBody>
                    <a:bodyPr/>
                    <a:lstStyle/>
                    <a:p>
                      <a:pPr algn="ctr" rtl="0" fontAlgn="t"/>
                      <a:r>
                        <a:rPr lang="he-IL" sz="1400" kern="1200" dirty="0">
                          <a:solidFill>
                            <a:schemeClr val="dk1"/>
                          </a:solidFill>
                          <a:latin typeface="+mn-lt"/>
                          <a:ea typeface="+mn-ea"/>
                          <a:cs typeface="+mn-cs"/>
                        </a:rPr>
                        <a:t>7%</a:t>
                      </a:r>
                    </a:p>
                  </a:txBody>
                  <a:tcPr marL="7620" marR="7620" marT="7620" marB="0" anchor="ctr">
                    <a:lnR w="38100" cap="flat" cmpd="sng" algn="ctr">
                      <a:solidFill>
                        <a:schemeClr val="bg1"/>
                      </a:solidFill>
                      <a:prstDash val="solid"/>
                      <a:round/>
                      <a:headEnd type="none" w="med" len="med"/>
                      <a:tailEnd type="none" w="med" len="med"/>
                    </a:lnR>
                    <a:solidFill>
                      <a:srgbClr val="EAEFF7"/>
                    </a:solidFill>
                  </a:tcPr>
                </a:tc>
                <a:tc>
                  <a:txBody>
                    <a:bodyPr/>
                    <a:lstStyle/>
                    <a:p>
                      <a:pPr algn="ctr" rtl="0" fontAlgn="t"/>
                      <a:r>
                        <a:rPr lang="he-IL" sz="1400" kern="1200" dirty="0">
                          <a:solidFill>
                            <a:schemeClr val="dk1"/>
                          </a:solidFill>
                          <a:latin typeface="+mn-lt"/>
                          <a:ea typeface="+mn-ea"/>
                          <a:cs typeface="+mn-cs"/>
                        </a:rPr>
                        <a:t>8%</a:t>
                      </a:r>
                    </a:p>
                  </a:txBody>
                  <a:tcPr marL="7620" marR="7620" marT="7620" marB="0" anchor="ctr">
                    <a:lnL w="38100" cap="flat" cmpd="sng" algn="ctr">
                      <a:solidFill>
                        <a:schemeClr val="bg1"/>
                      </a:solidFill>
                      <a:prstDash val="solid"/>
                      <a:round/>
                      <a:headEnd type="none" w="med" len="med"/>
                      <a:tailEnd type="none" w="med" len="med"/>
                    </a:lnL>
                    <a:solidFill>
                      <a:srgbClr val="EAEFF7"/>
                    </a:solidFill>
                  </a:tcPr>
                </a:tc>
                <a:tc>
                  <a:txBody>
                    <a:bodyPr/>
                    <a:lstStyle/>
                    <a:p>
                      <a:pPr algn="ctr" rtl="0" fontAlgn="t"/>
                      <a:r>
                        <a:rPr lang="he-IL" sz="1400" kern="1200" dirty="0">
                          <a:solidFill>
                            <a:schemeClr val="dk1"/>
                          </a:solidFill>
                          <a:latin typeface="+mn-lt"/>
                          <a:ea typeface="+mn-ea"/>
                          <a:cs typeface="+mn-cs"/>
                        </a:rPr>
                        <a:t>9%</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9%</a:t>
                      </a:r>
                    </a:p>
                  </a:txBody>
                  <a:tcPr marL="7620" marR="7620" marT="7620" marB="0" anchor="ctr">
                    <a:solidFill>
                      <a:srgbClr val="EAEFF7"/>
                    </a:solidFill>
                  </a:tcPr>
                </a:tc>
                <a:tc>
                  <a:txBody>
                    <a:bodyPr/>
                    <a:lstStyle/>
                    <a:p>
                      <a:pPr algn="ctr" rtl="0" fontAlgn="t"/>
                      <a:r>
                        <a:rPr lang="he-IL" sz="1400" kern="1200" dirty="0">
                          <a:solidFill>
                            <a:schemeClr val="dk1"/>
                          </a:solidFill>
                          <a:latin typeface="+mn-lt"/>
                          <a:ea typeface="+mn-ea"/>
                          <a:cs typeface="+mn-cs"/>
                        </a:rPr>
                        <a:t>2%</a:t>
                      </a:r>
                    </a:p>
                  </a:txBody>
                  <a:tcPr marL="7620" marR="7620" marT="7620" marB="0" anchor="ctr">
                    <a:solidFill>
                      <a:srgbClr val="F1A78A"/>
                    </a:solidFill>
                  </a:tcPr>
                </a:tc>
                <a:extLst>
                  <a:ext uri="{0D108BD9-81ED-4DB2-BD59-A6C34878D82A}">
                    <a16:rowId xmlns:a16="http://schemas.microsoft.com/office/drawing/2014/main" xmlns="" val="1407277943"/>
                  </a:ext>
                </a:extLst>
              </a:tr>
            </a:tbl>
          </a:graphicData>
        </a:graphic>
      </p:graphicFrame>
      <p:sp>
        <p:nvSpPr>
          <p:cNvPr id="4" name="מלבן 3">
            <a:extLst>
              <a:ext uri="{FF2B5EF4-FFF2-40B4-BE49-F238E27FC236}">
                <a16:creationId xmlns:a16="http://schemas.microsoft.com/office/drawing/2014/main" xmlns="" id="{64339242-28A1-466E-BB58-776CD9881F07}"/>
              </a:ext>
            </a:extLst>
          </p:cNvPr>
          <p:cNvSpPr/>
          <p:nvPr/>
        </p:nvSpPr>
        <p:spPr>
          <a:xfrm>
            <a:off x="5054321" y="6260123"/>
            <a:ext cx="864158" cy="241161"/>
          </a:xfrm>
          <a:prstGeom prst="rect">
            <a:avLst/>
          </a:prstGeom>
          <a:solidFill>
            <a:srgbClr val="A9D18E"/>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he-IL" dirty="0">
                <a:solidFill>
                  <a:schemeClr val="tx1"/>
                </a:solidFill>
              </a:rPr>
              <a:t>בולטות</a:t>
            </a:r>
          </a:p>
        </p:txBody>
      </p:sp>
      <p:sp>
        <p:nvSpPr>
          <p:cNvPr id="25" name="מלבן 24">
            <a:extLst>
              <a:ext uri="{FF2B5EF4-FFF2-40B4-BE49-F238E27FC236}">
                <a16:creationId xmlns:a16="http://schemas.microsoft.com/office/drawing/2014/main" xmlns="" id="{D61A10C6-9CAD-49E7-A211-8BB71DB5B20D}"/>
              </a:ext>
            </a:extLst>
          </p:cNvPr>
          <p:cNvSpPr/>
          <p:nvPr/>
        </p:nvSpPr>
        <p:spPr>
          <a:xfrm>
            <a:off x="4099727" y="6260123"/>
            <a:ext cx="864158" cy="241161"/>
          </a:xfrm>
          <a:prstGeom prst="rect">
            <a:avLst/>
          </a:prstGeom>
          <a:solidFill>
            <a:srgbClr val="F1A78A"/>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r>
              <a:rPr lang="he-IL" dirty="0">
                <a:solidFill>
                  <a:schemeClr val="tx1"/>
                </a:solidFill>
              </a:rPr>
              <a:t>חסר</a:t>
            </a:r>
          </a:p>
        </p:txBody>
      </p:sp>
    </p:spTree>
    <p:extLst>
      <p:ext uri="{BB962C8B-B14F-4D97-AF65-F5344CB8AC3E}">
        <p14:creationId xmlns:p14="http://schemas.microsoft.com/office/powerpoint/2010/main" val="13628351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מציין מיקום של מספר שקופית 3"/>
          <p:cNvSpPr>
            <a:spLocks noGrp="1"/>
          </p:cNvSpPr>
          <p:nvPr>
            <p:ph type="sldNum" sz="quarter" idx="4294967295"/>
          </p:nvPr>
        </p:nvSpPr>
        <p:spPr>
          <a:xfrm>
            <a:off x="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73FD4C4F-5DBF-4E87-A567-1AA9FCE4F0DD}" type="slidenum">
              <a:rPr lang="he-IL" altLang="he-IL" sz="1000">
                <a:solidFill>
                  <a:srgbClr val="003366"/>
                </a:solidFill>
              </a:rPr>
              <a:pPr/>
              <a:t>34</a:t>
            </a:fld>
            <a:endParaRPr lang="en-US" altLang="he-IL" sz="1000">
              <a:solidFill>
                <a:srgbClr val="003366"/>
              </a:solidFill>
            </a:endParaRPr>
          </a:p>
        </p:txBody>
      </p:sp>
      <p:sp>
        <p:nvSpPr>
          <p:cNvPr id="7" name="AutoShape 7"/>
          <p:cNvSpPr>
            <a:spLocks noChangeArrowheads="1"/>
          </p:cNvSpPr>
          <p:nvPr/>
        </p:nvSpPr>
        <p:spPr bwMode="auto">
          <a:xfrm>
            <a:off x="3316553" y="2503296"/>
            <a:ext cx="5400000" cy="720000"/>
          </a:xfrm>
          <a:prstGeom prst="roundRect">
            <a:avLst>
              <a:gd name="adj" fmla="val 16667"/>
            </a:avLst>
          </a:prstGeom>
          <a:solidFill>
            <a:srgbClr val="3C5A80"/>
          </a:solidFill>
          <a:ln w="9525" algn="ctr">
            <a:noFill/>
            <a:round/>
            <a:headEnd/>
            <a:tailEnd/>
          </a:ln>
          <a:effectLst>
            <a:outerShdw dist="107763" dir="2700000" algn="ctr" rotWithShape="0">
              <a:schemeClr val="bg1">
                <a:lumMod val="85000"/>
                <a:alpha val="50000"/>
              </a:schemeClr>
            </a:outerShdw>
          </a:effectLst>
        </p:spPr>
        <p:txBody>
          <a:bodyPr wrap="none" lIns="82945" tIns="36000" rIns="82945" bIns="36000" anchor="ctr"/>
          <a:lstStyle/>
          <a:p>
            <a:pPr algn="ctr">
              <a:defRPr/>
            </a:pPr>
            <a:r>
              <a:rPr lang="he-IL" sz="2800" b="1" dirty="0">
                <a:solidFill>
                  <a:schemeClr val="bg1"/>
                </a:solidFill>
                <a:latin typeface="Arial" panose="020B0604020202020204" pitchFamily="34" charset="0"/>
                <a:ea typeface="Arial Unicode MS" pitchFamily="34" charset="-128"/>
              </a:rPr>
              <a:t>סיכום ומסקנות</a:t>
            </a:r>
            <a:endParaRPr lang="en-US" sz="2800" b="1" dirty="0">
              <a:solidFill>
                <a:schemeClr val="bg1"/>
              </a:solidFill>
              <a:latin typeface="Arial" panose="020B0604020202020204" pitchFamily="34" charset="0"/>
              <a:ea typeface="Arial Unicode MS" pitchFamily="34" charset="-128"/>
              <a:cs typeface="Arial" panose="020B0604020202020204" pitchFamily="34" charset="0"/>
            </a:endParaRPr>
          </a:p>
        </p:txBody>
      </p:sp>
      <p:sp>
        <p:nvSpPr>
          <p:cNvPr id="4" name="מלבן 3">
            <a:extLst>
              <a:ext uri="{FF2B5EF4-FFF2-40B4-BE49-F238E27FC236}">
                <a16:creationId xmlns:a16="http://schemas.microsoft.com/office/drawing/2014/main" xmlns="" id="{095415B9-221F-4B6A-B2B2-710245A64EAE}"/>
              </a:ext>
            </a:extLst>
          </p:cNvPr>
          <p:cNvSpPr/>
          <p:nvPr/>
        </p:nvSpPr>
        <p:spPr>
          <a:xfrm>
            <a:off x="0" y="849745"/>
            <a:ext cx="12192000"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23337984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כותרת 2">
            <a:extLst>
              <a:ext uri="{FF2B5EF4-FFF2-40B4-BE49-F238E27FC236}">
                <a16:creationId xmlns:a16="http://schemas.microsoft.com/office/drawing/2014/main" xmlns="" id="{9F2AB47E-F521-49F9-A224-35193FB93277}"/>
              </a:ext>
            </a:extLst>
          </p:cNvPr>
          <p:cNvSpPr>
            <a:spLocks noGrp="1"/>
          </p:cNvSpPr>
          <p:nvPr>
            <p:ph type="title"/>
          </p:nvPr>
        </p:nvSpPr>
        <p:spPr/>
        <p:txBody>
          <a:bodyPr>
            <a:normAutofit/>
          </a:bodyPr>
          <a:lstStyle/>
          <a:p>
            <a:r>
              <a:rPr lang="he-IL" sz="3200" dirty="0">
                <a:solidFill>
                  <a:schemeClr val="tx2"/>
                </a:solidFill>
              </a:rPr>
              <a:t>סיכום</a:t>
            </a:r>
          </a:p>
        </p:txBody>
      </p:sp>
      <p:sp>
        <p:nvSpPr>
          <p:cNvPr id="72" name="TextBox 71">
            <a:extLst>
              <a:ext uri="{FF2B5EF4-FFF2-40B4-BE49-F238E27FC236}">
                <a16:creationId xmlns:a16="http://schemas.microsoft.com/office/drawing/2014/main" xmlns="" id="{E34C098C-A7FE-4C7F-BF80-083B818DE9C4}"/>
              </a:ext>
            </a:extLst>
          </p:cNvPr>
          <p:cNvSpPr txBox="1"/>
          <p:nvPr/>
        </p:nvSpPr>
        <p:spPr>
          <a:xfrm>
            <a:off x="5285433" y="1489857"/>
            <a:ext cx="6530746" cy="5223033"/>
          </a:xfrm>
          <a:prstGeom prst="rect">
            <a:avLst/>
          </a:prstGeom>
          <a:noFill/>
        </p:spPr>
        <p:txBody>
          <a:bodyPr wrap="square" rtlCol="1">
            <a:spAutoFit/>
          </a:bodyPr>
          <a:lstStyle/>
          <a:p>
            <a:pPr>
              <a:lnSpc>
                <a:spcPct val="150000"/>
              </a:lnSpc>
            </a:pPr>
            <a:r>
              <a:rPr lang="he-IL" sz="1400" b="1" dirty="0">
                <a:solidFill>
                  <a:schemeClr val="tx2"/>
                </a:solidFill>
              </a:rPr>
              <a:t>הצורך בהגנה על פרטיות הפרט ברשת ובאפליקציות מונע אצל הציבור משלושה כיוונים:</a:t>
            </a:r>
          </a:p>
          <a:p>
            <a:pPr>
              <a:lnSpc>
                <a:spcPct val="150000"/>
              </a:lnSpc>
            </a:pPr>
            <a:endParaRPr lang="he-IL" sz="1400" b="1" dirty="0">
              <a:solidFill>
                <a:schemeClr val="tx2"/>
              </a:solidFill>
            </a:endParaRPr>
          </a:p>
          <a:p>
            <a:pPr>
              <a:lnSpc>
                <a:spcPct val="150000"/>
              </a:lnSpc>
            </a:pPr>
            <a:r>
              <a:rPr lang="he-IL" sz="1400" b="1" dirty="0">
                <a:solidFill>
                  <a:schemeClr val="tx2"/>
                </a:solidFill>
              </a:rPr>
              <a:t>1. רצון לשמור על הפרטיות שלי:</a:t>
            </a:r>
          </a:p>
          <a:p>
            <a:pPr marL="285750" indent="-285750">
              <a:lnSpc>
                <a:spcPct val="150000"/>
              </a:lnSpc>
              <a:buFont typeface="Calibri" panose="020F0502020204030204" pitchFamily="34" charset="0"/>
              <a:buChar char="⁻"/>
            </a:pPr>
            <a:r>
              <a:rPr lang="he-IL" sz="1400" dirty="0">
                <a:solidFill>
                  <a:schemeClr val="tx2"/>
                </a:solidFill>
              </a:rPr>
              <a:t>זהו נושא ראשון בחשיבות (יחד עם נוחות האתר/אפליקציה), אשר חשוב בגלישה</a:t>
            </a:r>
          </a:p>
          <a:p>
            <a:pPr marL="285750" indent="-285750">
              <a:lnSpc>
                <a:spcPct val="150000"/>
              </a:lnSpc>
              <a:buFont typeface="Calibri" panose="020F0502020204030204" pitchFamily="34" charset="0"/>
              <a:buChar char="⁻"/>
            </a:pPr>
            <a:r>
              <a:rPr lang="he-IL" sz="1400" i="1" dirty="0">
                <a:solidFill>
                  <a:schemeClr val="tx2"/>
                </a:solidFill>
              </a:rPr>
              <a:t>בבדיקה ישירה כמעט כל הגולשים תופסים את הנושא כחשוב, וקרוב ל- 90%</a:t>
            </a:r>
            <a:r>
              <a:rPr lang="en-US" sz="1400" i="1" dirty="0">
                <a:solidFill>
                  <a:schemeClr val="tx2"/>
                </a:solidFill>
              </a:rPr>
              <a:t> </a:t>
            </a:r>
            <a:r>
              <a:rPr lang="he-IL" sz="1400" i="1" dirty="0">
                <a:solidFill>
                  <a:schemeClr val="tx2"/>
                </a:solidFill>
              </a:rPr>
              <a:t>תופסים </a:t>
            </a:r>
            <a:r>
              <a:rPr lang="en-US" sz="1400" i="1" dirty="0">
                <a:solidFill>
                  <a:schemeClr val="tx2"/>
                </a:solidFill>
              </a:rPr>
              <a:t/>
            </a:r>
            <a:br>
              <a:rPr lang="en-US" sz="1400" i="1" dirty="0">
                <a:solidFill>
                  <a:schemeClr val="tx2"/>
                </a:solidFill>
              </a:rPr>
            </a:br>
            <a:r>
              <a:rPr lang="he-IL" sz="1400" i="1" dirty="0">
                <a:solidFill>
                  <a:schemeClr val="tx2"/>
                </a:solidFill>
              </a:rPr>
              <a:t>אותו כחשוב להם במידה רבה </a:t>
            </a:r>
          </a:p>
          <a:p>
            <a:pPr marL="285750" indent="-285750">
              <a:lnSpc>
                <a:spcPct val="150000"/>
              </a:lnSpc>
              <a:buFont typeface="Calibri" panose="020F0502020204030204" pitchFamily="34" charset="0"/>
              <a:buChar char="⁻"/>
            </a:pPr>
            <a:endParaRPr lang="he-IL" sz="1400" b="1" i="1" dirty="0">
              <a:solidFill>
                <a:schemeClr val="tx2"/>
              </a:solidFill>
            </a:endParaRPr>
          </a:p>
          <a:p>
            <a:pPr>
              <a:lnSpc>
                <a:spcPct val="150000"/>
              </a:lnSpc>
            </a:pPr>
            <a:r>
              <a:rPr lang="he-IL" sz="1400" b="1" dirty="0">
                <a:solidFill>
                  <a:schemeClr val="tx2"/>
                </a:solidFill>
              </a:rPr>
              <a:t>2. חוסר אמון ב'מערכת' (בפרט הרשתות החברתיות)</a:t>
            </a:r>
          </a:p>
          <a:p>
            <a:pPr marL="285750" indent="-285750">
              <a:lnSpc>
                <a:spcPct val="150000"/>
              </a:lnSpc>
              <a:buFont typeface="Calibri" panose="020F0502020204030204" pitchFamily="34" charset="0"/>
              <a:buChar char="⁻"/>
            </a:pPr>
            <a:r>
              <a:rPr lang="he-IL" sz="1400" dirty="0">
                <a:solidFill>
                  <a:schemeClr val="tx2"/>
                </a:solidFill>
              </a:rPr>
              <a:t>כשלושה רבעים אינם סומכים שהרשתות אינן מעבירות מידע אישי לצדדים נוספים.</a:t>
            </a:r>
          </a:p>
          <a:p>
            <a:pPr>
              <a:lnSpc>
                <a:spcPct val="150000"/>
              </a:lnSpc>
            </a:pPr>
            <a:endParaRPr lang="he-IL" sz="1400" b="1" i="1" dirty="0">
              <a:solidFill>
                <a:schemeClr val="tx2"/>
              </a:solidFill>
            </a:endParaRPr>
          </a:p>
          <a:p>
            <a:pPr>
              <a:lnSpc>
                <a:spcPct val="150000"/>
              </a:lnSpc>
            </a:pPr>
            <a:r>
              <a:rPr lang="he-IL" sz="1400" b="1" i="1" dirty="0">
                <a:solidFill>
                  <a:schemeClr val="tx2"/>
                </a:solidFill>
              </a:rPr>
              <a:t>3</a:t>
            </a:r>
            <a:r>
              <a:rPr lang="he-IL" sz="1400" b="1" dirty="0">
                <a:solidFill>
                  <a:schemeClr val="tx2"/>
                </a:solidFill>
              </a:rPr>
              <a:t>. הציבור לרוב כלל איננו מעוניין בתוכן שיווקי מותאם, דבר המייתר את התכלית המוצהרת של שימוש בפרטים אישיים:</a:t>
            </a:r>
          </a:p>
          <a:p>
            <a:pPr marL="285750" indent="-285750">
              <a:lnSpc>
                <a:spcPct val="150000"/>
              </a:lnSpc>
              <a:buFont typeface="Calibri" panose="020F0502020204030204" pitchFamily="34" charset="0"/>
              <a:buChar char="⁻"/>
            </a:pPr>
            <a:r>
              <a:rPr lang="he-IL" sz="1400" dirty="0">
                <a:solidFill>
                  <a:schemeClr val="tx2"/>
                </a:solidFill>
              </a:rPr>
              <a:t>קיימת הסתייגות מתוכן שיווקי מותאם, כאשר הסיבה העיקרית לכך היא חוסר עניין (נושא הפרטיות שני בחשיבות)</a:t>
            </a:r>
          </a:p>
          <a:p>
            <a:pPr marL="285750" indent="-285750">
              <a:lnSpc>
                <a:spcPct val="150000"/>
              </a:lnSpc>
              <a:buFont typeface="Calibri" panose="020F0502020204030204" pitchFamily="34" charset="0"/>
              <a:buChar char="⁻"/>
            </a:pPr>
            <a:r>
              <a:rPr lang="he-IL" sz="1400" dirty="0">
                <a:solidFill>
                  <a:schemeClr val="tx2"/>
                </a:solidFill>
              </a:rPr>
              <a:t>ההסתייגות מתוכן מבוסס האזנה לסלולר גבוהה במיוחד ויותר מהתבססות על דפדפן (ככל הנראה נתפסת כחדירה גבוהה במיוחד לפרטיות)</a:t>
            </a:r>
            <a:endParaRPr lang="he-IL" sz="1400" b="1" i="1" dirty="0">
              <a:solidFill>
                <a:schemeClr val="tx2"/>
              </a:solidFill>
            </a:endParaRPr>
          </a:p>
        </p:txBody>
      </p:sp>
      <p:sp>
        <p:nvSpPr>
          <p:cNvPr id="2" name="אליפסה 1">
            <a:extLst>
              <a:ext uri="{FF2B5EF4-FFF2-40B4-BE49-F238E27FC236}">
                <a16:creationId xmlns:a16="http://schemas.microsoft.com/office/drawing/2014/main" xmlns="" id="{A9B6A49A-5B67-41AC-8FBB-1B671EFDEB12}"/>
              </a:ext>
            </a:extLst>
          </p:cNvPr>
          <p:cNvSpPr/>
          <p:nvPr/>
        </p:nvSpPr>
        <p:spPr>
          <a:xfrm>
            <a:off x="4038599" y="1884075"/>
            <a:ext cx="1654221" cy="1654221"/>
          </a:xfrm>
          <a:prstGeom prst="ellipse">
            <a:avLst/>
          </a:prstGeom>
          <a:solidFill>
            <a:schemeClr val="accent1">
              <a:lumMod val="40000"/>
              <a:lumOff val="6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6" name="אליפסה 5">
            <a:extLst>
              <a:ext uri="{FF2B5EF4-FFF2-40B4-BE49-F238E27FC236}">
                <a16:creationId xmlns:a16="http://schemas.microsoft.com/office/drawing/2014/main" xmlns="" id="{3B9A49A7-AE5A-4D19-97F5-9AF3CD2C89AA}"/>
              </a:ext>
            </a:extLst>
          </p:cNvPr>
          <p:cNvSpPr/>
          <p:nvPr/>
        </p:nvSpPr>
        <p:spPr>
          <a:xfrm>
            <a:off x="280334" y="1884075"/>
            <a:ext cx="1654221" cy="1654221"/>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5" name="TextBox 4">
            <a:extLst>
              <a:ext uri="{FF2B5EF4-FFF2-40B4-BE49-F238E27FC236}">
                <a16:creationId xmlns:a16="http://schemas.microsoft.com/office/drawing/2014/main" xmlns="" id="{BCB4B207-1948-4D73-A823-FCF27647F55B}"/>
              </a:ext>
            </a:extLst>
          </p:cNvPr>
          <p:cNvSpPr txBox="1"/>
          <p:nvPr/>
        </p:nvSpPr>
        <p:spPr>
          <a:xfrm>
            <a:off x="4058878" y="2390351"/>
            <a:ext cx="1654221" cy="646331"/>
          </a:xfrm>
          <a:prstGeom prst="rect">
            <a:avLst/>
          </a:prstGeom>
          <a:noFill/>
        </p:spPr>
        <p:txBody>
          <a:bodyPr wrap="square" rtlCol="1">
            <a:spAutoFit/>
          </a:bodyPr>
          <a:lstStyle/>
          <a:p>
            <a:pPr algn="ctr"/>
            <a:r>
              <a:rPr lang="he-IL" b="1" dirty="0">
                <a:solidFill>
                  <a:srgbClr val="002060"/>
                </a:solidFill>
              </a:rPr>
              <a:t>לשמור על </a:t>
            </a:r>
            <a:r>
              <a:rPr lang="en-US" b="1" dirty="0">
                <a:solidFill>
                  <a:srgbClr val="002060"/>
                </a:solidFill>
              </a:rPr>
              <a:t/>
            </a:r>
            <a:br>
              <a:rPr lang="en-US" b="1" dirty="0">
                <a:solidFill>
                  <a:srgbClr val="002060"/>
                </a:solidFill>
              </a:rPr>
            </a:br>
            <a:r>
              <a:rPr lang="he-IL" b="1" dirty="0">
                <a:solidFill>
                  <a:srgbClr val="002060"/>
                </a:solidFill>
              </a:rPr>
              <a:t>הפרטיות שלי</a:t>
            </a:r>
          </a:p>
        </p:txBody>
      </p:sp>
      <p:sp>
        <p:nvSpPr>
          <p:cNvPr id="8" name="TextBox 7">
            <a:extLst>
              <a:ext uri="{FF2B5EF4-FFF2-40B4-BE49-F238E27FC236}">
                <a16:creationId xmlns:a16="http://schemas.microsoft.com/office/drawing/2014/main" xmlns="" id="{B4EC3995-E1DB-4F02-BEBE-4564338395FE}"/>
              </a:ext>
            </a:extLst>
          </p:cNvPr>
          <p:cNvSpPr txBox="1"/>
          <p:nvPr/>
        </p:nvSpPr>
        <p:spPr>
          <a:xfrm>
            <a:off x="280334" y="2259806"/>
            <a:ext cx="1654221" cy="923330"/>
          </a:xfrm>
          <a:prstGeom prst="rect">
            <a:avLst/>
          </a:prstGeom>
          <a:noFill/>
        </p:spPr>
        <p:txBody>
          <a:bodyPr wrap="square" rtlCol="1">
            <a:spAutoFit/>
          </a:bodyPr>
          <a:lstStyle/>
          <a:p>
            <a:pPr algn="ctr"/>
            <a:r>
              <a:rPr lang="he-IL" b="1" dirty="0">
                <a:solidFill>
                  <a:srgbClr val="002060"/>
                </a:solidFill>
              </a:rPr>
              <a:t>חוסר אמון </a:t>
            </a:r>
            <a:r>
              <a:rPr lang="en-US" b="1" dirty="0">
                <a:solidFill>
                  <a:srgbClr val="002060"/>
                </a:solidFill>
              </a:rPr>
              <a:t/>
            </a:r>
            <a:br>
              <a:rPr lang="en-US" b="1" dirty="0">
                <a:solidFill>
                  <a:srgbClr val="002060"/>
                </a:solidFill>
              </a:rPr>
            </a:br>
            <a:r>
              <a:rPr lang="he-IL" b="1" dirty="0">
                <a:solidFill>
                  <a:srgbClr val="002060"/>
                </a:solidFill>
              </a:rPr>
              <a:t>ברשתות חברתיות</a:t>
            </a:r>
          </a:p>
        </p:txBody>
      </p:sp>
      <p:sp>
        <p:nvSpPr>
          <p:cNvPr id="9" name="אליפסה 8">
            <a:extLst>
              <a:ext uri="{FF2B5EF4-FFF2-40B4-BE49-F238E27FC236}">
                <a16:creationId xmlns:a16="http://schemas.microsoft.com/office/drawing/2014/main" xmlns="" id="{C4E4F3EF-A795-4F03-8D0E-BFCABA2968DC}"/>
              </a:ext>
            </a:extLst>
          </p:cNvPr>
          <p:cNvSpPr/>
          <p:nvPr/>
        </p:nvSpPr>
        <p:spPr>
          <a:xfrm>
            <a:off x="2149327" y="4933369"/>
            <a:ext cx="1654221" cy="1654221"/>
          </a:xfrm>
          <a:prstGeom prst="ellipse">
            <a:avLst/>
          </a:prstGeom>
          <a:solidFill>
            <a:schemeClr val="accent1">
              <a:lumMod val="40000"/>
              <a:lumOff val="6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0" name="TextBox 9">
            <a:extLst>
              <a:ext uri="{FF2B5EF4-FFF2-40B4-BE49-F238E27FC236}">
                <a16:creationId xmlns:a16="http://schemas.microsoft.com/office/drawing/2014/main" xmlns="" id="{BAEC8450-ED0E-4A96-BC52-FD4D837227C5}"/>
              </a:ext>
            </a:extLst>
          </p:cNvPr>
          <p:cNvSpPr txBox="1"/>
          <p:nvPr/>
        </p:nvSpPr>
        <p:spPr>
          <a:xfrm>
            <a:off x="2149328" y="5251531"/>
            <a:ext cx="1654221" cy="923330"/>
          </a:xfrm>
          <a:prstGeom prst="rect">
            <a:avLst/>
          </a:prstGeom>
          <a:noFill/>
        </p:spPr>
        <p:txBody>
          <a:bodyPr wrap="square" rtlCol="1">
            <a:spAutoFit/>
          </a:bodyPr>
          <a:lstStyle/>
          <a:p>
            <a:pPr algn="ctr"/>
            <a:r>
              <a:rPr lang="he-IL" b="1" dirty="0">
                <a:solidFill>
                  <a:srgbClr val="002060"/>
                </a:solidFill>
              </a:rPr>
              <a:t>חוסר עניין </a:t>
            </a:r>
            <a:r>
              <a:rPr lang="en-US" b="1" dirty="0">
                <a:solidFill>
                  <a:srgbClr val="002060"/>
                </a:solidFill>
              </a:rPr>
              <a:t/>
            </a:r>
            <a:br>
              <a:rPr lang="en-US" b="1" dirty="0">
                <a:solidFill>
                  <a:srgbClr val="002060"/>
                </a:solidFill>
              </a:rPr>
            </a:br>
            <a:r>
              <a:rPr lang="he-IL" b="1" dirty="0">
                <a:solidFill>
                  <a:srgbClr val="002060"/>
                </a:solidFill>
              </a:rPr>
              <a:t>בתוכן שיווקי</a:t>
            </a:r>
            <a:r>
              <a:rPr lang="en-US" b="1" dirty="0">
                <a:solidFill>
                  <a:srgbClr val="002060"/>
                </a:solidFill>
              </a:rPr>
              <a:t/>
            </a:r>
            <a:br>
              <a:rPr lang="en-US" b="1" dirty="0">
                <a:solidFill>
                  <a:srgbClr val="002060"/>
                </a:solidFill>
              </a:rPr>
            </a:br>
            <a:r>
              <a:rPr lang="he-IL" b="1" dirty="0">
                <a:solidFill>
                  <a:srgbClr val="002060"/>
                </a:solidFill>
              </a:rPr>
              <a:t>מותאם</a:t>
            </a:r>
          </a:p>
        </p:txBody>
      </p:sp>
      <p:sp>
        <p:nvSpPr>
          <p:cNvPr id="11" name="אליפסה 10">
            <a:extLst>
              <a:ext uri="{FF2B5EF4-FFF2-40B4-BE49-F238E27FC236}">
                <a16:creationId xmlns:a16="http://schemas.microsoft.com/office/drawing/2014/main" xmlns="" id="{F94756D0-0269-4173-B4ED-CAA5AC4B8C74}"/>
              </a:ext>
            </a:extLst>
          </p:cNvPr>
          <p:cNvSpPr/>
          <p:nvPr/>
        </p:nvSpPr>
        <p:spPr>
          <a:xfrm>
            <a:off x="2169606" y="2777174"/>
            <a:ext cx="1654221" cy="1654221"/>
          </a:xfrm>
          <a:prstGeom prst="ellipse">
            <a:avLst/>
          </a:prstGeom>
          <a:solidFill>
            <a:srgbClr val="F1A78A"/>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12" name="TextBox 11">
            <a:extLst>
              <a:ext uri="{FF2B5EF4-FFF2-40B4-BE49-F238E27FC236}">
                <a16:creationId xmlns:a16="http://schemas.microsoft.com/office/drawing/2014/main" xmlns="" id="{39D8C179-60B3-4D61-986F-F6D5091D2C3D}"/>
              </a:ext>
            </a:extLst>
          </p:cNvPr>
          <p:cNvSpPr txBox="1"/>
          <p:nvPr/>
        </p:nvSpPr>
        <p:spPr>
          <a:xfrm>
            <a:off x="2169606" y="3324644"/>
            <a:ext cx="1633942" cy="646331"/>
          </a:xfrm>
          <a:prstGeom prst="rect">
            <a:avLst/>
          </a:prstGeom>
          <a:noFill/>
        </p:spPr>
        <p:txBody>
          <a:bodyPr wrap="square" rtlCol="1">
            <a:spAutoFit/>
          </a:bodyPr>
          <a:lstStyle/>
          <a:p>
            <a:pPr algn="ctr"/>
            <a:r>
              <a:rPr lang="he-IL" b="1" dirty="0">
                <a:solidFill>
                  <a:srgbClr val="002060"/>
                </a:solidFill>
              </a:rPr>
              <a:t>צורך </a:t>
            </a:r>
            <a:r>
              <a:rPr lang="en-US" b="1" dirty="0">
                <a:solidFill>
                  <a:srgbClr val="002060"/>
                </a:solidFill>
              </a:rPr>
              <a:t/>
            </a:r>
            <a:br>
              <a:rPr lang="en-US" b="1" dirty="0">
                <a:solidFill>
                  <a:srgbClr val="002060"/>
                </a:solidFill>
              </a:rPr>
            </a:br>
            <a:r>
              <a:rPr lang="he-IL" b="1" dirty="0">
                <a:solidFill>
                  <a:srgbClr val="002060"/>
                </a:solidFill>
              </a:rPr>
              <a:t>בהגנה</a:t>
            </a:r>
          </a:p>
        </p:txBody>
      </p:sp>
      <p:sp>
        <p:nvSpPr>
          <p:cNvPr id="7" name="חץ: ימינה 6">
            <a:extLst>
              <a:ext uri="{FF2B5EF4-FFF2-40B4-BE49-F238E27FC236}">
                <a16:creationId xmlns:a16="http://schemas.microsoft.com/office/drawing/2014/main" xmlns="" id="{7ACB7DA3-71F0-48D4-8BF4-CC1A8E9013D1}"/>
              </a:ext>
            </a:extLst>
          </p:cNvPr>
          <p:cNvSpPr/>
          <p:nvPr/>
        </p:nvSpPr>
        <p:spPr>
          <a:xfrm rot="1571248">
            <a:off x="1899180" y="2889770"/>
            <a:ext cx="312337" cy="59046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4" name="חץ: ימינה 13">
            <a:extLst>
              <a:ext uri="{FF2B5EF4-FFF2-40B4-BE49-F238E27FC236}">
                <a16:creationId xmlns:a16="http://schemas.microsoft.com/office/drawing/2014/main" xmlns="" id="{B10A2088-A00F-491F-A25A-EB346B30799C}"/>
              </a:ext>
            </a:extLst>
          </p:cNvPr>
          <p:cNvSpPr/>
          <p:nvPr/>
        </p:nvSpPr>
        <p:spPr>
          <a:xfrm rot="8767606">
            <a:off x="3785184" y="2888088"/>
            <a:ext cx="312337" cy="59046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15" name="חץ: ימינה 14">
            <a:extLst>
              <a:ext uri="{FF2B5EF4-FFF2-40B4-BE49-F238E27FC236}">
                <a16:creationId xmlns:a16="http://schemas.microsoft.com/office/drawing/2014/main" xmlns="" id="{B2DD05C0-0A66-4242-9763-1179EC7808E6}"/>
              </a:ext>
            </a:extLst>
          </p:cNvPr>
          <p:cNvSpPr/>
          <p:nvPr/>
        </p:nvSpPr>
        <p:spPr>
          <a:xfrm rot="16200000">
            <a:off x="2840547" y="4362513"/>
            <a:ext cx="312337" cy="59046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11040656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כותרת 2">
            <a:extLst>
              <a:ext uri="{FF2B5EF4-FFF2-40B4-BE49-F238E27FC236}">
                <a16:creationId xmlns:a16="http://schemas.microsoft.com/office/drawing/2014/main" xmlns="" id="{9F2AB47E-F521-49F9-A224-35193FB93277}"/>
              </a:ext>
            </a:extLst>
          </p:cNvPr>
          <p:cNvSpPr>
            <a:spLocks noGrp="1"/>
          </p:cNvSpPr>
          <p:nvPr>
            <p:ph type="title"/>
          </p:nvPr>
        </p:nvSpPr>
        <p:spPr/>
        <p:txBody>
          <a:bodyPr>
            <a:normAutofit/>
          </a:bodyPr>
          <a:lstStyle/>
          <a:p>
            <a:r>
              <a:rPr lang="he-IL" sz="3200" dirty="0">
                <a:solidFill>
                  <a:schemeClr val="tx2"/>
                </a:solidFill>
              </a:rPr>
              <a:t>סיכום</a:t>
            </a:r>
          </a:p>
        </p:txBody>
      </p:sp>
      <p:sp>
        <p:nvSpPr>
          <p:cNvPr id="72" name="TextBox 71">
            <a:extLst>
              <a:ext uri="{FF2B5EF4-FFF2-40B4-BE49-F238E27FC236}">
                <a16:creationId xmlns:a16="http://schemas.microsoft.com/office/drawing/2014/main" xmlns="" id="{E34C098C-A7FE-4C7F-BF80-083B818DE9C4}"/>
              </a:ext>
            </a:extLst>
          </p:cNvPr>
          <p:cNvSpPr txBox="1"/>
          <p:nvPr/>
        </p:nvSpPr>
        <p:spPr>
          <a:xfrm>
            <a:off x="1657978" y="1489857"/>
            <a:ext cx="10158201" cy="1021883"/>
          </a:xfrm>
          <a:prstGeom prst="rect">
            <a:avLst/>
          </a:prstGeom>
          <a:noFill/>
        </p:spPr>
        <p:txBody>
          <a:bodyPr wrap="square" rtlCol="1">
            <a:spAutoFit/>
          </a:bodyPr>
          <a:lstStyle/>
          <a:p>
            <a:pPr>
              <a:lnSpc>
                <a:spcPct val="150000"/>
              </a:lnSpc>
            </a:pPr>
            <a:r>
              <a:rPr lang="he-IL" sz="1400" b="1" dirty="0">
                <a:solidFill>
                  <a:schemeClr val="tx2"/>
                </a:solidFill>
              </a:rPr>
              <a:t>ברמת ההתנהגות בפועל, מזהים כי הגולש כיום כן פיתח מידה מסוימת של מודעות והתנהגות מונעת, אך עדיין קיים כר נרחב להגברת פעולות הפרט:</a:t>
            </a:r>
          </a:p>
          <a:p>
            <a:pPr>
              <a:lnSpc>
                <a:spcPct val="150000"/>
              </a:lnSpc>
            </a:pPr>
            <a:endParaRPr lang="he-IL" sz="1400" b="1" i="1" dirty="0">
              <a:solidFill>
                <a:schemeClr val="tx2"/>
              </a:solidFill>
            </a:endParaRPr>
          </a:p>
        </p:txBody>
      </p:sp>
      <p:sp>
        <p:nvSpPr>
          <p:cNvPr id="13" name="מלבן 12">
            <a:extLst>
              <a:ext uri="{FF2B5EF4-FFF2-40B4-BE49-F238E27FC236}">
                <a16:creationId xmlns:a16="http://schemas.microsoft.com/office/drawing/2014/main" xmlns="" id="{6EA955B5-D761-4BBC-B7B2-01F20ADBD126}"/>
              </a:ext>
            </a:extLst>
          </p:cNvPr>
          <p:cNvSpPr/>
          <p:nvPr/>
        </p:nvSpPr>
        <p:spPr>
          <a:xfrm>
            <a:off x="2994408" y="2672862"/>
            <a:ext cx="5519895" cy="1276140"/>
          </a:xfrm>
          <a:prstGeom prst="rect">
            <a:avLst/>
          </a:prstGeom>
          <a:solidFill>
            <a:srgbClr val="F1A78A"/>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285750" indent="-285750">
              <a:lnSpc>
                <a:spcPct val="150000"/>
              </a:lnSpc>
              <a:buFont typeface="Calibri" panose="020F0502020204030204" pitchFamily="34" charset="0"/>
              <a:buChar char="⁻"/>
            </a:pPr>
            <a:r>
              <a:rPr lang="he-IL" sz="1400" dirty="0">
                <a:solidFill>
                  <a:schemeClr val="tx2"/>
                </a:solidFill>
              </a:rPr>
              <a:t>רק כחמישית קוראים בעיון את מדיניות הפרטיות בעת הורדת אפליקציה </a:t>
            </a:r>
          </a:p>
          <a:p>
            <a:pPr marL="285750" indent="-285750">
              <a:lnSpc>
                <a:spcPct val="150000"/>
              </a:lnSpc>
              <a:buFont typeface="Calibri" panose="020F0502020204030204" pitchFamily="34" charset="0"/>
              <a:buChar char="⁻"/>
            </a:pPr>
            <a:r>
              <a:rPr lang="he-IL" sz="1400" dirty="0">
                <a:solidFill>
                  <a:schemeClr val="tx2"/>
                </a:solidFill>
              </a:rPr>
              <a:t>מעל מחצית עשויים להוריד אפליקציות למרות מדיניות הפרטיות שהאפליקציה דורשת - שוקלים על פי האפליקציה (42%) או שאינם מתייחסים למדיניות כשיקול (14%)</a:t>
            </a:r>
          </a:p>
        </p:txBody>
      </p:sp>
      <p:sp>
        <p:nvSpPr>
          <p:cNvPr id="17" name="מלבן 16">
            <a:extLst>
              <a:ext uri="{FF2B5EF4-FFF2-40B4-BE49-F238E27FC236}">
                <a16:creationId xmlns:a16="http://schemas.microsoft.com/office/drawing/2014/main" xmlns="" id="{2B130046-53D1-4B7C-9DB3-48EFDE60C7B2}"/>
              </a:ext>
            </a:extLst>
          </p:cNvPr>
          <p:cNvSpPr/>
          <p:nvPr/>
        </p:nvSpPr>
        <p:spPr>
          <a:xfrm>
            <a:off x="8611438" y="2672862"/>
            <a:ext cx="3114990" cy="1276140"/>
          </a:xfrm>
          <a:prstGeom prst="rect">
            <a:avLst/>
          </a:prstGeom>
          <a:solidFill>
            <a:srgbClr val="A9D18E"/>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285750" indent="-285750">
              <a:lnSpc>
                <a:spcPct val="150000"/>
              </a:lnSpc>
              <a:buFont typeface="Calibri" panose="020F0502020204030204" pitchFamily="34" charset="0"/>
              <a:buChar char="⁻"/>
            </a:pPr>
            <a:r>
              <a:rPr lang="he-IL" sz="1400" dirty="0">
                <a:solidFill>
                  <a:schemeClr val="tx2"/>
                </a:solidFill>
              </a:rPr>
              <a:t>כ- ¾ מצהירים כי מדי פעם או תמיד הם נכנסים להגדרות הפרטיות ומעדכנים אותן על פי העדפות וצרכים אישיים</a:t>
            </a:r>
          </a:p>
          <a:p>
            <a:pPr marL="285750" indent="-285750">
              <a:lnSpc>
                <a:spcPct val="150000"/>
              </a:lnSpc>
              <a:buFont typeface="Calibri" panose="020F0502020204030204" pitchFamily="34" charset="0"/>
              <a:buChar char="⁻"/>
            </a:pPr>
            <a:r>
              <a:rPr lang="he-IL" sz="1400" dirty="0">
                <a:solidFill>
                  <a:schemeClr val="tx2"/>
                </a:solidFill>
              </a:rPr>
              <a:t>כ- 2/3 מאשרים סלקטיבית הרשאות</a:t>
            </a:r>
          </a:p>
        </p:txBody>
      </p:sp>
      <p:sp>
        <p:nvSpPr>
          <p:cNvPr id="16" name="TextBox 15">
            <a:extLst>
              <a:ext uri="{FF2B5EF4-FFF2-40B4-BE49-F238E27FC236}">
                <a16:creationId xmlns:a16="http://schemas.microsoft.com/office/drawing/2014/main" xmlns="" id="{26FA9C23-4D4D-470D-8C6D-2AA3C36CD44E}"/>
              </a:ext>
            </a:extLst>
          </p:cNvPr>
          <p:cNvSpPr txBox="1"/>
          <p:nvPr/>
        </p:nvSpPr>
        <p:spPr>
          <a:xfrm>
            <a:off x="11730335" y="2672862"/>
            <a:ext cx="461665" cy="1276140"/>
          </a:xfrm>
          <a:prstGeom prst="rect">
            <a:avLst/>
          </a:prstGeom>
          <a:noFill/>
        </p:spPr>
        <p:txBody>
          <a:bodyPr vert="vert" wrap="square" rtlCol="1">
            <a:spAutoFit/>
          </a:bodyPr>
          <a:lstStyle/>
          <a:p>
            <a:pPr algn="ctr"/>
            <a:r>
              <a:rPr lang="he-IL" dirty="0">
                <a:solidFill>
                  <a:srgbClr val="002060"/>
                </a:solidFill>
              </a:rPr>
              <a:t>אפליקציות</a:t>
            </a:r>
          </a:p>
        </p:txBody>
      </p:sp>
      <p:sp>
        <p:nvSpPr>
          <p:cNvPr id="19" name="מלבן 18">
            <a:extLst>
              <a:ext uri="{FF2B5EF4-FFF2-40B4-BE49-F238E27FC236}">
                <a16:creationId xmlns:a16="http://schemas.microsoft.com/office/drawing/2014/main" xmlns="" id="{13EBAAE4-AAD8-4A03-B250-5F1B4D39DB72}"/>
              </a:ext>
            </a:extLst>
          </p:cNvPr>
          <p:cNvSpPr/>
          <p:nvPr/>
        </p:nvSpPr>
        <p:spPr>
          <a:xfrm>
            <a:off x="329642" y="2672862"/>
            <a:ext cx="2567631" cy="127614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285750" indent="-285750">
              <a:lnSpc>
                <a:spcPct val="150000"/>
              </a:lnSpc>
              <a:buFont typeface="Calibri" panose="020F0502020204030204" pitchFamily="34" charset="0"/>
              <a:buChar char="⁻"/>
            </a:pPr>
            <a:r>
              <a:rPr lang="he-IL" sz="1400" dirty="0">
                <a:solidFill>
                  <a:schemeClr val="tx2"/>
                </a:solidFill>
              </a:rPr>
              <a:t>במידה וייתן הסבר קצר ותמציתי למדיניות פרטיות שיעור הקוראים עשוי לעלות באופן משמעותי</a:t>
            </a:r>
          </a:p>
        </p:txBody>
      </p:sp>
      <p:pic>
        <p:nvPicPr>
          <p:cNvPr id="21" name="תמונה 20">
            <a:extLst>
              <a:ext uri="{FF2B5EF4-FFF2-40B4-BE49-F238E27FC236}">
                <a16:creationId xmlns:a16="http://schemas.microsoft.com/office/drawing/2014/main" xmlns="" id="{8D310786-57C3-4548-B08D-50C2426B9C3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9228" y="2232891"/>
            <a:ext cx="359410" cy="359410"/>
          </a:xfrm>
          <a:prstGeom prst="rect">
            <a:avLst/>
          </a:prstGeom>
          <a:noFill/>
          <a:ln>
            <a:noFill/>
          </a:ln>
        </p:spPr>
      </p:pic>
      <p:pic>
        <p:nvPicPr>
          <p:cNvPr id="22" name="תמונה 21">
            <a:extLst>
              <a:ext uri="{FF2B5EF4-FFF2-40B4-BE49-F238E27FC236}">
                <a16:creationId xmlns:a16="http://schemas.microsoft.com/office/drawing/2014/main" xmlns="" id="{EF20A618-5DD8-4974-8A4B-8959A2D78FF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36590" y="2232891"/>
            <a:ext cx="359410" cy="359410"/>
          </a:xfrm>
          <a:prstGeom prst="rect">
            <a:avLst/>
          </a:prstGeom>
          <a:noFill/>
          <a:ln>
            <a:noFill/>
          </a:ln>
        </p:spPr>
      </p:pic>
      <p:sp>
        <p:nvSpPr>
          <p:cNvPr id="20" name="TextBox 19">
            <a:extLst>
              <a:ext uri="{FF2B5EF4-FFF2-40B4-BE49-F238E27FC236}">
                <a16:creationId xmlns:a16="http://schemas.microsoft.com/office/drawing/2014/main" xmlns="" id="{A7FCAA78-AC1A-49E7-B8C8-37472933775B}"/>
              </a:ext>
            </a:extLst>
          </p:cNvPr>
          <p:cNvSpPr txBox="1"/>
          <p:nvPr/>
        </p:nvSpPr>
        <p:spPr>
          <a:xfrm>
            <a:off x="1507253" y="2188574"/>
            <a:ext cx="1256044" cy="369332"/>
          </a:xfrm>
          <a:prstGeom prst="rect">
            <a:avLst/>
          </a:prstGeom>
          <a:noFill/>
        </p:spPr>
        <p:txBody>
          <a:bodyPr wrap="square" rtlCol="1">
            <a:spAutoFit/>
          </a:bodyPr>
          <a:lstStyle/>
          <a:p>
            <a:r>
              <a:rPr lang="he-IL" dirty="0">
                <a:solidFill>
                  <a:srgbClr val="002060"/>
                </a:solidFill>
              </a:rPr>
              <a:t>ניתן לביצוע</a:t>
            </a:r>
          </a:p>
        </p:txBody>
      </p:sp>
      <p:sp>
        <p:nvSpPr>
          <p:cNvPr id="24" name="מלבן 23">
            <a:extLst>
              <a:ext uri="{FF2B5EF4-FFF2-40B4-BE49-F238E27FC236}">
                <a16:creationId xmlns:a16="http://schemas.microsoft.com/office/drawing/2014/main" xmlns="" id="{9B30C6CB-B32A-4EB1-B7FA-2E4FF6D9D804}"/>
              </a:ext>
            </a:extLst>
          </p:cNvPr>
          <p:cNvSpPr/>
          <p:nvPr/>
        </p:nvSpPr>
        <p:spPr>
          <a:xfrm>
            <a:off x="2994408" y="4092003"/>
            <a:ext cx="5519895" cy="2570054"/>
          </a:xfrm>
          <a:prstGeom prst="rect">
            <a:avLst/>
          </a:prstGeom>
          <a:solidFill>
            <a:srgbClr val="F1A78A"/>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285750" indent="-285750">
              <a:lnSpc>
                <a:spcPct val="150000"/>
              </a:lnSpc>
              <a:buFont typeface="Calibri" panose="020F0502020204030204" pitchFamily="34" charset="0"/>
              <a:buChar char="⁻"/>
            </a:pPr>
            <a:r>
              <a:rPr lang="he-IL" sz="1400" dirty="0">
                <a:solidFill>
                  <a:schemeClr val="tx2"/>
                </a:solidFill>
              </a:rPr>
              <a:t>כרבע מאשרים אנשים שאינם מכירים</a:t>
            </a:r>
          </a:p>
          <a:p>
            <a:pPr marL="285750" indent="-285750">
              <a:lnSpc>
                <a:spcPct val="150000"/>
              </a:lnSpc>
              <a:buFont typeface="Calibri" panose="020F0502020204030204" pitchFamily="34" charset="0"/>
              <a:buChar char="⁻"/>
            </a:pPr>
            <a:r>
              <a:rPr lang="he-IL" sz="1400" dirty="0">
                <a:solidFill>
                  <a:schemeClr val="tx2"/>
                </a:solidFill>
              </a:rPr>
              <a:t>מעל מחצית מוסרים מידע לא הכרחי ברכישות ברשת תמיד או לעיתים קרובות, וכרבע עושים זאת תמיד או לעיתים קרובות</a:t>
            </a:r>
          </a:p>
        </p:txBody>
      </p:sp>
      <p:sp>
        <p:nvSpPr>
          <p:cNvPr id="25" name="מלבן 24">
            <a:extLst>
              <a:ext uri="{FF2B5EF4-FFF2-40B4-BE49-F238E27FC236}">
                <a16:creationId xmlns:a16="http://schemas.microsoft.com/office/drawing/2014/main" xmlns="" id="{F61CC02F-DAE9-41E4-A73F-F12D7799F021}"/>
              </a:ext>
            </a:extLst>
          </p:cNvPr>
          <p:cNvSpPr/>
          <p:nvPr/>
        </p:nvSpPr>
        <p:spPr>
          <a:xfrm>
            <a:off x="8611438" y="4092003"/>
            <a:ext cx="3114990" cy="2570054"/>
          </a:xfrm>
          <a:prstGeom prst="rect">
            <a:avLst/>
          </a:prstGeom>
          <a:solidFill>
            <a:srgbClr val="A9D18E"/>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285750" indent="-285750">
              <a:lnSpc>
                <a:spcPct val="150000"/>
              </a:lnSpc>
              <a:buFont typeface="Calibri" panose="020F0502020204030204" pitchFamily="34" charset="0"/>
              <a:buChar char="⁻"/>
            </a:pPr>
            <a:r>
              <a:rPr lang="he-IL" sz="1400" dirty="0">
                <a:solidFill>
                  <a:schemeClr val="tx2"/>
                </a:solidFill>
              </a:rPr>
              <a:t>הורים מפעילים ביקורתיות רבה יותר בנוגע לתוכן הנוגע בילדים. הרוב אינם משתפים כלל או במידה מועטה בלבד (כחמישית משתפים). כשני שלישים מצהירים כי הם מפעילים סינון ביקורתי על התכנים הנוגעים לילדים לפני העלאה לרשת</a:t>
            </a:r>
          </a:p>
        </p:txBody>
      </p:sp>
      <p:sp>
        <p:nvSpPr>
          <p:cNvPr id="26" name="TextBox 25">
            <a:extLst>
              <a:ext uri="{FF2B5EF4-FFF2-40B4-BE49-F238E27FC236}">
                <a16:creationId xmlns:a16="http://schemas.microsoft.com/office/drawing/2014/main" xmlns="" id="{C88EABD3-7059-46E2-9925-AC377E061E2A}"/>
              </a:ext>
            </a:extLst>
          </p:cNvPr>
          <p:cNvSpPr txBox="1"/>
          <p:nvPr/>
        </p:nvSpPr>
        <p:spPr>
          <a:xfrm>
            <a:off x="11730335" y="4092002"/>
            <a:ext cx="461665" cy="2570053"/>
          </a:xfrm>
          <a:prstGeom prst="rect">
            <a:avLst/>
          </a:prstGeom>
          <a:noFill/>
        </p:spPr>
        <p:txBody>
          <a:bodyPr vert="vert" wrap="square" rtlCol="1">
            <a:spAutoFit/>
          </a:bodyPr>
          <a:lstStyle/>
          <a:p>
            <a:pPr algn="ctr"/>
            <a:r>
              <a:rPr lang="he-IL" dirty="0">
                <a:solidFill>
                  <a:srgbClr val="002060"/>
                </a:solidFill>
              </a:rPr>
              <a:t>רשת</a:t>
            </a:r>
          </a:p>
        </p:txBody>
      </p:sp>
      <p:sp>
        <p:nvSpPr>
          <p:cNvPr id="27" name="מלבן 26">
            <a:extLst>
              <a:ext uri="{FF2B5EF4-FFF2-40B4-BE49-F238E27FC236}">
                <a16:creationId xmlns:a16="http://schemas.microsoft.com/office/drawing/2014/main" xmlns="" id="{08FD28BC-400C-4FFE-9110-DD706A08801B}"/>
              </a:ext>
            </a:extLst>
          </p:cNvPr>
          <p:cNvSpPr/>
          <p:nvPr/>
        </p:nvSpPr>
        <p:spPr>
          <a:xfrm>
            <a:off x="329642" y="4092003"/>
            <a:ext cx="2567631" cy="257005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lnSpc>
                <a:spcPct val="150000"/>
              </a:lnSpc>
            </a:pPr>
            <a:r>
              <a:rPr lang="he-IL" sz="1400" dirty="0">
                <a:solidFill>
                  <a:schemeClr val="tx2"/>
                </a:solidFill>
              </a:rPr>
              <a:t>--</a:t>
            </a:r>
          </a:p>
        </p:txBody>
      </p:sp>
    </p:spTree>
    <p:extLst>
      <p:ext uri="{BB962C8B-B14F-4D97-AF65-F5344CB8AC3E}">
        <p14:creationId xmlns:p14="http://schemas.microsoft.com/office/powerpoint/2010/main" val="23191272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כותרת 2">
            <a:extLst>
              <a:ext uri="{FF2B5EF4-FFF2-40B4-BE49-F238E27FC236}">
                <a16:creationId xmlns:a16="http://schemas.microsoft.com/office/drawing/2014/main" xmlns="" id="{9F2AB47E-F521-49F9-A224-35193FB93277}"/>
              </a:ext>
            </a:extLst>
          </p:cNvPr>
          <p:cNvSpPr>
            <a:spLocks noGrp="1"/>
          </p:cNvSpPr>
          <p:nvPr>
            <p:ph type="title"/>
          </p:nvPr>
        </p:nvSpPr>
        <p:spPr/>
        <p:txBody>
          <a:bodyPr>
            <a:normAutofit/>
          </a:bodyPr>
          <a:lstStyle/>
          <a:p>
            <a:r>
              <a:rPr lang="he-IL" sz="3200" dirty="0">
                <a:solidFill>
                  <a:schemeClr val="tx2"/>
                </a:solidFill>
              </a:rPr>
              <a:t>סיכום</a:t>
            </a:r>
          </a:p>
        </p:txBody>
      </p:sp>
      <p:pic>
        <p:nvPicPr>
          <p:cNvPr id="21" name="תמונה 20">
            <a:extLst>
              <a:ext uri="{FF2B5EF4-FFF2-40B4-BE49-F238E27FC236}">
                <a16:creationId xmlns:a16="http://schemas.microsoft.com/office/drawing/2014/main" xmlns="" id="{8D310786-57C3-4548-B08D-50C2426B9C3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9228" y="2232891"/>
            <a:ext cx="359410" cy="359410"/>
          </a:xfrm>
          <a:prstGeom prst="rect">
            <a:avLst/>
          </a:prstGeom>
          <a:noFill/>
          <a:ln>
            <a:noFill/>
          </a:ln>
        </p:spPr>
      </p:pic>
      <p:pic>
        <p:nvPicPr>
          <p:cNvPr id="22" name="תמונה 21">
            <a:extLst>
              <a:ext uri="{FF2B5EF4-FFF2-40B4-BE49-F238E27FC236}">
                <a16:creationId xmlns:a16="http://schemas.microsoft.com/office/drawing/2014/main" xmlns="" id="{EF20A618-5DD8-4974-8A4B-8959A2D78FF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36590" y="2232891"/>
            <a:ext cx="359410" cy="359410"/>
          </a:xfrm>
          <a:prstGeom prst="rect">
            <a:avLst/>
          </a:prstGeom>
          <a:noFill/>
          <a:ln>
            <a:noFill/>
          </a:ln>
        </p:spPr>
      </p:pic>
      <p:sp>
        <p:nvSpPr>
          <p:cNvPr id="20" name="TextBox 19">
            <a:extLst>
              <a:ext uri="{FF2B5EF4-FFF2-40B4-BE49-F238E27FC236}">
                <a16:creationId xmlns:a16="http://schemas.microsoft.com/office/drawing/2014/main" xmlns="" id="{A7FCAA78-AC1A-49E7-B8C8-37472933775B}"/>
              </a:ext>
            </a:extLst>
          </p:cNvPr>
          <p:cNvSpPr txBox="1"/>
          <p:nvPr/>
        </p:nvSpPr>
        <p:spPr>
          <a:xfrm>
            <a:off x="1507253" y="2188574"/>
            <a:ext cx="1256044" cy="369332"/>
          </a:xfrm>
          <a:prstGeom prst="rect">
            <a:avLst/>
          </a:prstGeom>
          <a:noFill/>
        </p:spPr>
        <p:txBody>
          <a:bodyPr wrap="square" rtlCol="1">
            <a:spAutoFit/>
          </a:bodyPr>
          <a:lstStyle/>
          <a:p>
            <a:r>
              <a:rPr lang="he-IL" dirty="0">
                <a:solidFill>
                  <a:srgbClr val="002060"/>
                </a:solidFill>
              </a:rPr>
              <a:t>ניתן לביצוע</a:t>
            </a:r>
          </a:p>
        </p:txBody>
      </p:sp>
      <p:sp>
        <p:nvSpPr>
          <p:cNvPr id="24" name="מלבן 23">
            <a:extLst>
              <a:ext uri="{FF2B5EF4-FFF2-40B4-BE49-F238E27FC236}">
                <a16:creationId xmlns:a16="http://schemas.microsoft.com/office/drawing/2014/main" xmlns="" id="{9B30C6CB-B32A-4EB1-B7FA-2E4FF6D9D804}"/>
              </a:ext>
            </a:extLst>
          </p:cNvPr>
          <p:cNvSpPr/>
          <p:nvPr/>
        </p:nvSpPr>
        <p:spPr>
          <a:xfrm>
            <a:off x="2994408" y="2557906"/>
            <a:ext cx="5519895" cy="4104151"/>
          </a:xfrm>
          <a:prstGeom prst="rect">
            <a:avLst/>
          </a:prstGeom>
          <a:solidFill>
            <a:srgbClr val="F1A78A"/>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285750" indent="-285750">
              <a:lnSpc>
                <a:spcPct val="150000"/>
              </a:lnSpc>
              <a:buFont typeface="Calibri" panose="020F0502020204030204" pitchFamily="34" charset="0"/>
              <a:buChar char="⁻"/>
            </a:pPr>
            <a:r>
              <a:rPr lang="he-IL" sz="1400" dirty="0">
                <a:solidFill>
                  <a:schemeClr val="tx2"/>
                </a:solidFill>
              </a:rPr>
              <a:t>פעולות לשמירה על פרטיות – ניתן להעמיק השימוש (הרוב מבצעים לעיתים בלבד)</a:t>
            </a:r>
          </a:p>
          <a:p>
            <a:pPr marL="285750" indent="-285750">
              <a:lnSpc>
                <a:spcPct val="150000"/>
              </a:lnSpc>
              <a:buFont typeface="Calibri" panose="020F0502020204030204" pitchFamily="34" charset="0"/>
              <a:buChar char="⁻"/>
            </a:pPr>
            <a:r>
              <a:rPr lang="he-IL" sz="1400" dirty="0">
                <a:solidFill>
                  <a:schemeClr val="tx2"/>
                </a:solidFill>
              </a:rPr>
              <a:t>רק כרבע מצהירים על שימוש בתכנה לשמירת פרטיות והגנת המידע</a:t>
            </a:r>
          </a:p>
          <a:p>
            <a:pPr marL="285750" indent="-285750">
              <a:lnSpc>
                <a:spcPct val="150000"/>
              </a:lnSpc>
              <a:buFont typeface="Calibri" panose="020F0502020204030204" pitchFamily="34" charset="0"/>
              <a:buChar char="⁻"/>
            </a:pPr>
            <a:r>
              <a:rPr lang="he-IL" sz="1400" dirty="0">
                <a:solidFill>
                  <a:schemeClr val="tx2"/>
                </a:solidFill>
              </a:rPr>
              <a:t>רק 14% מבצעים עדכון בתדירות גבוהה (כל שלושה חודשים או יותר)</a:t>
            </a:r>
          </a:p>
          <a:p>
            <a:pPr marL="285750" indent="-285750">
              <a:lnSpc>
                <a:spcPct val="150000"/>
              </a:lnSpc>
              <a:buFont typeface="Calibri" panose="020F0502020204030204" pitchFamily="34" charset="0"/>
              <a:buChar char="⁻"/>
            </a:pPr>
            <a:r>
              <a:rPr lang="he-IL" sz="1400" dirty="0">
                <a:solidFill>
                  <a:schemeClr val="tx2"/>
                </a:solidFill>
              </a:rPr>
              <a:t>הרוב משתמשים ב-  2-3 סיסמאות קבועות לכל האתרים והאפליקציות</a:t>
            </a:r>
          </a:p>
        </p:txBody>
      </p:sp>
      <p:sp>
        <p:nvSpPr>
          <p:cNvPr id="25" name="מלבן 24">
            <a:extLst>
              <a:ext uri="{FF2B5EF4-FFF2-40B4-BE49-F238E27FC236}">
                <a16:creationId xmlns:a16="http://schemas.microsoft.com/office/drawing/2014/main" xmlns="" id="{F61CC02F-DAE9-41E4-A73F-F12D7799F021}"/>
              </a:ext>
            </a:extLst>
          </p:cNvPr>
          <p:cNvSpPr/>
          <p:nvPr/>
        </p:nvSpPr>
        <p:spPr>
          <a:xfrm>
            <a:off x="8611438" y="2557906"/>
            <a:ext cx="3114990" cy="4104151"/>
          </a:xfrm>
          <a:prstGeom prst="rect">
            <a:avLst/>
          </a:prstGeom>
          <a:solidFill>
            <a:srgbClr val="A9D18E"/>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285750" indent="-285750">
              <a:lnSpc>
                <a:spcPct val="150000"/>
              </a:lnSpc>
              <a:buFont typeface="Calibri" panose="020F0502020204030204" pitchFamily="34" charset="0"/>
              <a:buChar char="⁻"/>
            </a:pPr>
            <a:r>
              <a:rPr lang="he-IL" sz="1400" dirty="0">
                <a:solidFill>
                  <a:schemeClr val="tx2"/>
                </a:solidFill>
              </a:rPr>
              <a:t>מפעילים שיקול דעת:</a:t>
            </a:r>
            <a:r>
              <a:rPr lang="en-US" sz="1400" dirty="0">
                <a:solidFill>
                  <a:schemeClr val="tx2"/>
                </a:solidFill>
              </a:rPr>
              <a:t> </a:t>
            </a:r>
            <a:r>
              <a:rPr lang="he-IL" sz="1400" dirty="0">
                <a:solidFill>
                  <a:schemeClr val="tx2"/>
                </a:solidFill>
              </a:rPr>
              <a:t>38% נמנעו משימוש באתר, רשת או טכנולוגיה מחשש לפגיע בפרטיות</a:t>
            </a:r>
          </a:p>
          <a:p>
            <a:pPr marL="285750" indent="-285750">
              <a:lnSpc>
                <a:spcPct val="150000"/>
              </a:lnSpc>
              <a:buFont typeface="Calibri" panose="020F0502020204030204" pitchFamily="34" charset="0"/>
              <a:buChar char="⁻"/>
            </a:pPr>
            <a:r>
              <a:rPr lang="he-IL" sz="1400" dirty="0">
                <a:solidFill>
                  <a:schemeClr val="tx2"/>
                </a:solidFill>
              </a:rPr>
              <a:t>כשלושה רבעים מבצעים פעולות לשמירה על פרטיות (בעיקר אי-מסירה של מידע לא נחוץ)</a:t>
            </a:r>
            <a:br>
              <a:rPr lang="he-IL" sz="1400" dirty="0">
                <a:solidFill>
                  <a:schemeClr val="tx2"/>
                </a:solidFill>
              </a:rPr>
            </a:br>
            <a:endParaRPr lang="he-IL" sz="1400" dirty="0">
              <a:solidFill>
                <a:schemeClr val="tx2"/>
              </a:solidFill>
            </a:endParaRPr>
          </a:p>
        </p:txBody>
      </p:sp>
      <p:sp>
        <p:nvSpPr>
          <p:cNvPr id="26" name="TextBox 25">
            <a:extLst>
              <a:ext uri="{FF2B5EF4-FFF2-40B4-BE49-F238E27FC236}">
                <a16:creationId xmlns:a16="http://schemas.microsoft.com/office/drawing/2014/main" xmlns="" id="{C88EABD3-7059-46E2-9925-AC377E061E2A}"/>
              </a:ext>
            </a:extLst>
          </p:cNvPr>
          <p:cNvSpPr txBox="1"/>
          <p:nvPr/>
        </p:nvSpPr>
        <p:spPr>
          <a:xfrm>
            <a:off x="11730335" y="2557906"/>
            <a:ext cx="461665" cy="4104150"/>
          </a:xfrm>
          <a:prstGeom prst="rect">
            <a:avLst/>
          </a:prstGeom>
          <a:noFill/>
        </p:spPr>
        <p:txBody>
          <a:bodyPr vert="vert" wrap="square" rtlCol="1">
            <a:spAutoFit/>
          </a:bodyPr>
          <a:lstStyle/>
          <a:p>
            <a:pPr algn="ctr"/>
            <a:r>
              <a:rPr lang="he-IL" dirty="0">
                <a:solidFill>
                  <a:srgbClr val="002060"/>
                </a:solidFill>
              </a:rPr>
              <a:t>התנהגות מונעת</a:t>
            </a:r>
          </a:p>
        </p:txBody>
      </p:sp>
      <p:sp>
        <p:nvSpPr>
          <p:cNvPr id="27" name="מלבן 26">
            <a:extLst>
              <a:ext uri="{FF2B5EF4-FFF2-40B4-BE49-F238E27FC236}">
                <a16:creationId xmlns:a16="http://schemas.microsoft.com/office/drawing/2014/main" xmlns="" id="{08FD28BC-400C-4FFE-9110-DD706A08801B}"/>
              </a:ext>
            </a:extLst>
          </p:cNvPr>
          <p:cNvSpPr/>
          <p:nvPr/>
        </p:nvSpPr>
        <p:spPr>
          <a:xfrm>
            <a:off x="329642" y="2557906"/>
            <a:ext cx="2567631" cy="410415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285750" indent="-285750">
              <a:lnSpc>
                <a:spcPct val="150000"/>
              </a:lnSpc>
              <a:buFont typeface="Calibri" panose="020F0502020204030204" pitchFamily="34" charset="0"/>
              <a:buChar char="⁻"/>
            </a:pPr>
            <a:r>
              <a:rPr lang="he-IL" sz="1400" dirty="0">
                <a:solidFill>
                  <a:schemeClr val="tx2"/>
                </a:solidFill>
              </a:rPr>
              <a:t>עניין בקבלת מידע מכווין בנושא הגנה. ערוצים מועדפים למידע: אינטרנט, הכוונה ברישום לאפליקציות וסרטוני הסברה</a:t>
            </a:r>
          </a:p>
        </p:txBody>
      </p:sp>
    </p:spTree>
    <p:extLst>
      <p:ext uri="{BB962C8B-B14F-4D97-AF65-F5344CB8AC3E}">
        <p14:creationId xmlns:p14="http://schemas.microsoft.com/office/powerpoint/2010/main" val="5470222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6EAD3B"/>
        </a:solidFill>
        <a:effectLst/>
      </p:bgPr>
    </p:bg>
    <p:spTree>
      <p:nvGrpSpPr>
        <p:cNvPr id="1" name=""/>
        <p:cNvGrpSpPr/>
        <p:nvPr/>
      </p:nvGrpSpPr>
      <p:grpSpPr>
        <a:xfrm>
          <a:off x="0" y="0"/>
          <a:ext cx="0" cy="0"/>
          <a:chOff x="0" y="0"/>
          <a:chExt cx="0" cy="0"/>
        </a:xfrm>
      </p:grpSpPr>
      <p:sp>
        <p:nvSpPr>
          <p:cNvPr id="3" name="מלבן 2">
            <a:extLst>
              <a:ext uri="{FF2B5EF4-FFF2-40B4-BE49-F238E27FC236}">
                <a16:creationId xmlns:a16="http://schemas.microsoft.com/office/drawing/2014/main" xmlns="" id="{EFB14E9A-47BA-4BE6-AF15-3C05F1E65035}"/>
              </a:ext>
            </a:extLst>
          </p:cNvPr>
          <p:cNvSpPr/>
          <p:nvPr/>
        </p:nvSpPr>
        <p:spPr>
          <a:xfrm>
            <a:off x="7576457" y="3940629"/>
            <a:ext cx="3686629" cy="14659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he-IL" sz="4000" b="1" dirty="0">
                <a:solidFill>
                  <a:schemeClr val="bg1"/>
                </a:solidFill>
              </a:rPr>
              <a:t>בהצלחה!</a:t>
            </a:r>
          </a:p>
        </p:txBody>
      </p:sp>
    </p:spTree>
    <p:extLst>
      <p:ext uri="{BB962C8B-B14F-4D97-AF65-F5344CB8AC3E}">
        <p14:creationId xmlns:p14="http://schemas.microsoft.com/office/powerpoint/2010/main" val="3110014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כותרת 2">
            <a:extLst>
              <a:ext uri="{FF2B5EF4-FFF2-40B4-BE49-F238E27FC236}">
                <a16:creationId xmlns:a16="http://schemas.microsoft.com/office/drawing/2014/main" xmlns="" id="{9F2AB47E-F521-49F9-A224-35193FB93277}"/>
              </a:ext>
            </a:extLst>
          </p:cNvPr>
          <p:cNvSpPr>
            <a:spLocks noGrp="1"/>
          </p:cNvSpPr>
          <p:nvPr>
            <p:ph type="title"/>
          </p:nvPr>
        </p:nvSpPr>
        <p:spPr>
          <a:xfrm>
            <a:off x="1275983" y="491360"/>
            <a:ext cx="10515600" cy="711199"/>
          </a:xfrm>
        </p:spPr>
        <p:txBody>
          <a:bodyPr>
            <a:normAutofit/>
          </a:bodyPr>
          <a:lstStyle/>
          <a:p>
            <a:r>
              <a:rPr lang="he-IL" sz="3200" dirty="0">
                <a:solidFill>
                  <a:schemeClr val="tx2"/>
                </a:solidFill>
              </a:rPr>
              <a:t>רקע, מטרות ומתודולוגיה</a:t>
            </a:r>
          </a:p>
        </p:txBody>
      </p:sp>
      <p:sp>
        <p:nvSpPr>
          <p:cNvPr id="6146" name="מציין מיקום של מספר שקופית 3"/>
          <p:cNvSpPr>
            <a:spLocks noGrp="1"/>
          </p:cNvSpPr>
          <p:nvPr>
            <p:ph type="sldNum" sz="quarter" idx="4294967295"/>
          </p:nvPr>
        </p:nvSpPr>
        <p:spPr>
          <a:xfrm>
            <a:off x="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95F79532-BF61-4251-8733-AF9887638FAB}" type="slidenum">
              <a:rPr lang="he-IL" altLang="he-IL" sz="1000">
                <a:solidFill>
                  <a:srgbClr val="003366"/>
                </a:solidFill>
              </a:rPr>
              <a:pPr/>
              <a:t>4</a:t>
            </a:fld>
            <a:endParaRPr lang="en-US" altLang="he-IL" sz="1000" dirty="0">
              <a:solidFill>
                <a:srgbClr val="003366"/>
              </a:solidFill>
            </a:endParaRPr>
          </a:p>
        </p:txBody>
      </p:sp>
      <p:sp>
        <p:nvSpPr>
          <p:cNvPr id="2" name="מלבן 1"/>
          <p:cNvSpPr/>
          <p:nvPr/>
        </p:nvSpPr>
        <p:spPr>
          <a:xfrm>
            <a:off x="1893455" y="1453421"/>
            <a:ext cx="9460345" cy="4401205"/>
          </a:xfrm>
          <a:prstGeom prst="rect">
            <a:avLst/>
          </a:prstGeom>
        </p:spPr>
        <p:txBody>
          <a:bodyPr wrap="square">
            <a:spAutoFit/>
          </a:bodyPr>
          <a:lstStyle/>
          <a:p>
            <a:pPr>
              <a:defRPr/>
            </a:pPr>
            <a:r>
              <a:rPr lang="he-IL" sz="1400" b="1" dirty="0">
                <a:solidFill>
                  <a:schemeClr val="tx2"/>
                </a:solidFill>
              </a:rPr>
              <a:t>רקע</a:t>
            </a:r>
          </a:p>
          <a:p>
            <a:pPr>
              <a:defRPr/>
            </a:pPr>
            <a:r>
              <a:rPr lang="he-IL" sz="1400" dirty="0">
                <a:solidFill>
                  <a:schemeClr val="tx2"/>
                </a:solidFill>
              </a:rPr>
              <a:t>הרשות להגנת הפרטיות היא הרגולטור הפועל להגנה על זכות היסוד לפרטיות ולהגנת מידע אישי בישראל, מתוקף חוק הגנת הפרטיות בישראל. הרשות מופקדת על הגנת המידע האישי במאגרי מידע דיגיטליים ועל ביצורה של הזכות לפרטיות. הרשות מעוניינת להבין את התנהלות משתמשי הקצה (הגולשים) – עד כמה הם מודעים לסכנות וכיצד הפרט פועל על מנת למזער אותן.</a:t>
            </a:r>
          </a:p>
          <a:p>
            <a:pPr>
              <a:buClr>
                <a:srgbClr val="003366"/>
              </a:buClr>
              <a:defRPr/>
            </a:pPr>
            <a:endParaRPr lang="he-IL" sz="1400" dirty="0">
              <a:solidFill>
                <a:schemeClr val="tx2"/>
              </a:solidFill>
            </a:endParaRPr>
          </a:p>
          <a:p>
            <a:pPr>
              <a:defRPr/>
            </a:pPr>
            <a:r>
              <a:rPr lang="he-IL" sz="1400" b="1" dirty="0">
                <a:solidFill>
                  <a:schemeClr val="tx2"/>
                </a:solidFill>
              </a:rPr>
              <a:t>מטרת המחקר</a:t>
            </a:r>
          </a:p>
          <a:p>
            <a:pPr marL="285750" indent="-285750">
              <a:buFont typeface="Wingdings" panose="05000000000000000000" pitchFamily="2" charset="2"/>
              <a:buChar char="§"/>
              <a:defRPr/>
            </a:pPr>
            <a:r>
              <a:rPr lang="he-IL" sz="1400" dirty="0">
                <a:solidFill>
                  <a:schemeClr val="tx2"/>
                </a:solidFill>
              </a:rPr>
              <a:t>הבנת רמת הידע הקיימת אצל הציבור בכל הקשור לפרטיות באינטרנט ובאפליקציות</a:t>
            </a:r>
          </a:p>
          <a:p>
            <a:pPr marL="285750" indent="-285750">
              <a:buFont typeface="Wingdings" panose="05000000000000000000" pitchFamily="2" charset="2"/>
              <a:buChar char="§"/>
              <a:defRPr/>
            </a:pPr>
            <a:r>
              <a:rPr lang="he-IL" sz="1400" dirty="0">
                <a:solidFill>
                  <a:schemeClr val="tx2"/>
                </a:solidFill>
              </a:rPr>
              <a:t>מיפוי התנהגות הציבור בפועל בכל הקשור לשמירת פרטיות בגלישה באינטרנט ובאפליקציות</a:t>
            </a:r>
          </a:p>
          <a:p>
            <a:pPr>
              <a:defRPr/>
            </a:pPr>
            <a:endParaRPr lang="he-IL" sz="1400" dirty="0">
              <a:solidFill>
                <a:schemeClr val="tx2"/>
              </a:solidFill>
            </a:endParaRPr>
          </a:p>
          <a:p>
            <a:pPr>
              <a:defRPr/>
            </a:pPr>
            <a:r>
              <a:rPr lang="he-IL" sz="1400" b="1" dirty="0">
                <a:solidFill>
                  <a:schemeClr val="tx2"/>
                </a:solidFill>
              </a:rPr>
              <a:t>מדגם</a:t>
            </a:r>
            <a:r>
              <a:rPr lang="en-US" sz="1400" b="1" dirty="0">
                <a:solidFill>
                  <a:schemeClr val="tx2"/>
                </a:solidFill>
              </a:rPr>
              <a:t> </a:t>
            </a:r>
            <a:endParaRPr lang="he-IL" sz="1400" b="1" dirty="0">
              <a:solidFill>
                <a:schemeClr val="tx2"/>
              </a:solidFill>
            </a:endParaRPr>
          </a:p>
          <a:p>
            <a:pPr>
              <a:buClr>
                <a:srgbClr val="003366"/>
              </a:buClr>
              <a:defRPr/>
            </a:pPr>
            <a:r>
              <a:rPr lang="he-IL" sz="1400" dirty="0">
                <a:solidFill>
                  <a:schemeClr val="tx2"/>
                </a:solidFill>
              </a:rPr>
              <a:t>803 גברים ונשים בגילאי 14+ במדגם ארצי מייצג*, על פי החלוקה הבאה:</a:t>
            </a:r>
          </a:p>
          <a:p>
            <a:pPr>
              <a:buClr>
                <a:srgbClr val="003366"/>
              </a:buClr>
              <a:defRPr/>
            </a:pPr>
            <a:endParaRPr lang="he-IL" sz="1400" dirty="0">
              <a:solidFill>
                <a:schemeClr val="tx2"/>
              </a:solidFill>
            </a:endParaRPr>
          </a:p>
          <a:p>
            <a:pPr>
              <a:buClr>
                <a:srgbClr val="003366"/>
              </a:buClr>
              <a:defRPr/>
            </a:pPr>
            <a:r>
              <a:rPr lang="he-IL" sz="1400" dirty="0">
                <a:solidFill>
                  <a:schemeClr val="tx2"/>
                </a:solidFill>
              </a:rPr>
              <a:t>641 מרואיינים יהודים בגילאי 14+</a:t>
            </a:r>
          </a:p>
          <a:p>
            <a:pPr>
              <a:buClr>
                <a:srgbClr val="003366"/>
              </a:buClr>
              <a:defRPr/>
            </a:pPr>
            <a:r>
              <a:rPr lang="he-IL" sz="1400" dirty="0">
                <a:solidFill>
                  <a:schemeClr val="tx2"/>
                </a:solidFill>
              </a:rPr>
              <a:t>142 מרואיינים ערבים בגילאי 18+</a:t>
            </a:r>
          </a:p>
          <a:p>
            <a:pPr>
              <a:buClr>
                <a:srgbClr val="003366"/>
              </a:buClr>
              <a:defRPr/>
            </a:pPr>
            <a:endParaRPr lang="he-IL" sz="1400" dirty="0">
              <a:solidFill>
                <a:schemeClr val="tx2"/>
              </a:solidFill>
            </a:endParaRPr>
          </a:p>
          <a:p>
            <a:pPr>
              <a:buClr>
                <a:srgbClr val="003366"/>
              </a:buClr>
              <a:defRPr/>
            </a:pPr>
            <a:r>
              <a:rPr lang="he-IL" sz="1400" b="1" dirty="0">
                <a:solidFill>
                  <a:schemeClr val="tx2"/>
                </a:solidFill>
              </a:rPr>
              <a:t>מתודולוגיה</a:t>
            </a:r>
          </a:p>
          <a:p>
            <a:pPr>
              <a:buClr>
                <a:srgbClr val="003366"/>
              </a:buClr>
              <a:defRPr/>
            </a:pPr>
            <a:r>
              <a:rPr lang="he-IL" altLang="he-IL" sz="1400" dirty="0">
                <a:solidFill>
                  <a:schemeClr val="tx2"/>
                </a:solidFill>
              </a:rPr>
              <a:t>באמצעות פאנל אינטרנטי.</a:t>
            </a:r>
          </a:p>
          <a:p>
            <a:pPr>
              <a:buClr>
                <a:srgbClr val="003366"/>
              </a:buClr>
              <a:defRPr/>
            </a:pPr>
            <a:endParaRPr lang="he-IL" sz="1400" dirty="0">
              <a:solidFill>
                <a:schemeClr val="tx2"/>
              </a:solidFill>
            </a:endParaRPr>
          </a:p>
          <a:p>
            <a:pPr>
              <a:buClr>
                <a:srgbClr val="003366"/>
              </a:buClr>
              <a:defRPr/>
            </a:pPr>
            <a:r>
              <a:rPr lang="he-IL" sz="1400" b="1" dirty="0">
                <a:solidFill>
                  <a:schemeClr val="tx2"/>
                </a:solidFill>
              </a:rPr>
              <a:t>מועד המחקר</a:t>
            </a:r>
          </a:p>
          <a:p>
            <a:pPr>
              <a:buClr>
                <a:srgbClr val="003366"/>
              </a:buClr>
              <a:defRPr/>
            </a:pPr>
            <a:r>
              <a:rPr lang="he-IL" sz="1400" dirty="0">
                <a:solidFill>
                  <a:schemeClr val="tx2"/>
                </a:solidFill>
              </a:rPr>
              <a:t>ינואר 2019.</a:t>
            </a:r>
          </a:p>
        </p:txBody>
      </p:sp>
      <p:grpSp>
        <p:nvGrpSpPr>
          <p:cNvPr id="23" name="קבוצה 22">
            <a:extLst>
              <a:ext uri="{FF2B5EF4-FFF2-40B4-BE49-F238E27FC236}">
                <a16:creationId xmlns:a16="http://schemas.microsoft.com/office/drawing/2014/main" xmlns="" id="{1E1EDBC7-35A5-4E0B-8EB4-741EC8F56152}"/>
              </a:ext>
            </a:extLst>
          </p:cNvPr>
          <p:cNvGrpSpPr/>
          <p:nvPr/>
        </p:nvGrpSpPr>
        <p:grpSpPr>
          <a:xfrm>
            <a:off x="11353800" y="4693445"/>
            <a:ext cx="515566" cy="515566"/>
            <a:chOff x="11353800" y="4173166"/>
            <a:chExt cx="515566" cy="515566"/>
          </a:xfrm>
        </p:grpSpPr>
        <p:sp>
          <p:nvSpPr>
            <p:cNvPr id="4" name="מלבן: פינות מעוגלות 3">
              <a:extLst>
                <a:ext uri="{FF2B5EF4-FFF2-40B4-BE49-F238E27FC236}">
                  <a16:creationId xmlns:a16="http://schemas.microsoft.com/office/drawing/2014/main" xmlns="" id="{DFDEAC0F-3DD2-4111-83B3-91D3300209CE}"/>
                </a:ext>
              </a:extLst>
            </p:cNvPr>
            <p:cNvSpPr/>
            <p:nvPr/>
          </p:nvSpPr>
          <p:spPr>
            <a:xfrm>
              <a:off x="11353800" y="4173166"/>
              <a:ext cx="515566" cy="515566"/>
            </a:xfrm>
            <a:prstGeom prst="roundRect">
              <a:avLst/>
            </a:prstGeom>
            <a:solidFill>
              <a:srgbClr val="6EAD3B"/>
            </a:solidFill>
            <a:ln>
              <a:solidFill>
                <a:srgbClr val="6EAD3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6" name="תמונה 5">
              <a:extLst>
                <a:ext uri="{FF2B5EF4-FFF2-40B4-BE49-F238E27FC236}">
                  <a16:creationId xmlns:a16="http://schemas.microsoft.com/office/drawing/2014/main" xmlns="" id="{B18F3555-E459-439E-92A5-0F49CC864B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31583" y="4250949"/>
              <a:ext cx="360000" cy="360000"/>
            </a:xfrm>
            <a:prstGeom prst="rect">
              <a:avLst/>
            </a:prstGeom>
          </p:spPr>
        </p:pic>
      </p:grpSp>
      <p:grpSp>
        <p:nvGrpSpPr>
          <p:cNvPr id="22" name="קבוצה 21">
            <a:extLst>
              <a:ext uri="{FF2B5EF4-FFF2-40B4-BE49-F238E27FC236}">
                <a16:creationId xmlns:a16="http://schemas.microsoft.com/office/drawing/2014/main" xmlns="" id="{5A81CD4F-D051-4C3C-9FA9-88844A9C87A7}"/>
              </a:ext>
            </a:extLst>
          </p:cNvPr>
          <p:cNvGrpSpPr/>
          <p:nvPr/>
        </p:nvGrpSpPr>
        <p:grpSpPr>
          <a:xfrm>
            <a:off x="11353800" y="3872834"/>
            <a:ext cx="515566" cy="515566"/>
            <a:chOff x="11353800" y="3483726"/>
            <a:chExt cx="515566" cy="515566"/>
          </a:xfrm>
        </p:grpSpPr>
        <p:sp>
          <p:nvSpPr>
            <p:cNvPr id="9" name="מלבן: פינות מעוגלות 8">
              <a:extLst>
                <a:ext uri="{FF2B5EF4-FFF2-40B4-BE49-F238E27FC236}">
                  <a16:creationId xmlns:a16="http://schemas.microsoft.com/office/drawing/2014/main" xmlns="" id="{E8E92BEE-919F-4A33-BD0E-5358F8BB814B}"/>
                </a:ext>
              </a:extLst>
            </p:cNvPr>
            <p:cNvSpPr/>
            <p:nvPr/>
          </p:nvSpPr>
          <p:spPr>
            <a:xfrm>
              <a:off x="11353800" y="3483726"/>
              <a:ext cx="515566" cy="515566"/>
            </a:xfrm>
            <a:prstGeom prst="roundRect">
              <a:avLst/>
            </a:prstGeom>
            <a:solidFill>
              <a:srgbClr val="6EAD3B"/>
            </a:solidFill>
            <a:ln>
              <a:solidFill>
                <a:srgbClr val="6EAD3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he-IL" dirty="0"/>
            </a:p>
          </p:txBody>
        </p:sp>
        <p:pic>
          <p:nvPicPr>
            <p:cNvPr id="10" name="תמונה 9">
              <a:extLst>
                <a:ext uri="{FF2B5EF4-FFF2-40B4-BE49-F238E27FC236}">
                  <a16:creationId xmlns:a16="http://schemas.microsoft.com/office/drawing/2014/main" xmlns="" id="{B689F5A4-10C1-4E9D-9F2C-C26C956667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1583" y="3561509"/>
              <a:ext cx="360000" cy="360000"/>
            </a:xfrm>
            <a:prstGeom prst="rect">
              <a:avLst/>
            </a:prstGeom>
          </p:spPr>
        </p:pic>
      </p:grpSp>
      <p:grpSp>
        <p:nvGrpSpPr>
          <p:cNvPr id="21" name="קבוצה 20">
            <a:extLst>
              <a:ext uri="{FF2B5EF4-FFF2-40B4-BE49-F238E27FC236}">
                <a16:creationId xmlns:a16="http://schemas.microsoft.com/office/drawing/2014/main" xmlns="" id="{1F6C84EE-D123-40BB-BA1C-0364CAB8E256}"/>
              </a:ext>
            </a:extLst>
          </p:cNvPr>
          <p:cNvGrpSpPr/>
          <p:nvPr/>
        </p:nvGrpSpPr>
        <p:grpSpPr>
          <a:xfrm>
            <a:off x="11353800" y="2516392"/>
            <a:ext cx="515566" cy="515566"/>
            <a:chOff x="11353800" y="2701223"/>
            <a:chExt cx="515566" cy="515566"/>
          </a:xfrm>
        </p:grpSpPr>
        <p:sp>
          <p:nvSpPr>
            <p:cNvPr id="12" name="מלבן: פינות מעוגלות 11">
              <a:extLst>
                <a:ext uri="{FF2B5EF4-FFF2-40B4-BE49-F238E27FC236}">
                  <a16:creationId xmlns:a16="http://schemas.microsoft.com/office/drawing/2014/main" xmlns="" id="{4423765D-6A48-4313-9CCE-0259A2C48797}"/>
                </a:ext>
              </a:extLst>
            </p:cNvPr>
            <p:cNvSpPr/>
            <p:nvPr/>
          </p:nvSpPr>
          <p:spPr>
            <a:xfrm>
              <a:off x="11353800" y="2701223"/>
              <a:ext cx="515566" cy="515566"/>
            </a:xfrm>
            <a:prstGeom prst="roundRect">
              <a:avLst/>
            </a:prstGeom>
            <a:solidFill>
              <a:srgbClr val="6EAD3B"/>
            </a:solidFill>
            <a:ln>
              <a:solidFill>
                <a:srgbClr val="6EAD3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he-IL" dirty="0"/>
            </a:p>
          </p:txBody>
        </p:sp>
        <p:pic>
          <p:nvPicPr>
            <p:cNvPr id="13" name="תמונה 12">
              <a:extLst>
                <a:ext uri="{FF2B5EF4-FFF2-40B4-BE49-F238E27FC236}">
                  <a16:creationId xmlns:a16="http://schemas.microsoft.com/office/drawing/2014/main" xmlns="" id="{7CF70977-7FAA-4E83-BFDE-CABC0AE617E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57705" y="2779006"/>
              <a:ext cx="360000" cy="360000"/>
            </a:xfrm>
            <a:prstGeom prst="rect">
              <a:avLst/>
            </a:prstGeom>
          </p:spPr>
        </p:pic>
      </p:grpSp>
      <p:grpSp>
        <p:nvGrpSpPr>
          <p:cNvPr id="24" name="קבוצה 23">
            <a:extLst>
              <a:ext uri="{FF2B5EF4-FFF2-40B4-BE49-F238E27FC236}">
                <a16:creationId xmlns:a16="http://schemas.microsoft.com/office/drawing/2014/main" xmlns="" id="{1FF316EA-71B2-4993-9C31-52802C8E33A1}"/>
              </a:ext>
            </a:extLst>
          </p:cNvPr>
          <p:cNvGrpSpPr/>
          <p:nvPr/>
        </p:nvGrpSpPr>
        <p:grpSpPr>
          <a:xfrm>
            <a:off x="11353800" y="5338447"/>
            <a:ext cx="515566" cy="515566"/>
            <a:chOff x="11353800" y="4882334"/>
            <a:chExt cx="515566" cy="515566"/>
          </a:xfrm>
        </p:grpSpPr>
        <p:sp>
          <p:nvSpPr>
            <p:cNvPr id="16" name="מלבן: פינות מעוגלות 15">
              <a:extLst>
                <a:ext uri="{FF2B5EF4-FFF2-40B4-BE49-F238E27FC236}">
                  <a16:creationId xmlns:a16="http://schemas.microsoft.com/office/drawing/2014/main" xmlns="" id="{2BA1C728-4E39-4FD2-8EA5-8FE50CFAE362}"/>
                </a:ext>
              </a:extLst>
            </p:cNvPr>
            <p:cNvSpPr/>
            <p:nvPr/>
          </p:nvSpPr>
          <p:spPr>
            <a:xfrm>
              <a:off x="11353800" y="4882334"/>
              <a:ext cx="515566" cy="515566"/>
            </a:xfrm>
            <a:prstGeom prst="roundRect">
              <a:avLst/>
            </a:prstGeom>
            <a:solidFill>
              <a:srgbClr val="6EAD3B"/>
            </a:solidFill>
            <a:ln>
              <a:solidFill>
                <a:srgbClr val="6EAD3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he-IL" dirty="0"/>
            </a:p>
          </p:txBody>
        </p:sp>
        <p:pic>
          <p:nvPicPr>
            <p:cNvPr id="17" name="תמונה 16">
              <a:extLst>
                <a:ext uri="{FF2B5EF4-FFF2-40B4-BE49-F238E27FC236}">
                  <a16:creationId xmlns:a16="http://schemas.microsoft.com/office/drawing/2014/main" xmlns="" id="{A8ED2A9C-5E74-41DA-BFE0-640DB057F58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31583" y="4964692"/>
              <a:ext cx="360000" cy="360000"/>
            </a:xfrm>
            <a:prstGeom prst="rect">
              <a:avLst/>
            </a:prstGeom>
          </p:spPr>
        </p:pic>
      </p:grpSp>
      <p:grpSp>
        <p:nvGrpSpPr>
          <p:cNvPr id="20" name="קבוצה 19">
            <a:extLst>
              <a:ext uri="{FF2B5EF4-FFF2-40B4-BE49-F238E27FC236}">
                <a16:creationId xmlns:a16="http://schemas.microsoft.com/office/drawing/2014/main" xmlns="" id="{CC8B0E63-44EA-4FD4-A266-AD7C528FD9A5}"/>
              </a:ext>
            </a:extLst>
          </p:cNvPr>
          <p:cNvGrpSpPr/>
          <p:nvPr/>
        </p:nvGrpSpPr>
        <p:grpSpPr>
          <a:xfrm>
            <a:off x="11353800" y="1669498"/>
            <a:ext cx="515566" cy="515566"/>
            <a:chOff x="11353800" y="1533308"/>
            <a:chExt cx="515566" cy="515566"/>
          </a:xfrm>
        </p:grpSpPr>
        <p:sp>
          <p:nvSpPr>
            <p:cNvPr id="15" name="מלבן: פינות מעוגלות 14">
              <a:extLst>
                <a:ext uri="{FF2B5EF4-FFF2-40B4-BE49-F238E27FC236}">
                  <a16:creationId xmlns:a16="http://schemas.microsoft.com/office/drawing/2014/main" xmlns="" id="{E2D544A4-226F-4330-866C-546A7777F0FE}"/>
                </a:ext>
              </a:extLst>
            </p:cNvPr>
            <p:cNvSpPr/>
            <p:nvPr/>
          </p:nvSpPr>
          <p:spPr>
            <a:xfrm>
              <a:off x="11353800" y="1533308"/>
              <a:ext cx="515566" cy="515566"/>
            </a:xfrm>
            <a:prstGeom prst="roundRect">
              <a:avLst/>
            </a:prstGeom>
            <a:solidFill>
              <a:srgbClr val="6EAD3B"/>
            </a:solidFill>
            <a:ln>
              <a:solidFill>
                <a:srgbClr val="6EAD3B"/>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he-IL" dirty="0"/>
            </a:p>
          </p:txBody>
        </p:sp>
        <p:pic>
          <p:nvPicPr>
            <p:cNvPr id="19" name="תמונה 18">
              <a:extLst>
                <a:ext uri="{FF2B5EF4-FFF2-40B4-BE49-F238E27FC236}">
                  <a16:creationId xmlns:a16="http://schemas.microsoft.com/office/drawing/2014/main" xmlns="" id="{05B5E87F-46E0-4BFB-84CC-5883EAE641E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31583" y="1622887"/>
              <a:ext cx="360000" cy="360000"/>
            </a:xfrm>
            <a:prstGeom prst="rect">
              <a:avLst/>
            </a:prstGeom>
          </p:spPr>
        </p:pic>
      </p:grpSp>
      <p:cxnSp>
        <p:nvCxnSpPr>
          <p:cNvPr id="26" name="מחבר ישר 25">
            <a:extLst>
              <a:ext uri="{FF2B5EF4-FFF2-40B4-BE49-F238E27FC236}">
                <a16:creationId xmlns:a16="http://schemas.microsoft.com/office/drawing/2014/main" xmlns="" id="{5FC98DBD-9562-4973-BA93-120C4A6E0480}"/>
              </a:ext>
            </a:extLst>
          </p:cNvPr>
          <p:cNvCxnSpPr/>
          <p:nvPr/>
        </p:nvCxnSpPr>
        <p:spPr>
          <a:xfrm flipH="1">
            <a:off x="2033047" y="2402733"/>
            <a:ext cx="9792000" cy="0"/>
          </a:xfrm>
          <a:prstGeom prst="line">
            <a:avLst/>
          </a:prstGeom>
          <a:ln>
            <a:solidFill>
              <a:srgbClr val="6EAD3B"/>
            </a:solidFill>
          </a:ln>
        </p:spPr>
        <p:style>
          <a:lnRef idx="1">
            <a:schemeClr val="accent1"/>
          </a:lnRef>
          <a:fillRef idx="0">
            <a:schemeClr val="accent1"/>
          </a:fillRef>
          <a:effectRef idx="0">
            <a:schemeClr val="accent1"/>
          </a:effectRef>
          <a:fontRef idx="minor">
            <a:schemeClr val="tx1"/>
          </a:fontRef>
        </p:style>
      </p:cxnSp>
      <p:cxnSp>
        <p:nvCxnSpPr>
          <p:cNvPr id="28" name="מחבר ישר 27">
            <a:extLst>
              <a:ext uri="{FF2B5EF4-FFF2-40B4-BE49-F238E27FC236}">
                <a16:creationId xmlns:a16="http://schemas.microsoft.com/office/drawing/2014/main" xmlns="" id="{FF497B6C-5BA9-45B2-AE83-F66242BB188B}"/>
              </a:ext>
            </a:extLst>
          </p:cNvPr>
          <p:cNvCxnSpPr/>
          <p:nvPr/>
        </p:nvCxnSpPr>
        <p:spPr>
          <a:xfrm flipH="1">
            <a:off x="2033047" y="3162713"/>
            <a:ext cx="9792000" cy="0"/>
          </a:xfrm>
          <a:prstGeom prst="line">
            <a:avLst/>
          </a:prstGeom>
          <a:ln>
            <a:solidFill>
              <a:srgbClr val="6EAD3B"/>
            </a:solidFill>
          </a:ln>
        </p:spPr>
        <p:style>
          <a:lnRef idx="1">
            <a:schemeClr val="accent1"/>
          </a:lnRef>
          <a:fillRef idx="0">
            <a:schemeClr val="accent1"/>
          </a:fillRef>
          <a:effectRef idx="0">
            <a:schemeClr val="accent1"/>
          </a:effectRef>
          <a:fontRef idx="minor">
            <a:schemeClr val="tx1"/>
          </a:fontRef>
        </p:style>
      </p:cxnSp>
      <p:cxnSp>
        <p:nvCxnSpPr>
          <p:cNvPr id="29" name="מחבר ישר 28">
            <a:extLst>
              <a:ext uri="{FF2B5EF4-FFF2-40B4-BE49-F238E27FC236}">
                <a16:creationId xmlns:a16="http://schemas.microsoft.com/office/drawing/2014/main" xmlns="" id="{EED22C63-44EC-413F-A77D-C9F37F56286C}"/>
              </a:ext>
            </a:extLst>
          </p:cNvPr>
          <p:cNvCxnSpPr/>
          <p:nvPr/>
        </p:nvCxnSpPr>
        <p:spPr>
          <a:xfrm flipH="1">
            <a:off x="2033047" y="4633358"/>
            <a:ext cx="9792000" cy="0"/>
          </a:xfrm>
          <a:prstGeom prst="line">
            <a:avLst/>
          </a:prstGeom>
          <a:ln>
            <a:solidFill>
              <a:srgbClr val="6EAD3B"/>
            </a:solidFill>
          </a:ln>
        </p:spPr>
        <p:style>
          <a:lnRef idx="1">
            <a:schemeClr val="accent1"/>
          </a:lnRef>
          <a:fillRef idx="0">
            <a:schemeClr val="accent1"/>
          </a:fillRef>
          <a:effectRef idx="0">
            <a:schemeClr val="accent1"/>
          </a:effectRef>
          <a:fontRef idx="minor">
            <a:schemeClr val="tx1"/>
          </a:fontRef>
        </p:style>
      </p:cxnSp>
      <p:cxnSp>
        <p:nvCxnSpPr>
          <p:cNvPr id="30" name="מחבר ישר 29">
            <a:extLst>
              <a:ext uri="{FF2B5EF4-FFF2-40B4-BE49-F238E27FC236}">
                <a16:creationId xmlns:a16="http://schemas.microsoft.com/office/drawing/2014/main" xmlns="" id="{1028BE2A-75F3-44B8-80E5-4A68FC2D401B}"/>
              </a:ext>
            </a:extLst>
          </p:cNvPr>
          <p:cNvCxnSpPr/>
          <p:nvPr/>
        </p:nvCxnSpPr>
        <p:spPr>
          <a:xfrm flipH="1">
            <a:off x="2033047" y="5270595"/>
            <a:ext cx="9792000" cy="0"/>
          </a:xfrm>
          <a:prstGeom prst="line">
            <a:avLst/>
          </a:prstGeom>
          <a:ln>
            <a:solidFill>
              <a:srgbClr val="6EAD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03209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מציין מיקום של מספר שקופית 3"/>
          <p:cNvSpPr>
            <a:spLocks noGrp="1"/>
          </p:cNvSpPr>
          <p:nvPr>
            <p:ph type="sldNum" sz="quarter" idx="4294967295"/>
          </p:nvPr>
        </p:nvSpPr>
        <p:spPr>
          <a:xfrm>
            <a:off x="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73FD4C4F-5DBF-4E87-A567-1AA9FCE4F0DD}" type="slidenum">
              <a:rPr lang="he-IL" altLang="he-IL" sz="1000">
                <a:solidFill>
                  <a:srgbClr val="003366"/>
                </a:solidFill>
              </a:rPr>
              <a:pPr/>
              <a:t>5</a:t>
            </a:fld>
            <a:endParaRPr lang="en-US" altLang="he-IL" sz="1000">
              <a:solidFill>
                <a:srgbClr val="003366"/>
              </a:solidFill>
            </a:endParaRPr>
          </a:p>
        </p:txBody>
      </p:sp>
      <p:sp>
        <p:nvSpPr>
          <p:cNvPr id="7" name="AutoShape 7"/>
          <p:cNvSpPr>
            <a:spLocks noChangeArrowheads="1"/>
          </p:cNvSpPr>
          <p:nvPr/>
        </p:nvSpPr>
        <p:spPr bwMode="auto">
          <a:xfrm>
            <a:off x="3316553" y="2503296"/>
            <a:ext cx="5400000" cy="720000"/>
          </a:xfrm>
          <a:prstGeom prst="roundRect">
            <a:avLst>
              <a:gd name="adj" fmla="val 16667"/>
            </a:avLst>
          </a:prstGeom>
          <a:solidFill>
            <a:srgbClr val="3C5A80"/>
          </a:solidFill>
          <a:ln w="9525" algn="ctr">
            <a:noFill/>
            <a:round/>
            <a:headEnd/>
            <a:tailEnd/>
          </a:ln>
          <a:effectLst>
            <a:outerShdw dist="107763" dir="2700000" algn="ctr" rotWithShape="0">
              <a:schemeClr val="bg1">
                <a:lumMod val="85000"/>
                <a:alpha val="50000"/>
              </a:schemeClr>
            </a:outerShdw>
          </a:effectLst>
        </p:spPr>
        <p:txBody>
          <a:bodyPr wrap="none" lIns="82945" tIns="36000" rIns="82945" bIns="36000" anchor="ctr"/>
          <a:lstStyle/>
          <a:p>
            <a:pPr algn="ctr">
              <a:defRPr/>
            </a:pPr>
            <a:r>
              <a:rPr lang="he-IL" sz="2800" b="1" dirty="0">
                <a:solidFill>
                  <a:schemeClr val="bg1"/>
                </a:solidFill>
                <a:latin typeface="Arial" panose="020B0604020202020204" pitchFamily="34" charset="0"/>
                <a:ea typeface="Arial Unicode MS" pitchFamily="34" charset="-128"/>
              </a:rPr>
              <a:t>פירוט הממצאים</a:t>
            </a:r>
            <a:endParaRPr lang="en-US" sz="2800" b="1" dirty="0">
              <a:solidFill>
                <a:schemeClr val="bg1"/>
              </a:solidFill>
              <a:latin typeface="Arial" panose="020B0604020202020204" pitchFamily="34" charset="0"/>
              <a:ea typeface="Arial Unicode MS" pitchFamily="34" charset="-128"/>
              <a:cs typeface="Arial" panose="020B0604020202020204" pitchFamily="34" charset="0"/>
            </a:endParaRPr>
          </a:p>
        </p:txBody>
      </p:sp>
      <p:sp>
        <p:nvSpPr>
          <p:cNvPr id="4" name="מלבן 3">
            <a:extLst>
              <a:ext uri="{FF2B5EF4-FFF2-40B4-BE49-F238E27FC236}">
                <a16:creationId xmlns:a16="http://schemas.microsoft.com/office/drawing/2014/main" xmlns="" id="{095415B9-221F-4B6A-B2B2-710245A64EAE}"/>
              </a:ext>
            </a:extLst>
          </p:cNvPr>
          <p:cNvSpPr/>
          <p:nvPr/>
        </p:nvSpPr>
        <p:spPr>
          <a:xfrm>
            <a:off x="0" y="849745"/>
            <a:ext cx="12192000"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25228992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מציין מיקום של מספר שקופית 3"/>
          <p:cNvSpPr>
            <a:spLocks noGrp="1"/>
          </p:cNvSpPr>
          <p:nvPr>
            <p:ph type="sldNum" sz="quarter" idx="4294967295"/>
          </p:nvPr>
        </p:nvSpPr>
        <p:spPr>
          <a:xfrm>
            <a:off x="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fld id="{73FD4C4F-5DBF-4E87-A567-1AA9FCE4F0DD}" type="slidenum">
              <a:rPr lang="he-IL" altLang="he-IL" sz="1000">
                <a:solidFill>
                  <a:srgbClr val="003366"/>
                </a:solidFill>
              </a:rPr>
              <a:pPr/>
              <a:t>6</a:t>
            </a:fld>
            <a:endParaRPr lang="en-US" altLang="he-IL" sz="1000">
              <a:solidFill>
                <a:srgbClr val="003366"/>
              </a:solidFill>
            </a:endParaRPr>
          </a:p>
        </p:txBody>
      </p:sp>
      <p:sp>
        <p:nvSpPr>
          <p:cNvPr id="7" name="AutoShape 7"/>
          <p:cNvSpPr>
            <a:spLocks noChangeArrowheads="1"/>
          </p:cNvSpPr>
          <p:nvPr/>
        </p:nvSpPr>
        <p:spPr bwMode="auto">
          <a:xfrm>
            <a:off x="3271948" y="1989899"/>
            <a:ext cx="5400000" cy="1439101"/>
          </a:xfrm>
          <a:prstGeom prst="roundRect">
            <a:avLst>
              <a:gd name="adj" fmla="val 16667"/>
            </a:avLst>
          </a:prstGeom>
          <a:solidFill>
            <a:srgbClr val="3C5A80"/>
          </a:solidFill>
          <a:ln w="9525" algn="ctr">
            <a:noFill/>
            <a:round/>
            <a:headEnd/>
            <a:tailEnd/>
          </a:ln>
          <a:effectLst>
            <a:outerShdw dist="107763" dir="2700000" algn="ctr" rotWithShape="0">
              <a:schemeClr val="bg1">
                <a:lumMod val="85000"/>
                <a:alpha val="50000"/>
              </a:schemeClr>
            </a:outerShdw>
          </a:effectLst>
        </p:spPr>
        <p:txBody>
          <a:bodyPr wrap="none" lIns="82945" tIns="36000" rIns="82945" bIns="36000" anchor="ctr"/>
          <a:lstStyle/>
          <a:p>
            <a:pPr algn="ctr"/>
            <a:r>
              <a:rPr lang="he-IL" sz="2800" b="1" dirty="0">
                <a:solidFill>
                  <a:schemeClr val="bg1"/>
                </a:solidFill>
              </a:rPr>
              <a:t>תפיסות ועמדות בנוגע לחשיבות </a:t>
            </a:r>
          </a:p>
          <a:p>
            <a:pPr algn="ctr"/>
            <a:r>
              <a:rPr lang="he-IL" sz="2800" b="1" dirty="0">
                <a:solidFill>
                  <a:schemeClr val="bg1"/>
                </a:solidFill>
              </a:rPr>
              <a:t>הפרטיות ברשת ובאפליקציות</a:t>
            </a:r>
          </a:p>
        </p:txBody>
      </p:sp>
      <p:sp>
        <p:nvSpPr>
          <p:cNvPr id="4" name="מלבן 3">
            <a:extLst>
              <a:ext uri="{FF2B5EF4-FFF2-40B4-BE49-F238E27FC236}">
                <a16:creationId xmlns:a16="http://schemas.microsoft.com/office/drawing/2014/main" xmlns="" id="{095415B9-221F-4B6A-B2B2-710245A64EAE}"/>
              </a:ext>
            </a:extLst>
          </p:cNvPr>
          <p:cNvSpPr/>
          <p:nvPr/>
        </p:nvSpPr>
        <p:spPr>
          <a:xfrm>
            <a:off x="0" y="849745"/>
            <a:ext cx="12192000"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Tree>
    <p:extLst>
      <p:ext uri="{BB962C8B-B14F-4D97-AF65-F5344CB8AC3E}">
        <p14:creationId xmlns:p14="http://schemas.microsoft.com/office/powerpoint/2010/main" val="27605239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לבן 3">
            <a:extLst>
              <a:ext uri="{FF2B5EF4-FFF2-40B4-BE49-F238E27FC236}">
                <a16:creationId xmlns:a16="http://schemas.microsoft.com/office/drawing/2014/main" xmlns="" id="{FD4CE270-3F6E-4118-9F02-366BEB51A6B8}"/>
              </a:ext>
            </a:extLst>
          </p:cNvPr>
          <p:cNvSpPr/>
          <p:nvPr/>
        </p:nvSpPr>
        <p:spPr>
          <a:xfrm>
            <a:off x="737031" y="2797279"/>
            <a:ext cx="11079146" cy="7938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a:xfrm>
            <a:off x="960863" y="490212"/>
            <a:ext cx="10977979" cy="711199"/>
          </a:xfrm>
        </p:spPr>
        <p:txBody>
          <a:bodyPr>
            <a:normAutofit/>
          </a:bodyPr>
          <a:lstStyle/>
          <a:p>
            <a:r>
              <a:rPr lang="he-IL" sz="3200" dirty="0">
                <a:solidFill>
                  <a:schemeClr val="tx2"/>
                </a:solidFill>
              </a:rPr>
              <a:t>גורמים חשובים בעת גלישה באתרים או בשימוש באפליקציות</a:t>
            </a:r>
          </a:p>
        </p:txBody>
      </p:sp>
      <p:sp>
        <p:nvSpPr>
          <p:cNvPr id="7" name="TextBox 6">
            <a:extLst>
              <a:ext uri="{FF2B5EF4-FFF2-40B4-BE49-F238E27FC236}">
                <a16:creationId xmlns:a16="http://schemas.microsoft.com/office/drawing/2014/main" xmlns="" id="{C0AA8D53-271B-4695-9915-30D4413F667B}"/>
              </a:ext>
            </a:extLst>
          </p:cNvPr>
          <p:cNvSpPr txBox="1"/>
          <p:nvPr/>
        </p:nvSpPr>
        <p:spPr>
          <a:xfrm>
            <a:off x="2372165" y="1385523"/>
            <a:ext cx="9496059" cy="523220"/>
          </a:xfrm>
          <a:prstGeom prst="rect">
            <a:avLst/>
          </a:prstGeom>
          <a:noFill/>
        </p:spPr>
        <p:txBody>
          <a:bodyPr wrap="square" rtlCol="1">
            <a:spAutoFit/>
          </a:bodyPr>
          <a:lstStyle/>
          <a:p>
            <a:r>
              <a:rPr lang="he-IL" sz="1400" b="1" dirty="0">
                <a:solidFill>
                  <a:schemeClr val="tx2"/>
                </a:solidFill>
              </a:rPr>
              <a:t>נוחות האתר/האפליקציה הינו הגורם החשוב ביותר בעת שימוש באפליקציות השונות. בפער קטן אח"כ </a:t>
            </a:r>
            <a:r>
              <a:rPr lang="he-IL" sz="1400" b="1" dirty="0" err="1">
                <a:solidFill>
                  <a:schemeClr val="tx2"/>
                </a:solidFill>
              </a:rPr>
              <a:t>צויין</a:t>
            </a:r>
            <a:r>
              <a:rPr lang="he-IL" sz="1400" b="1" dirty="0">
                <a:solidFill>
                  <a:schemeClr val="tx2"/>
                </a:solidFill>
              </a:rPr>
              <a:t> שמירה על פרטיות כגורם חשוב.</a:t>
            </a:r>
            <a:endParaRPr lang="he-IL" sz="1200" i="1" dirty="0">
              <a:solidFill>
                <a:schemeClr val="tx2"/>
              </a:solidFill>
            </a:endParaRP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5588606" y="6278864"/>
            <a:ext cx="6227571" cy="400110"/>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מבין הגורמים הבאים מהו הגורם הכי חשוב לך בעת גלישה באתרים שונים או בשימוש באפליקציות שונות?</a:t>
            </a:r>
          </a:p>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ומהם 2 הגורמים הנוספים החשובים לך?</a:t>
            </a:r>
          </a:p>
        </p:txBody>
      </p:sp>
      <p:graphicFrame>
        <p:nvGraphicFramePr>
          <p:cNvPr id="5" name="אובייקט 2">
            <a:extLst>
              <a:ext uri="{FF2B5EF4-FFF2-40B4-BE49-F238E27FC236}">
                <a16:creationId xmlns:a16="http://schemas.microsoft.com/office/drawing/2014/main" xmlns="" id="{81AC6578-C489-4958-8DE7-885C5403B7A9}"/>
              </a:ext>
            </a:extLst>
          </p:cNvPr>
          <p:cNvGraphicFramePr>
            <a:graphicFrameLocks/>
          </p:cNvGraphicFramePr>
          <p:nvPr>
            <p:extLst>
              <p:ext uri="{D42A27DB-BD31-4B8C-83A1-F6EECF244321}">
                <p14:modId xmlns:p14="http://schemas.microsoft.com/office/powerpoint/2010/main" val="2488789148"/>
              </p:ext>
            </p:extLst>
          </p:nvPr>
        </p:nvGraphicFramePr>
        <p:xfrm>
          <a:off x="1847221" y="1828232"/>
          <a:ext cx="7895236" cy="442003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530603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a:xfrm>
            <a:off x="1038921" y="455211"/>
            <a:ext cx="10977979" cy="711199"/>
          </a:xfrm>
        </p:spPr>
        <p:txBody>
          <a:bodyPr>
            <a:normAutofit/>
          </a:bodyPr>
          <a:lstStyle/>
          <a:p>
            <a:r>
              <a:rPr lang="he-IL" sz="3200" dirty="0">
                <a:solidFill>
                  <a:schemeClr val="tx2"/>
                </a:solidFill>
              </a:rPr>
              <a:t>מידת החשיבות לשמירה על פר</a:t>
            </a:r>
            <a:r>
              <a:rPr lang="he-IL" dirty="0">
                <a:solidFill>
                  <a:schemeClr val="tx2"/>
                </a:solidFill>
              </a:rPr>
              <a:t>טיות המידע באתרים ובאפליקציות</a:t>
            </a:r>
            <a:endParaRPr lang="he-IL" sz="3200" dirty="0">
              <a:solidFill>
                <a:schemeClr val="tx2"/>
              </a:solidFill>
            </a:endParaRPr>
          </a:p>
        </p:txBody>
      </p:sp>
      <p:sp>
        <p:nvSpPr>
          <p:cNvPr id="7" name="TextBox 6">
            <a:extLst>
              <a:ext uri="{FF2B5EF4-FFF2-40B4-BE49-F238E27FC236}">
                <a16:creationId xmlns:a16="http://schemas.microsoft.com/office/drawing/2014/main" xmlns="" id="{C0AA8D53-271B-4695-9915-30D4413F667B}"/>
              </a:ext>
            </a:extLst>
          </p:cNvPr>
          <p:cNvSpPr txBox="1"/>
          <p:nvPr/>
        </p:nvSpPr>
        <p:spPr>
          <a:xfrm>
            <a:off x="2320119" y="1489857"/>
            <a:ext cx="9496059" cy="523220"/>
          </a:xfrm>
          <a:prstGeom prst="rect">
            <a:avLst/>
          </a:prstGeom>
          <a:noFill/>
        </p:spPr>
        <p:txBody>
          <a:bodyPr wrap="square" rtlCol="1">
            <a:spAutoFit/>
          </a:bodyPr>
          <a:lstStyle/>
          <a:p>
            <a:r>
              <a:rPr lang="he-IL" sz="1400" b="1" i="1" dirty="0">
                <a:solidFill>
                  <a:schemeClr val="tx2"/>
                </a:solidFill>
              </a:rPr>
              <a:t>שיעור גבוה (87%) מצהירים כי השמירה על הפרטיות ברשת ובאפליקציות חשובה להם. </a:t>
            </a:r>
          </a:p>
          <a:p>
            <a:r>
              <a:rPr lang="he-IL" sz="1400" b="1" i="1" dirty="0">
                <a:solidFill>
                  <a:schemeClr val="tx2"/>
                </a:solidFill>
              </a:rPr>
              <a:t>אצל מי שפחות מייחסים חשיבות (2% בלבד), המניע הוא בעיקר התחושה שאין להם מידע להסתירו או כזה שעשוי לפגוע בהם.</a:t>
            </a:r>
            <a:endParaRPr lang="he-IL" sz="1200" i="1" dirty="0">
              <a:solidFill>
                <a:schemeClr val="tx2"/>
              </a:solidFill>
            </a:endParaRP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4267200" y="6278864"/>
            <a:ext cx="7548977" cy="400110"/>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באופן כללי, באיזו מידה חשובה לך השמירה על פרטיות המידע שלך בעת השימוש באתרים והאפליקציות השונות?</a:t>
            </a:r>
            <a:r>
              <a:rPr lang="en-US"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
            </a:r>
            <a:br>
              <a:rPr lang="en-US"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br>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מדוע לא?</a:t>
            </a:r>
          </a:p>
        </p:txBody>
      </p:sp>
      <p:grpSp>
        <p:nvGrpSpPr>
          <p:cNvPr id="41" name="קבוצה 40">
            <a:extLst>
              <a:ext uri="{FF2B5EF4-FFF2-40B4-BE49-F238E27FC236}">
                <a16:creationId xmlns:a16="http://schemas.microsoft.com/office/drawing/2014/main" xmlns="" id="{A53623B2-3B55-47AE-ABD0-DDB5627C4C56}"/>
              </a:ext>
            </a:extLst>
          </p:cNvPr>
          <p:cNvGrpSpPr/>
          <p:nvPr/>
        </p:nvGrpSpPr>
        <p:grpSpPr>
          <a:xfrm>
            <a:off x="2070538" y="2810357"/>
            <a:ext cx="1307414" cy="246221"/>
            <a:chOff x="-249580" y="2599763"/>
            <a:chExt cx="1307414" cy="246221"/>
          </a:xfrm>
        </p:grpSpPr>
        <p:sp>
          <p:nvSpPr>
            <p:cNvPr id="42" name="מלבן 41">
              <a:extLst>
                <a:ext uri="{FF2B5EF4-FFF2-40B4-BE49-F238E27FC236}">
                  <a16:creationId xmlns:a16="http://schemas.microsoft.com/office/drawing/2014/main" xmlns="" id="{19E8E8FD-306D-4DF1-8EFE-EC8D433FFC33}"/>
                </a:ext>
              </a:extLst>
            </p:cNvPr>
            <p:cNvSpPr/>
            <p:nvPr/>
          </p:nvSpPr>
          <p:spPr>
            <a:xfrm>
              <a:off x="950258" y="2681993"/>
              <a:ext cx="107576" cy="107576"/>
            </a:xfrm>
            <a:prstGeom prst="rect">
              <a:avLst/>
            </a:prstGeom>
            <a:solidFill>
              <a:srgbClr val="4F6228"/>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43" name="TextBox 42">
              <a:extLst>
                <a:ext uri="{FF2B5EF4-FFF2-40B4-BE49-F238E27FC236}">
                  <a16:creationId xmlns:a16="http://schemas.microsoft.com/office/drawing/2014/main" xmlns="" id="{FE9690B5-72DB-4AE0-8E31-90250A3565C8}"/>
                </a:ext>
              </a:extLst>
            </p:cNvPr>
            <p:cNvSpPr txBox="1"/>
            <p:nvPr/>
          </p:nvSpPr>
          <p:spPr>
            <a:xfrm>
              <a:off x="-249580" y="2599763"/>
              <a:ext cx="1244665"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רבה מאוד</a:t>
              </a:r>
            </a:p>
          </p:txBody>
        </p:sp>
      </p:grpSp>
      <p:grpSp>
        <p:nvGrpSpPr>
          <p:cNvPr id="44" name="קבוצה 43">
            <a:extLst>
              <a:ext uri="{FF2B5EF4-FFF2-40B4-BE49-F238E27FC236}">
                <a16:creationId xmlns:a16="http://schemas.microsoft.com/office/drawing/2014/main" xmlns="" id="{34089A61-DDA4-44F5-8295-B1D06FBDA330}"/>
              </a:ext>
            </a:extLst>
          </p:cNvPr>
          <p:cNvGrpSpPr/>
          <p:nvPr/>
        </p:nvGrpSpPr>
        <p:grpSpPr>
          <a:xfrm>
            <a:off x="2320119" y="3321594"/>
            <a:ext cx="1057833" cy="246221"/>
            <a:chOff x="1" y="2599763"/>
            <a:chExt cx="1057833" cy="246221"/>
          </a:xfrm>
        </p:grpSpPr>
        <p:sp>
          <p:nvSpPr>
            <p:cNvPr id="45" name="מלבן 44">
              <a:extLst>
                <a:ext uri="{FF2B5EF4-FFF2-40B4-BE49-F238E27FC236}">
                  <a16:creationId xmlns:a16="http://schemas.microsoft.com/office/drawing/2014/main" xmlns="" id="{566FF477-27AC-4C5C-B183-6D4CF8F70D65}"/>
                </a:ext>
              </a:extLst>
            </p:cNvPr>
            <p:cNvSpPr/>
            <p:nvPr/>
          </p:nvSpPr>
          <p:spPr>
            <a:xfrm>
              <a:off x="950258" y="2671483"/>
              <a:ext cx="107576" cy="107576"/>
            </a:xfrm>
            <a:prstGeom prst="rect">
              <a:avLst/>
            </a:prstGeom>
            <a:solidFill>
              <a:srgbClr val="6EAD3B"/>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46" name="TextBox 45">
              <a:extLst>
                <a:ext uri="{FF2B5EF4-FFF2-40B4-BE49-F238E27FC236}">
                  <a16:creationId xmlns:a16="http://schemas.microsoft.com/office/drawing/2014/main" xmlns="" id="{7FC9C8AB-AA3A-436C-A31D-28A5BA75B287}"/>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רבה</a:t>
              </a:r>
            </a:p>
          </p:txBody>
        </p:sp>
      </p:grpSp>
      <p:grpSp>
        <p:nvGrpSpPr>
          <p:cNvPr id="47" name="קבוצה 46">
            <a:extLst>
              <a:ext uri="{FF2B5EF4-FFF2-40B4-BE49-F238E27FC236}">
                <a16:creationId xmlns:a16="http://schemas.microsoft.com/office/drawing/2014/main" xmlns="" id="{DF46AC96-0667-43F3-A728-FFE388C25AB0}"/>
              </a:ext>
            </a:extLst>
          </p:cNvPr>
          <p:cNvGrpSpPr/>
          <p:nvPr/>
        </p:nvGrpSpPr>
        <p:grpSpPr>
          <a:xfrm>
            <a:off x="2320119" y="3832831"/>
            <a:ext cx="1057833" cy="246221"/>
            <a:chOff x="1" y="2599763"/>
            <a:chExt cx="1057833" cy="246221"/>
          </a:xfrm>
        </p:grpSpPr>
        <p:sp>
          <p:nvSpPr>
            <p:cNvPr id="48" name="מלבן 47">
              <a:extLst>
                <a:ext uri="{FF2B5EF4-FFF2-40B4-BE49-F238E27FC236}">
                  <a16:creationId xmlns:a16="http://schemas.microsoft.com/office/drawing/2014/main" xmlns="" id="{0D0D8EBE-30CB-4325-98F6-7CE31626BCB3}"/>
                </a:ext>
              </a:extLst>
            </p:cNvPr>
            <p:cNvSpPr/>
            <p:nvPr/>
          </p:nvSpPr>
          <p:spPr>
            <a:xfrm>
              <a:off x="950258" y="2671483"/>
              <a:ext cx="107576" cy="107576"/>
            </a:xfrm>
            <a:prstGeom prst="rect">
              <a:avLst/>
            </a:prstGeom>
            <a:solidFill>
              <a:srgbClr val="87C454"/>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49" name="TextBox 48">
              <a:extLst>
                <a:ext uri="{FF2B5EF4-FFF2-40B4-BE49-F238E27FC236}">
                  <a16:creationId xmlns:a16="http://schemas.microsoft.com/office/drawing/2014/main" xmlns="" id="{FCB09CCC-1E7D-4695-A294-C7B4D91C792C}"/>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בינונית</a:t>
              </a:r>
            </a:p>
          </p:txBody>
        </p:sp>
      </p:grpSp>
      <p:grpSp>
        <p:nvGrpSpPr>
          <p:cNvPr id="50" name="קבוצה 49">
            <a:extLst>
              <a:ext uri="{FF2B5EF4-FFF2-40B4-BE49-F238E27FC236}">
                <a16:creationId xmlns:a16="http://schemas.microsoft.com/office/drawing/2014/main" xmlns="" id="{02273ED3-1C2B-43A5-9270-8F54EBBFD1E0}"/>
              </a:ext>
            </a:extLst>
          </p:cNvPr>
          <p:cNvGrpSpPr/>
          <p:nvPr/>
        </p:nvGrpSpPr>
        <p:grpSpPr>
          <a:xfrm>
            <a:off x="2320119" y="4344068"/>
            <a:ext cx="1057833" cy="246221"/>
            <a:chOff x="1" y="2599763"/>
            <a:chExt cx="1057833" cy="246221"/>
          </a:xfrm>
        </p:grpSpPr>
        <p:sp>
          <p:nvSpPr>
            <p:cNvPr id="51" name="מלבן 50">
              <a:extLst>
                <a:ext uri="{FF2B5EF4-FFF2-40B4-BE49-F238E27FC236}">
                  <a16:creationId xmlns:a16="http://schemas.microsoft.com/office/drawing/2014/main" xmlns="" id="{1A0B9A32-A013-46CB-8E6A-ACE6070B4EF6}"/>
                </a:ext>
              </a:extLst>
            </p:cNvPr>
            <p:cNvSpPr/>
            <p:nvPr/>
          </p:nvSpPr>
          <p:spPr>
            <a:xfrm>
              <a:off x="950258" y="2671483"/>
              <a:ext cx="107576" cy="107576"/>
            </a:xfrm>
            <a:prstGeom prst="rect">
              <a:avLst/>
            </a:prstGeom>
            <a:solidFill>
              <a:srgbClr val="D72E81"/>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52" name="TextBox 51">
              <a:extLst>
                <a:ext uri="{FF2B5EF4-FFF2-40B4-BE49-F238E27FC236}">
                  <a16:creationId xmlns:a16="http://schemas.microsoft.com/office/drawing/2014/main" xmlns="" id="{1EF519F9-CB17-49AA-95B2-21B023050872}"/>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במידה מועטה</a:t>
              </a:r>
            </a:p>
          </p:txBody>
        </p:sp>
      </p:grpSp>
      <p:grpSp>
        <p:nvGrpSpPr>
          <p:cNvPr id="53" name="קבוצה 52">
            <a:extLst>
              <a:ext uri="{FF2B5EF4-FFF2-40B4-BE49-F238E27FC236}">
                <a16:creationId xmlns:a16="http://schemas.microsoft.com/office/drawing/2014/main" xmlns="" id="{B5E11DEC-8C8F-4574-8BB3-07CB3DDE1E0A}"/>
              </a:ext>
            </a:extLst>
          </p:cNvPr>
          <p:cNvGrpSpPr/>
          <p:nvPr/>
        </p:nvGrpSpPr>
        <p:grpSpPr>
          <a:xfrm>
            <a:off x="2320119" y="4855304"/>
            <a:ext cx="1057833" cy="246221"/>
            <a:chOff x="1" y="2599763"/>
            <a:chExt cx="1057833" cy="246221"/>
          </a:xfrm>
        </p:grpSpPr>
        <p:sp>
          <p:nvSpPr>
            <p:cNvPr id="54" name="מלבן 53">
              <a:extLst>
                <a:ext uri="{FF2B5EF4-FFF2-40B4-BE49-F238E27FC236}">
                  <a16:creationId xmlns:a16="http://schemas.microsoft.com/office/drawing/2014/main" xmlns="" id="{9563B9FC-70C8-4B08-9516-E21AA9ABDFAC}"/>
                </a:ext>
              </a:extLst>
            </p:cNvPr>
            <p:cNvSpPr/>
            <p:nvPr/>
          </p:nvSpPr>
          <p:spPr>
            <a:xfrm>
              <a:off x="950258" y="2671483"/>
              <a:ext cx="107576" cy="107576"/>
            </a:xfrm>
            <a:prstGeom prst="rect">
              <a:avLst/>
            </a:prstGeom>
            <a:solidFill>
              <a:srgbClr val="A11F60"/>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55" name="TextBox 54">
              <a:extLst>
                <a:ext uri="{FF2B5EF4-FFF2-40B4-BE49-F238E27FC236}">
                  <a16:creationId xmlns:a16="http://schemas.microsoft.com/office/drawing/2014/main" xmlns="" id="{0F49298F-0899-4B54-85E6-13AF0440EF36}"/>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כלל לא</a:t>
              </a:r>
            </a:p>
          </p:txBody>
        </p:sp>
      </p:grpSp>
      <p:graphicFrame>
        <p:nvGraphicFramePr>
          <p:cNvPr id="56" name="תרשים 55">
            <a:extLst>
              <a:ext uri="{FF2B5EF4-FFF2-40B4-BE49-F238E27FC236}">
                <a16:creationId xmlns:a16="http://schemas.microsoft.com/office/drawing/2014/main" xmlns="" id="{E070877D-786A-468D-9EC3-7F28BFB38745}"/>
              </a:ext>
            </a:extLst>
          </p:cNvPr>
          <p:cNvGraphicFramePr/>
          <p:nvPr>
            <p:extLst>
              <p:ext uri="{D42A27DB-BD31-4B8C-83A1-F6EECF244321}">
                <p14:modId xmlns:p14="http://schemas.microsoft.com/office/powerpoint/2010/main" val="3551103835"/>
              </p:ext>
            </p:extLst>
          </p:nvPr>
        </p:nvGraphicFramePr>
        <p:xfrm>
          <a:off x="3270376" y="2180991"/>
          <a:ext cx="4611339" cy="397229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8" name="טבלה 57">
            <a:extLst>
              <a:ext uri="{FF2B5EF4-FFF2-40B4-BE49-F238E27FC236}">
                <a16:creationId xmlns:a16="http://schemas.microsoft.com/office/drawing/2014/main" xmlns="" id="{A7EA0B71-9AFD-486D-B420-87B9BFD596D2}"/>
              </a:ext>
            </a:extLst>
          </p:cNvPr>
          <p:cNvGraphicFramePr>
            <a:graphicFrameLocks noGrp="1"/>
          </p:cNvGraphicFramePr>
          <p:nvPr>
            <p:extLst>
              <p:ext uri="{D42A27DB-BD31-4B8C-83A1-F6EECF244321}">
                <p14:modId xmlns:p14="http://schemas.microsoft.com/office/powerpoint/2010/main" val="3577642682"/>
              </p:ext>
            </p:extLst>
          </p:nvPr>
        </p:nvGraphicFramePr>
        <p:xfrm>
          <a:off x="8041688" y="4257683"/>
          <a:ext cx="3037515" cy="1008000"/>
        </p:xfrm>
        <a:graphic>
          <a:graphicData uri="http://schemas.openxmlformats.org/drawingml/2006/table">
            <a:tbl>
              <a:tblPr rtl="1">
                <a:tableStyleId>{5C22544A-7EE6-4342-B048-85BDC9FD1C3A}</a:tableStyleId>
              </a:tblPr>
              <a:tblGrid>
                <a:gridCol w="2345431">
                  <a:extLst>
                    <a:ext uri="{9D8B030D-6E8A-4147-A177-3AD203B41FA5}">
                      <a16:colId xmlns:a16="http://schemas.microsoft.com/office/drawing/2014/main" xmlns="" val="3539693538"/>
                    </a:ext>
                  </a:extLst>
                </a:gridCol>
                <a:gridCol w="692084">
                  <a:extLst>
                    <a:ext uri="{9D8B030D-6E8A-4147-A177-3AD203B41FA5}">
                      <a16:colId xmlns:a16="http://schemas.microsoft.com/office/drawing/2014/main" xmlns="" val="3718925731"/>
                    </a:ext>
                  </a:extLst>
                </a:gridCol>
              </a:tblGrid>
              <a:tr h="252000">
                <a:tc>
                  <a:txBody>
                    <a:bodyPr/>
                    <a:lstStyle/>
                    <a:p>
                      <a:pPr algn="r" rtl="1" fontAlgn="t"/>
                      <a:r>
                        <a:rPr lang="he-IL" sz="1200" b="0" i="0" u="none" strike="noStrike">
                          <a:solidFill>
                            <a:srgbClr val="A11F60"/>
                          </a:solidFill>
                          <a:effectLst/>
                          <a:latin typeface="Arial" panose="020B0604020202020204" pitchFamily="34" charset="0"/>
                        </a:rPr>
                        <a:t>אין מה להסתיר</a:t>
                      </a:r>
                    </a:p>
                  </a:txBody>
                  <a:tcPr marL="7620" marR="7620" marT="7620" marB="0" anchor="ctr">
                    <a:lnL w="12700" cap="flat" cmpd="sng" algn="ctr">
                      <a:solidFill>
                        <a:srgbClr val="A11F60"/>
                      </a:solidFill>
                      <a:prstDash val="solid"/>
                      <a:round/>
                      <a:headEnd type="none" w="med" len="med"/>
                      <a:tailEnd type="none" w="med" len="med"/>
                    </a:lnL>
                    <a:lnT w="12700" cap="flat" cmpd="sng" algn="ctr">
                      <a:solidFill>
                        <a:srgbClr val="A11F60"/>
                      </a:solidFill>
                      <a:prstDash val="solid"/>
                      <a:round/>
                      <a:headEnd type="none" w="med" len="med"/>
                      <a:tailEnd type="none" w="med" len="med"/>
                    </a:lnT>
                    <a:solidFill>
                      <a:schemeClr val="bg1">
                        <a:lumMod val="85000"/>
                      </a:schemeClr>
                    </a:solidFill>
                  </a:tcPr>
                </a:tc>
                <a:tc>
                  <a:txBody>
                    <a:bodyPr/>
                    <a:lstStyle/>
                    <a:p>
                      <a:pPr algn="ctr" rtl="0" fontAlgn="t"/>
                      <a:r>
                        <a:rPr lang="he-IL" sz="1200" b="0" i="0" u="none" strike="noStrike" dirty="0">
                          <a:solidFill>
                            <a:srgbClr val="A11F60"/>
                          </a:solidFill>
                          <a:effectLst/>
                          <a:latin typeface="Arial" panose="020B0604020202020204" pitchFamily="34" charset="0"/>
                        </a:rPr>
                        <a:t>71%</a:t>
                      </a:r>
                    </a:p>
                  </a:txBody>
                  <a:tcPr marL="7620" marR="7620" marT="7620" marB="0" anchor="ctr">
                    <a:lnR w="12700" cap="flat" cmpd="sng" algn="ctr">
                      <a:solidFill>
                        <a:srgbClr val="A11F60"/>
                      </a:solidFill>
                      <a:prstDash val="solid"/>
                      <a:round/>
                      <a:headEnd type="none" w="med" len="med"/>
                      <a:tailEnd type="none" w="med" len="med"/>
                    </a:lnR>
                    <a:lnT w="12700" cap="flat" cmpd="sng" algn="ctr">
                      <a:solidFill>
                        <a:srgbClr val="A11F60"/>
                      </a:solidFill>
                      <a:prstDash val="solid"/>
                      <a:round/>
                      <a:headEnd type="none" w="med" len="med"/>
                      <a:tailEnd type="none" w="med" len="med"/>
                    </a:lnT>
                    <a:solidFill>
                      <a:schemeClr val="bg1">
                        <a:lumMod val="85000"/>
                      </a:schemeClr>
                    </a:solidFill>
                  </a:tcPr>
                </a:tc>
                <a:extLst>
                  <a:ext uri="{0D108BD9-81ED-4DB2-BD59-A6C34878D82A}">
                    <a16:rowId xmlns:a16="http://schemas.microsoft.com/office/drawing/2014/main" xmlns="" val="1789769490"/>
                  </a:ext>
                </a:extLst>
              </a:tr>
              <a:tr h="252000">
                <a:tc>
                  <a:txBody>
                    <a:bodyPr/>
                    <a:lstStyle/>
                    <a:p>
                      <a:pPr algn="r" rtl="1" fontAlgn="t"/>
                      <a:r>
                        <a:rPr lang="he-IL" sz="1200" b="0" i="0" u="none" strike="noStrike" dirty="0">
                          <a:solidFill>
                            <a:srgbClr val="A11F60"/>
                          </a:solidFill>
                          <a:effectLst/>
                          <a:latin typeface="Arial" panose="020B0604020202020204" pitchFamily="34" charset="0"/>
                        </a:rPr>
                        <a:t>לא דואג/אין מידע שמסכן אותי</a:t>
                      </a:r>
                    </a:p>
                  </a:txBody>
                  <a:tcPr marL="7620" marR="7620" marT="7620" marB="0" anchor="ctr">
                    <a:lnL w="12700" cap="flat" cmpd="sng" algn="ctr">
                      <a:solidFill>
                        <a:srgbClr val="A11F60"/>
                      </a:solidFill>
                      <a:prstDash val="solid"/>
                      <a:round/>
                      <a:headEnd type="none" w="med" len="med"/>
                      <a:tailEnd type="none" w="med" len="med"/>
                    </a:lnL>
                    <a:solidFill>
                      <a:schemeClr val="bg1">
                        <a:lumMod val="85000"/>
                      </a:schemeClr>
                    </a:solidFill>
                  </a:tcPr>
                </a:tc>
                <a:tc>
                  <a:txBody>
                    <a:bodyPr/>
                    <a:lstStyle/>
                    <a:p>
                      <a:pPr algn="ctr" rtl="0" fontAlgn="t"/>
                      <a:r>
                        <a:rPr lang="he-IL" sz="1200" b="0" i="0" u="none" strike="noStrike" dirty="0">
                          <a:solidFill>
                            <a:srgbClr val="A11F60"/>
                          </a:solidFill>
                          <a:effectLst/>
                          <a:latin typeface="Arial" panose="020B0604020202020204" pitchFamily="34" charset="0"/>
                        </a:rPr>
                        <a:t>9%</a:t>
                      </a:r>
                    </a:p>
                  </a:txBody>
                  <a:tcPr marL="7620" marR="7620" marT="7620" marB="0" anchor="ctr">
                    <a:lnR w="12700" cap="flat" cmpd="sng" algn="ctr">
                      <a:solidFill>
                        <a:srgbClr val="A11F60"/>
                      </a:solidFill>
                      <a:prstDash val="solid"/>
                      <a:round/>
                      <a:headEnd type="none" w="med" len="med"/>
                      <a:tailEnd type="none" w="med" len="med"/>
                    </a:lnR>
                    <a:solidFill>
                      <a:schemeClr val="bg1">
                        <a:lumMod val="85000"/>
                      </a:schemeClr>
                    </a:solidFill>
                  </a:tcPr>
                </a:tc>
                <a:extLst>
                  <a:ext uri="{0D108BD9-81ED-4DB2-BD59-A6C34878D82A}">
                    <a16:rowId xmlns:a16="http://schemas.microsoft.com/office/drawing/2014/main" xmlns="" val="3039551681"/>
                  </a:ext>
                </a:extLst>
              </a:tr>
              <a:tr h="252000">
                <a:tc>
                  <a:txBody>
                    <a:bodyPr/>
                    <a:lstStyle/>
                    <a:p>
                      <a:pPr algn="r" rtl="1" fontAlgn="t"/>
                      <a:r>
                        <a:rPr lang="he-IL" sz="1200" b="0" i="0" u="none" strike="noStrike" dirty="0">
                          <a:solidFill>
                            <a:srgbClr val="A11F60"/>
                          </a:solidFill>
                          <a:effectLst/>
                          <a:latin typeface="Arial" panose="020B0604020202020204" pitchFamily="34" charset="0"/>
                        </a:rPr>
                        <a:t>שום דבר כבר לא פרטי</a:t>
                      </a:r>
                    </a:p>
                  </a:txBody>
                  <a:tcPr marL="7620" marR="7620" marT="7620" marB="0" anchor="ctr">
                    <a:lnL w="12700" cap="flat" cmpd="sng" algn="ctr">
                      <a:solidFill>
                        <a:srgbClr val="A11F60"/>
                      </a:solidFill>
                      <a:prstDash val="solid"/>
                      <a:round/>
                      <a:headEnd type="none" w="med" len="med"/>
                      <a:tailEnd type="none" w="med" len="med"/>
                    </a:lnL>
                    <a:solidFill>
                      <a:schemeClr val="bg1">
                        <a:lumMod val="85000"/>
                      </a:schemeClr>
                    </a:solidFill>
                  </a:tcPr>
                </a:tc>
                <a:tc>
                  <a:txBody>
                    <a:bodyPr/>
                    <a:lstStyle/>
                    <a:p>
                      <a:pPr algn="ctr" rtl="0" fontAlgn="t"/>
                      <a:r>
                        <a:rPr lang="he-IL" sz="1200" b="0" i="0" u="none" strike="noStrike" dirty="0">
                          <a:solidFill>
                            <a:srgbClr val="A11F60"/>
                          </a:solidFill>
                          <a:effectLst/>
                          <a:latin typeface="Arial" panose="020B0604020202020204" pitchFamily="34" charset="0"/>
                        </a:rPr>
                        <a:t>6%</a:t>
                      </a:r>
                    </a:p>
                  </a:txBody>
                  <a:tcPr marL="7620" marR="7620" marT="7620" marB="0" anchor="ctr">
                    <a:lnR w="12700" cap="flat" cmpd="sng" algn="ctr">
                      <a:solidFill>
                        <a:srgbClr val="A11F60"/>
                      </a:solidFill>
                      <a:prstDash val="solid"/>
                      <a:round/>
                      <a:headEnd type="none" w="med" len="med"/>
                      <a:tailEnd type="none" w="med" len="med"/>
                    </a:lnR>
                    <a:solidFill>
                      <a:schemeClr val="bg1">
                        <a:lumMod val="85000"/>
                      </a:schemeClr>
                    </a:solidFill>
                  </a:tcPr>
                </a:tc>
                <a:extLst>
                  <a:ext uri="{0D108BD9-81ED-4DB2-BD59-A6C34878D82A}">
                    <a16:rowId xmlns:a16="http://schemas.microsoft.com/office/drawing/2014/main" xmlns="" val="2578684849"/>
                  </a:ext>
                </a:extLst>
              </a:tr>
              <a:tr h="252000">
                <a:tc>
                  <a:txBody>
                    <a:bodyPr/>
                    <a:lstStyle/>
                    <a:p>
                      <a:pPr algn="r" rtl="1" fontAlgn="t"/>
                      <a:r>
                        <a:rPr lang="he-IL" sz="1200" b="0" i="0" u="none" strike="noStrike" dirty="0">
                          <a:solidFill>
                            <a:srgbClr val="A11F60"/>
                          </a:solidFill>
                          <a:effectLst/>
                          <a:latin typeface="Arial" panose="020B0604020202020204" pitchFamily="34" charset="0"/>
                        </a:rPr>
                        <a:t>אני לא מעניין אף אחד</a:t>
                      </a:r>
                    </a:p>
                  </a:txBody>
                  <a:tcPr marL="7620" marR="7620" marT="7620" marB="0" anchor="ctr">
                    <a:lnL w="12700" cap="flat" cmpd="sng" algn="ctr">
                      <a:solidFill>
                        <a:srgbClr val="A11F60"/>
                      </a:solidFill>
                      <a:prstDash val="solid"/>
                      <a:round/>
                      <a:headEnd type="none" w="med" len="med"/>
                      <a:tailEnd type="none" w="med" len="med"/>
                    </a:lnL>
                    <a:lnB w="12700" cap="flat" cmpd="sng" algn="ctr">
                      <a:solidFill>
                        <a:srgbClr val="A11F60"/>
                      </a:solidFill>
                      <a:prstDash val="solid"/>
                      <a:round/>
                      <a:headEnd type="none" w="med" len="med"/>
                      <a:tailEnd type="none" w="med" len="med"/>
                    </a:lnB>
                    <a:solidFill>
                      <a:schemeClr val="bg1">
                        <a:lumMod val="85000"/>
                      </a:schemeClr>
                    </a:solidFill>
                  </a:tcPr>
                </a:tc>
                <a:tc>
                  <a:txBody>
                    <a:bodyPr/>
                    <a:lstStyle/>
                    <a:p>
                      <a:pPr algn="ctr" rtl="0" fontAlgn="t"/>
                      <a:r>
                        <a:rPr lang="he-IL" sz="1200" b="0" i="0" u="none" strike="noStrike" dirty="0">
                          <a:solidFill>
                            <a:srgbClr val="A11F60"/>
                          </a:solidFill>
                          <a:effectLst/>
                          <a:latin typeface="Arial" panose="020B0604020202020204" pitchFamily="34" charset="0"/>
                        </a:rPr>
                        <a:t>6%</a:t>
                      </a:r>
                    </a:p>
                  </a:txBody>
                  <a:tcPr marL="7620" marR="7620" marT="7620" marB="0" anchor="ctr">
                    <a:lnR w="12700" cap="flat" cmpd="sng" algn="ctr">
                      <a:solidFill>
                        <a:srgbClr val="A11F60"/>
                      </a:solidFill>
                      <a:prstDash val="solid"/>
                      <a:round/>
                      <a:headEnd type="none" w="med" len="med"/>
                      <a:tailEnd type="none" w="med" len="med"/>
                    </a:lnR>
                    <a:lnB w="12700" cap="flat" cmpd="sng" algn="ctr">
                      <a:solidFill>
                        <a:srgbClr val="A11F6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67605075"/>
                  </a:ext>
                </a:extLst>
              </a:tr>
            </a:tbl>
          </a:graphicData>
        </a:graphic>
      </p:graphicFrame>
      <p:cxnSp>
        <p:nvCxnSpPr>
          <p:cNvPr id="59" name="מחבר: מעוקל 58">
            <a:extLst>
              <a:ext uri="{FF2B5EF4-FFF2-40B4-BE49-F238E27FC236}">
                <a16:creationId xmlns:a16="http://schemas.microsoft.com/office/drawing/2014/main" xmlns="" id="{751DE2E2-FB56-42E9-AC19-C258A18108DB}"/>
              </a:ext>
            </a:extLst>
          </p:cNvPr>
          <p:cNvCxnSpPr>
            <a:cxnSpLocks/>
          </p:cNvCxnSpPr>
          <p:nvPr/>
        </p:nvCxnSpPr>
        <p:spPr>
          <a:xfrm flipV="1">
            <a:off x="7210097" y="4978414"/>
            <a:ext cx="671618" cy="287269"/>
          </a:xfrm>
          <a:prstGeom prst="curvedConnector3">
            <a:avLst/>
          </a:prstGeom>
          <a:ln w="38100">
            <a:solidFill>
              <a:srgbClr val="A11F60"/>
            </a:solidFill>
            <a:tailEnd type="triangle"/>
          </a:ln>
        </p:spPr>
        <p:style>
          <a:lnRef idx="1">
            <a:schemeClr val="accent1"/>
          </a:lnRef>
          <a:fillRef idx="0">
            <a:schemeClr val="accent1"/>
          </a:fillRef>
          <a:effectRef idx="0">
            <a:schemeClr val="accent1"/>
          </a:effectRef>
          <a:fontRef idx="minor">
            <a:schemeClr val="tx1"/>
          </a:fontRef>
        </p:style>
      </p:cxnSp>
      <p:sp>
        <p:nvSpPr>
          <p:cNvPr id="61" name="סוגר מסולסל ימני 60">
            <a:extLst>
              <a:ext uri="{FF2B5EF4-FFF2-40B4-BE49-F238E27FC236}">
                <a16:creationId xmlns:a16="http://schemas.microsoft.com/office/drawing/2014/main" xmlns="" id="{D9CD243A-EF90-4533-AD3B-470226BB49D2}"/>
              </a:ext>
            </a:extLst>
          </p:cNvPr>
          <p:cNvSpPr/>
          <p:nvPr/>
        </p:nvSpPr>
        <p:spPr>
          <a:xfrm>
            <a:off x="7199586" y="2711669"/>
            <a:ext cx="273269" cy="2143635"/>
          </a:xfrm>
          <a:prstGeom prst="righ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he-IL"/>
          </a:p>
        </p:txBody>
      </p:sp>
    </p:spTree>
    <p:extLst>
      <p:ext uri="{BB962C8B-B14F-4D97-AF65-F5344CB8AC3E}">
        <p14:creationId xmlns:p14="http://schemas.microsoft.com/office/powerpoint/2010/main" val="15594801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xmlns="" id="{5D4F914F-EB41-474E-A45D-9D68C3F1058B}"/>
              </a:ext>
            </a:extLst>
          </p:cNvPr>
          <p:cNvSpPr>
            <a:spLocks noGrp="1"/>
          </p:cNvSpPr>
          <p:nvPr>
            <p:ph type="title"/>
          </p:nvPr>
        </p:nvSpPr>
        <p:spPr/>
        <p:txBody>
          <a:bodyPr>
            <a:normAutofit/>
          </a:bodyPr>
          <a:lstStyle/>
          <a:p>
            <a:r>
              <a:rPr lang="he-IL" sz="3200" dirty="0">
                <a:solidFill>
                  <a:schemeClr val="tx2"/>
                </a:solidFill>
              </a:rPr>
              <a:t>מתן אמון ברשתות החברתיות באי-העברת מידע אישי</a:t>
            </a:r>
          </a:p>
        </p:txBody>
      </p:sp>
      <p:sp>
        <p:nvSpPr>
          <p:cNvPr id="7" name="TextBox 6">
            <a:extLst>
              <a:ext uri="{FF2B5EF4-FFF2-40B4-BE49-F238E27FC236}">
                <a16:creationId xmlns:a16="http://schemas.microsoft.com/office/drawing/2014/main" xmlns="" id="{C0AA8D53-271B-4695-9915-30D4413F667B}"/>
              </a:ext>
            </a:extLst>
          </p:cNvPr>
          <p:cNvSpPr txBox="1"/>
          <p:nvPr/>
        </p:nvSpPr>
        <p:spPr>
          <a:xfrm>
            <a:off x="2320119" y="1489857"/>
            <a:ext cx="9496059" cy="307777"/>
          </a:xfrm>
          <a:prstGeom prst="rect">
            <a:avLst/>
          </a:prstGeom>
          <a:noFill/>
        </p:spPr>
        <p:txBody>
          <a:bodyPr wrap="square" rtlCol="1">
            <a:spAutoFit/>
          </a:bodyPr>
          <a:lstStyle/>
          <a:p>
            <a:r>
              <a:rPr lang="he-IL" sz="1400" b="1" i="1" dirty="0">
                <a:solidFill>
                  <a:schemeClr val="tx2"/>
                </a:solidFill>
              </a:rPr>
              <a:t>למרבית הציבור אין אמון ברשתות החברתיות בנוגע לשמירת פרטיות ובפרט אי-העברת מידע אישי לצדדים נוספים.</a:t>
            </a:r>
            <a:endParaRPr lang="he-IL" sz="1200" i="1" dirty="0">
              <a:solidFill>
                <a:schemeClr val="tx2"/>
              </a:solidFill>
            </a:endParaRPr>
          </a:p>
        </p:txBody>
      </p:sp>
      <p:sp>
        <p:nvSpPr>
          <p:cNvPr id="12" name="TextBox 9">
            <a:extLst>
              <a:ext uri="{FF2B5EF4-FFF2-40B4-BE49-F238E27FC236}">
                <a16:creationId xmlns:a16="http://schemas.microsoft.com/office/drawing/2014/main" xmlns="" id="{86B059BB-46D0-4077-951C-368FE33177A7}"/>
              </a:ext>
            </a:extLst>
          </p:cNvPr>
          <p:cNvSpPr txBox="1"/>
          <p:nvPr/>
        </p:nvSpPr>
        <p:spPr>
          <a:xfrm>
            <a:off x="4378036" y="6278864"/>
            <a:ext cx="7438141" cy="246221"/>
          </a:xfrm>
          <a:prstGeom prst="rect">
            <a:avLst/>
          </a:prstGeom>
          <a:noFill/>
        </p:spPr>
        <p:txBody>
          <a:bodyPr wrap="square" rtlCol="1">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he-IL" sz="1000" dirty="0">
                <a:solidFill>
                  <a:srgbClr val="292C31"/>
                </a:solidFill>
                <a:latin typeface="OronMF Light" panose="02040603050201020203" pitchFamily="18" charset="-79"/>
                <a:ea typeface="OronMF Light" panose="02040603050201020203" pitchFamily="18" charset="-79"/>
                <a:cs typeface="OronMF Light" panose="02040603050201020203" pitchFamily="18" charset="-79"/>
              </a:rPr>
              <a:t>עד כמה אתה  סומך/ת על הרשתות החברתיות שלא יעבירו את המידע האישי שלך לצדדים נוספים ללא הסכמתך?. </a:t>
            </a:r>
          </a:p>
        </p:txBody>
      </p:sp>
      <p:sp>
        <p:nvSpPr>
          <p:cNvPr id="5" name="TextBox 4">
            <a:extLst>
              <a:ext uri="{FF2B5EF4-FFF2-40B4-BE49-F238E27FC236}">
                <a16:creationId xmlns:a16="http://schemas.microsoft.com/office/drawing/2014/main" xmlns="" id="{3908A5FB-CE03-4898-B65F-A5F92FC45C24}"/>
              </a:ext>
            </a:extLst>
          </p:cNvPr>
          <p:cNvSpPr txBox="1"/>
          <p:nvPr/>
        </p:nvSpPr>
        <p:spPr>
          <a:xfrm>
            <a:off x="2568799" y="1939830"/>
            <a:ext cx="1401972" cy="276989"/>
          </a:xfrm>
          <a:prstGeom prst="rect">
            <a:avLst/>
          </a:prstGeom>
          <a:solidFill>
            <a:sysClr val="window" lastClr="FFFFFF">
              <a:lumMod val="75000"/>
            </a:sysClr>
          </a:solidFill>
          <a:ln>
            <a:solidFill>
              <a:srgbClr val="9BBB59">
                <a:lumMod val="75000"/>
              </a:srgbClr>
            </a:solidFill>
          </a:ln>
          <a:effectLst>
            <a:outerShdw blurRad="63500" sx="102000" sy="102000" algn="ctr" rotWithShape="0">
              <a:prstClr val="black">
                <a:alpha val="40000"/>
              </a:prstClr>
            </a:outerShdw>
          </a:effectLst>
        </p:spPr>
        <p:txBody>
          <a:bodyPr wrap="square" lIns="91428" tIns="45715" rIns="91428" bIns="45715" rtlCol="1">
            <a:spAutoFit/>
          </a:bodyPr>
          <a:lstStyle>
            <a:defPPr>
              <a:defRPr lang="he-IL"/>
            </a:defPPr>
            <a:lvl1pPr algn="ctr">
              <a:defRPr sz="1200" b="1">
                <a:solidFill>
                  <a:schemeClr val="bg1"/>
                </a:solidFill>
              </a:defRPr>
            </a:lvl1pPr>
          </a:lstStyle>
          <a:p>
            <a:pPr>
              <a:defRPr/>
            </a:pPr>
            <a:r>
              <a:rPr lang="he-IL" kern="0" dirty="0">
                <a:solidFill>
                  <a:prstClr val="white"/>
                </a:solidFill>
                <a:latin typeface="Arial" charset="0"/>
                <a:cs typeface="Arial" charset="0"/>
              </a:rPr>
              <a:t>סה"כ סומכים</a:t>
            </a:r>
          </a:p>
        </p:txBody>
      </p:sp>
      <p:grpSp>
        <p:nvGrpSpPr>
          <p:cNvPr id="6" name="קבוצה 5">
            <a:extLst>
              <a:ext uri="{FF2B5EF4-FFF2-40B4-BE49-F238E27FC236}">
                <a16:creationId xmlns:a16="http://schemas.microsoft.com/office/drawing/2014/main" xmlns="" id="{BC08B307-4E6A-46BB-9675-54BE673914AF}"/>
              </a:ext>
            </a:extLst>
          </p:cNvPr>
          <p:cNvGrpSpPr/>
          <p:nvPr/>
        </p:nvGrpSpPr>
        <p:grpSpPr>
          <a:xfrm>
            <a:off x="2663391" y="2569196"/>
            <a:ext cx="1307414" cy="246221"/>
            <a:chOff x="-249580" y="2599763"/>
            <a:chExt cx="1307414" cy="246221"/>
          </a:xfrm>
        </p:grpSpPr>
        <p:sp>
          <p:nvSpPr>
            <p:cNvPr id="8" name="מלבן 7">
              <a:extLst>
                <a:ext uri="{FF2B5EF4-FFF2-40B4-BE49-F238E27FC236}">
                  <a16:creationId xmlns:a16="http://schemas.microsoft.com/office/drawing/2014/main" xmlns="" id="{216D1810-A0F4-4B9B-AC41-74B7AB535F1B}"/>
                </a:ext>
              </a:extLst>
            </p:cNvPr>
            <p:cNvSpPr/>
            <p:nvPr/>
          </p:nvSpPr>
          <p:spPr>
            <a:xfrm>
              <a:off x="950258" y="2681993"/>
              <a:ext cx="107576" cy="107576"/>
            </a:xfrm>
            <a:prstGeom prst="rect">
              <a:avLst/>
            </a:prstGeom>
            <a:solidFill>
              <a:srgbClr val="4F6228"/>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9" name="TextBox 8">
              <a:extLst>
                <a:ext uri="{FF2B5EF4-FFF2-40B4-BE49-F238E27FC236}">
                  <a16:creationId xmlns:a16="http://schemas.microsoft.com/office/drawing/2014/main" xmlns="" id="{15C2BD54-2223-42D1-B198-E5D0623539A9}"/>
                </a:ext>
              </a:extLst>
            </p:cNvPr>
            <p:cNvSpPr txBox="1"/>
            <p:nvPr/>
          </p:nvSpPr>
          <p:spPr>
            <a:xfrm>
              <a:off x="-249580" y="2599763"/>
              <a:ext cx="1244665"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מאוד מסכים</a:t>
              </a:r>
            </a:p>
          </p:txBody>
        </p:sp>
      </p:grpSp>
      <p:grpSp>
        <p:nvGrpSpPr>
          <p:cNvPr id="10" name="קבוצה 9">
            <a:extLst>
              <a:ext uri="{FF2B5EF4-FFF2-40B4-BE49-F238E27FC236}">
                <a16:creationId xmlns:a16="http://schemas.microsoft.com/office/drawing/2014/main" xmlns="" id="{3726F6FB-8BE2-4321-89E0-750EE4ECF8A4}"/>
              </a:ext>
            </a:extLst>
          </p:cNvPr>
          <p:cNvGrpSpPr/>
          <p:nvPr/>
        </p:nvGrpSpPr>
        <p:grpSpPr>
          <a:xfrm>
            <a:off x="2912972" y="3080433"/>
            <a:ext cx="1057833" cy="246221"/>
            <a:chOff x="1" y="2599763"/>
            <a:chExt cx="1057833" cy="246221"/>
          </a:xfrm>
        </p:grpSpPr>
        <p:sp>
          <p:nvSpPr>
            <p:cNvPr id="11" name="מלבן 10">
              <a:extLst>
                <a:ext uri="{FF2B5EF4-FFF2-40B4-BE49-F238E27FC236}">
                  <a16:creationId xmlns:a16="http://schemas.microsoft.com/office/drawing/2014/main" xmlns="" id="{E4151BF4-903F-4B62-AC06-79E1E691C396}"/>
                </a:ext>
              </a:extLst>
            </p:cNvPr>
            <p:cNvSpPr/>
            <p:nvPr/>
          </p:nvSpPr>
          <p:spPr>
            <a:xfrm>
              <a:off x="950258" y="2671483"/>
              <a:ext cx="107576" cy="107576"/>
            </a:xfrm>
            <a:prstGeom prst="rect">
              <a:avLst/>
            </a:prstGeom>
            <a:solidFill>
              <a:srgbClr val="6EAD3B"/>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3" name="TextBox 12">
              <a:extLst>
                <a:ext uri="{FF2B5EF4-FFF2-40B4-BE49-F238E27FC236}">
                  <a16:creationId xmlns:a16="http://schemas.microsoft.com/office/drawing/2014/main" xmlns="" id="{E6AB1C65-1CC8-4DBA-B42E-44D0518E2587}"/>
                </a:ext>
              </a:extLst>
            </p:cNvPr>
            <p:cNvSpPr txBox="1"/>
            <p:nvPr/>
          </p:nvSpPr>
          <p:spPr>
            <a:xfrm>
              <a:off x="1" y="2599763"/>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מסכים</a:t>
              </a:r>
            </a:p>
          </p:txBody>
        </p:sp>
      </p:grpSp>
      <p:grpSp>
        <p:nvGrpSpPr>
          <p:cNvPr id="17" name="קבוצה 16">
            <a:extLst>
              <a:ext uri="{FF2B5EF4-FFF2-40B4-BE49-F238E27FC236}">
                <a16:creationId xmlns:a16="http://schemas.microsoft.com/office/drawing/2014/main" xmlns="" id="{2254709C-6966-4142-9D4F-68A3305662E4}"/>
              </a:ext>
            </a:extLst>
          </p:cNvPr>
          <p:cNvGrpSpPr/>
          <p:nvPr/>
        </p:nvGrpSpPr>
        <p:grpSpPr>
          <a:xfrm>
            <a:off x="2818380" y="4093836"/>
            <a:ext cx="1152425" cy="246221"/>
            <a:chOff x="-94591" y="2590692"/>
            <a:chExt cx="1152425" cy="246221"/>
          </a:xfrm>
        </p:grpSpPr>
        <p:sp>
          <p:nvSpPr>
            <p:cNvPr id="18" name="מלבן 17">
              <a:extLst>
                <a:ext uri="{FF2B5EF4-FFF2-40B4-BE49-F238E27FC236}">
                  <a16:creationId xmlns:a16="http://schemas.microsoft.com/office/drawing/2014/main" xmlns="" id="{C39A1135-1184-4732-AC2B-9F781096F860}"/>
                </a:ext>
              </a:extLst>
            </p:cNvPr>
            <p:cNvSpPr/>
            <p:nvPr/>
          </p:nvSpPr>
          <p:spPr>
            <a:xfrm>
              <a:off x="950258" y="2671483"/>
              <a:ext cx="107576" cy="107576"/>
            </a:xfrm>
            <a:prstGeom prst="rect">
              <a:avLst/>
            </a:prstGeom>
            <a:solidFill>
              <a:srgbClr val="FF0000">
                <a:alpha val="72000"/>
              </a:srgbClr>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19" name="TextBox 18">
              <a:extLst>
                <a:ext uri="{FF2B5EF4-FFF2-40B4-BE49-F238E27FC236}">
                  <a16:creationId xmlns:a16="http://schemas.microsoft.com/office/drawing/2014/main" xmlns="" id="{01DDEB43-9629-4D0C-BD01-EF32F9D9733A}"/>
                </a:ext>
              </a:extLst>
            </p:cNvPr>
            <p:cNvSpPr txBox="1"/>
            <p:nvPr/>
          </p:nvSpPr>
          <p:spPr>
            <a:xfrm>
              <a:off x="-94591" y="2590692"/>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לא כל כך מסכים</a:t>
              </a:r>
            </a:p>
          </p:txBody>
        </p:sp>
      </p:grpSp>
      <p:grpSp>
        <p:nvGrpSpPr>
          <p:cNvPr id="20" name="קבוצה 19">
            <a:extLst>
              <a:ext uri="{FF2B5EF4-FFF2-40B4-BE49-F238E27FC236}">
                <a16:creationId xmlns:a16="http://schemas.microsoft.com/office/drawing/2014/main" xmlns="" id="{821A5FBC-A4DB-45AA-86C3-56060E378CFF}"/>
              </a:ext>
            </a:extLst>
          </p:cNvPr>
          <p:cNvGrpSpPr/>
          <p:nvPr/>
        </p:nvGrpSpPr>
        <p:grpSpPr>
          <a:xfrm>
            <a:off x="2794318" y="4603594"/>
            <a:ext cx="1176487" cy="246221"/>
            <a:chOff x="-118653" y="2589214"/>
            <a:chExt cx="1176487" cy="246221"/>
          </a:xfrm>
        </p:grpSpPr>
        <p:sp>
          <p:nvSpPr>
            <p:cNvPr id="21" name="מלבן 20">
              <a:extLst>
                <a:ext uri="{FF2B5EF4-FFF2-40B4-BE49-F238E27FC236}">
                  <a16:creationId xmlns:a16="http://schemas.microsoft.com/office/drawing/2014/main" xmlns="" id="{6F8C97F1-C5DE-4012-B966-64D361708377}"/>
                </a:ext>
              </a:extLst>
            </p:cNvPr>
            <p:cNvSpPr/>
            <p:nvPr/>
          </p:nvSpPr>
          <p:spPr>
            <a:xfrm>
              <a:off x="950258" y="2671483"/>
              <a:ext cx="107576" cy="107576"/>
            </a:xfrm>
            <a:prstGeom prst="rect">
              <a:avLst/>
            </a:prstGeom>
            <a:solidFill>
              <a:srgbClr val="FF0000"/>
            </a:solidFill>
            <a:ln w="25400" cap="flat" cmpd="sng" algn="ctr">
              <a:noFill/>
              <a:prstDash val="solid"/>
            </a:ln>
            <a:effectLst/>
          </p:spPr>
          <p:txBody>
            <a:bodyPr rtlCol="1" anchor="ctr"/>
            <a:lstStyle/>
            <a:p>
              <a:pPr algn="ctr">
                <a:defRPr/>
              </a:pPr>
              <a:endParaRPr lang="he-IL" kern="0">
                <a:solidFill>
                  <a:prstClr val="white"/>
                </a:solidFill>
                <a:cs typeface="Arial" pitchFamily="34" charset="0"/>
              </a:endParaRPr>
            </a:p>
          </p:txBody>
        </p:sp>
        <p:sp>
          <p:nvSpPr>
            <p:cNvPr id="22" name="TextBox 21">
              <a:extLst>
                <a:ext uri="{FF2B5EF4-FFF2-40B4-BE49-F238E27FC236}">
                  <a16:creationId xmlns:a16="http://schemas.microsoft.com/office/drawing/2014/main" xmlns="" id="{FB939057-78FA-4E9B-B234-6DD95A848849}"/>
                </a:ext>
              </a:extLst>
            </p:cNvPr>
            <p:cNvSpPr txBox="1"/>
            <p:nvPr/>
          </p:nvSpPr>
          <p:spPr>
            <a:xfrm>
              <a:off x="-118653" y="2589214"/>
              <a:ext cx="995084" cy="246221"/>
            </a:xfrm>
            <a:prstGeom prst="rect">
              <a:avLst/>
            </a:prstGeom>
            <a:noFill/>
          </p:spPr>
          <p:txBody>
            <a:bodyPr wrap="square" rtlCol="1">
              <a:spAutoFit/>
            </a:bodyPr>
            <a:lstStyle/>
            <a:p>
              <a:pPr>
                <a:defRPr/>
              </a:pPr>
              <a:r>
                <a:rPr lang="he-IL" sz="1000" kern="0" dirty="0">
                  <a:solidFill>
                    <a:srgbClr val="000099"/>
                  </a:solidFill>
                  <a:latin typeface="Arial" charset="0"/>
                  <a:cs typeface="Arial" charset="0"/>
                </a:rPr>
                <a:t>כלל לא מסכים</a:t>
              </a:r>
            </a:p>
          </p:txBody>
        </p:sp>
      </p:grpSp>
      <p:graphicFrame>
        <p:nvGraphicFramePr>
          <p:cNvPr id="23" name="תרשים 22">
            <a:extLst>
              <a:ext uri="{FF2B5EF4-FFF2-40B4-BE49-F238E27FC236}">
                <a16:creationId xmlns:a16="http://schemas.microsoft.com/office/drawing/2014/main" xmlns="" id="{F431FC62-446E-449B-9E7C-81ACB79795E9}"/>
              </a:ext>
            </a:extLst>
          </p:cNvPr>
          <p:cNvGraphicFramePr/>
          <p:nvPr>
            <p:extLst>
              <p:ext uri="{D42A27DB-BD31-4B8C-83A1-F6EECF244321}">
                <p14:modId xmlns:p14="http://schemas.microsoft.com/office/powerpoint/2010/main" val="919772281"/>
              </p:ext>
            </p:extLst>
          </p:nvPr>
        </p:nvGraphicFramePr>
        <p:xfrm>
          <a:off x="4207402" y="1939830"/>
          <a:ext cx="4267166" cy="3972297"/>
        </p:xfrm>
        <a:graphic>
          <a:graphicData uri="http://schemas.openxmlformats.org/drawingml/2006/chart">
            <c:chart xmlns:c="http://schemas.openxmlformats.org/drawingml/2006/chart" xmlns:r="http://schemas.openxmlformats.org/officeDocument/2006/relationships" r:id="rId2"/>
          </a:graphicData>
        </a:graphic>
      </p:graphicFrame>
      <p:sp>
        <p:nvSpPr>
          <p:cNvPr id="24" name="TextBox 23">
            <a:extLst>
              <a:ext uri="{FF2B5EF4-FFF2-40B4-BE49-F238E27FC236}">
                <a16:creationId xmlns:a16="http://schemas.microsoft.com/office/drawing/2014/main" xmlns="" id="{545984E6-ACA6-4D3E-8AD7-305E6ABA9FD3}"/>
              </a:ext>
            </a:extLst>
          </p:cNvPr>
          <p:cNvSpPr txBox="1"/>
          <p:nvPr/>
        </p:nvSpPr>
        <p:spPr>
          <a:xfrm>
            <a:off x="2568799" y="5114831"/>
            <a:ext cx="1401972" cy="276989"/>
          </a:xfrm>
          <a:prstGeom prst="rect">
            <a:avLst/>
          </a:prstGeom>
          <a:solidFill>
            <a:sysClr val="window" lastClr="FFFFFF">
              <a:lumMod val="75000"/>
            </a:sysClr>
          </a:solidFill>
          <a:ln>
            <a:solidFill>
              <a:srgbClr val="C0504D">
                <a:lumMod val="75000"/>
              </a:srgbClr>
            </a:solidFill>
          </a:ln>
          <a:effectLst>
            <a:outerShdw blurRad="63500" sx="102000" sy="102000" algn="ctr" rotWithShape="0">
              <a:prstClr val="black">
                <a:alpha val="40000"/>
              </a:prstClr>
            </a:outerShdw>
          </a:effectLst>
        </p:spPr>
        <p:txBody>
          <a:bodyPr wrap="square" lIns="91428" tIns="45715" rIns="91428" bIns="45715" rtlCol="1">
            <a:spAutoFit/>
          </a:bodyPr>
          <a:lstStyle/>
          <a:p>
            <a:pPr algn="ctr">
              <a:defRPr/>
            </a:pPr>
            <a:r>
              <a:rPr lang="he-IL" sz="1200" b="1" kern="0" dirty="0">
                <a:solidFill>
                  <a:prstClr val="white"/>
                </a:solidFill>
                <a:latin typeface="Arial" charset="0"/>
                <a:cs typeface="Arial" charset="0"/>
              </a:rPr>
              <a:t>סה"כ לא סומכים</a:t>
            </a:r>
          </a:p>
        </p:txBody>
      </p:sp>
    </p:spTree>
    <p:extLst>
      <p:ext uri="{BB962C8B-B14F-4D97-AF65-F5344CB8AC3E}">
        <p14:creationId xmlns:p14="http://schemas.microsoft.com/office/powerpoint/2010/main" val="911862623"/>
      </p:ext>
    </p:extLst>
  </p:cSld>
  <p:clrMapOvr>
    <a:masterClrMapping/>
  </p:clrMapOvr>
  <p:timing>
    <p:tnLst>
      <p:par>
        <p:cTn id="1" dur="indefinite" restart="never" nodeType="tmRoot"/>
      </p:par>
    </p:tnLst>
  </p:timing>
</p:sld>
</file>

<file path=ppt/theme/theme1.xml><?xml version="1.0" encoding="utf-8"?>
<a:theme xmlns:a="http://schemas.openxmlformats.org/drawingml/2006/main" name="ערכת נושא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13429</TotalTime>
  <Words>2651</Words>
  <Application>Microsoft Office PowerPoint</Application>
  <PresentationFormat>מותאם אישית</PresentationFormat>
  <Paragraphs>616</Paragraphs>
  <Slides>38</Slides>
  <Notes>0</Notes>
  <HiddenSlides>0</HiddenSlides>
  <MMClips>0</MMClips>
  <ScaleCrop>false</ScaleCrop>
  <HeadingPairs>
    <vt:vector size="4" baseType="variant">
      <vt:variant>
        <vt:lpstr>ערכת נושא</vt:lpstr>
      </vt:variant>
      <vt:variant>
        <vt:i4>1</vt:i4>
      </vt:variant>
      <vt:variant>
        <vt:lpstr>כותרות שקופיות</vt:lpstr>
      </vt:variant>
      <vt:variant>
        <vt:i4>38</vt:i4>
      </vt:variant>
    </vt:vector>
  </HeadingPairs>
  <TitlesOfParts>
    <vt:vector size="39" baseType="lpstr">
      <vt:lpstr>ערכת נושא Office</vt:lpstr>
      <vt:lpstr>מצגת של PowerPoint</vt:lpstr>
      <vt:lpstr>מצגת של PowerPoint</vt:lpstr>
      <vt:lpstr>מצגת של PowerPoint</vt:lpstr>
      <vt:lpstr>רקע, מטרות ומתודולוגיה</vt:lpstr>
      <vt:lpstr>מצגת של PowerPoint</vt:lpstr>
      <vt:lpstr>מצגת של PowerPoint</vt:lpstr>
      <vt:lpstr>גורמים חשובים בעת גלישה באתרים או בשימוש באפליקציות</vt:lpstr>
      <vt:lpstr>מידת החשיבות לשמירה על פרטיות המידע באתרים ובאפליקציות</vt:lpstr>
      <vt:lpstr>מתן אמון ברשתות החברתיות באי-העברת מידע אישי</vt:lpstr>
      <vt:lpstr>עמדות בנוגע לשיתוף מידע בריאותי</vt:lpstr>
      <vt:lpstr>תפיסות ועמדות - ניתוח קהלים</vt:lpstr>
      <vt:lpstr>מצגת של PowerPoint</vt:lpstr>
      <vt:lpstr>התנהגות ברשתות חברתיות</vt:lpstr>
      <vt:lpstr>שיתוף תוכן הכולל מידע על ילדים (% מהורים)</vt:lpstr>
      <vt:lpstr>מסירת מידע אישי לא חיוני במהלך רכישות באינטרנט</vt:lpstr>
      <vt:lpstr>התנהגות רשת - ניתוח קהלים</vt:lpstr>
      <vt:lpstr>מצגת של PowerPoint</vt:lpstr>
      <vt:lpstr>אפליקציות בשימוש</vt:lpstr>
      <vt:lpstr>עיון במסך פירוט המדיניות בהורדת אפליקציות</vt:lpstr>
      <vt:lpstr>תפיסת מדיניות הפרטיות של אפליקציות כשיקול בהורדתן</vt:lpstr>
      <vt:lpstr>עדכון הגדרות פרטיות באפליקציות</vt:lpstr>
      <vt:lpstr>מתן הרשאות בהתקנת אפליקציות</vt:lpstr>
      <vt:lpstr>שימוש באפליקציות - ניתוח קהלים</vt:lpstr>
      <vt:lpstr>מצגת של PowerPoint</vt:lpstr>
      <vt:lpstr>נקיטת פעולות לשמירה על מידע אישי בגלישה ברשת</vt:lpstr>
      <vt:lpstr>שימוש בתוכנה לשמירת פרטיות ואבטחת מידע</vt:lpstr>
      <vt:lpstr>שימוש ועדכון סיסמאות</vt:lpstr>
      <vt:lpstr>עניין בקבלת מידע להגנת פרטיות בגלישה ובאפליקציות</vt:lpstr>
      <vt:lpstr>התנהגות מונעת - ניתוח קהלים</vt:lpstr>
      <vt:lpstr>מצגת של PowerPoint</vt:lpstr>
      <vt:lpstr>קבלת תוכן שיווקי מותאם</vt:lpstr>
      <vt:lpstr>עניין בתוכן שיווקי מותאם</vt:lpstr>
      <vt:lpstr>תוכן מותאם - ניתוח קהלים</vt:lpstr>
      <vt:lpstr>מצגת של PowerPoint</vt:lpstr>
      <vt:lpstr>סיכום</vt:lpstr>
      <vt:lpstr>סיכום</vt:lpstr>
      <vt:lpstr>סיכום</vt:lpstr>
      <vt:lpstr>מצגת של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shely</dc:creator>
  <cp:lastModifiedBy>Carmel Avizohar</cp:lastModifiedBy>
  <cp:revision>477</cp:revision>
  <cp:lastPrinted>2018-10-16T13:36:16Z</cp:lastPrinted>
  <dcterms:created xsi:type="dcterms:W3CDTF">2018-04-10T07:13:40Z</dcterms:created>
  <dcterms:modified xsi:type="dcterms:W3CDTF">2019-01-28T07:02:54Z</dcterms:modified>
</cp:coreProperties>
</file>